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4"/>
  </p:notesMasterIdLst>
  <p:sldIdLst>
    <p:sldId id="263" r:id="rId2"/>
    <p:sldId id="330" r:id="rId3"/>
    <p:sldId id="264" r:id="rId4"/>
    <p:sldId id="265" r:id="rId5"/>
    <p:sldId id="266" r:id="rId6"/>
    <p:sldId id="267" r:id="rId7"/>
    <p:sldId id="268" r:id="rId8"/>
    <p:sldId id="270" r:id="rId9"/>
    <p:sldId id="272" r:id="rId10"/>
    <p:sldId id="273" r:id="rId11"/>
    <p:sldId id="275" r:id="rId12"/>
    <p:sldId id="277" r:id="rId13"/>
    <p:sldId id="278" r:id="rId14"/>
    <p:sldId id="279" r:id="rId15"/>
    <p:sldId id="281" r:id="rId16"/>
    <p:sldId id="283" r:id="rId17"/>
    <p:sldId id="284" r:id="rId18"/>
    <p:sldId id="286" r:id="rId19"/>
    <p:sldId id="288" r:id="rId20"/>
    <p:sldId id="289" r:id="rId21"/>
    <p:sldId id="290" r:id="rId22"/>
    <p:sldId id="291" r:id="rId23"/>
    <p:sldId id="292" r:id="rId24"/>
    <p:sldId id="294" r:id="rId25"/>
    <p:sldId id="296" r:id="rId26"/>
    <p:sldId id="297" r:id="rId27"/>
    <p:sldId id="298" r:id="rId28"/>
    <p:sldId id="299" r:id="rId29"/>
    <p:sldId id="300" r:id="rId30"/>
    <p:sldId id="302" r:id="rId31"/>
    <p:sldId id="303" r:id="rId32"/>
    <p:sldId id="305" r:id="rId33"/>
    <p:sldId id="306" r:id="rId34"/>
    <p:sldId id="307" r:id="rId35"/>
    <p:sldId id="308" r:id="rId36"/>
    <p:sldId id="309" r:id="rId37"/>
    <p:sldId id="311" r:id="rId38"/>
    <p:sldId id="313" r:id="rId39"/>
    <p:sldId id="314" r:id="rId40"/>
    <p:sldId id="316" r:id="rId41"/>
    <p:sldId id="318" r:id="rId42"/>
    <p:sldId id="319" r:id="rId43"/>
    <p:sldId id="320" r:id="rId44"/>
    <p:sldId id="321" r:id="rId45"/>
    <p:sldId id="322" r:id="rId46"/>
    <p:sldId id="323" r:id="rId47"/>
    <p:sldId id="324" r:id="rId48"/>
    <p:sldId id="325" r:id="rId49"/>
    <p:sldId id="326" r:id="rId50"/>
    <p:sldId id="327" r:id="rId51"/>
    <p:sldId id="328" r:id="rId52"/>
    <p:sldId id="329" r:id="rId53"/>
  </p:sldIdLst>
  <p:sldSz cx="9144000" cy="6858000" type="screen4x3"/>
  <p:notesSz cx="6858000" cy="91440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59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326" autoAdjust="0"/>
  </p:normalViewPr>
  <p:slideViewPr>
    <p:cSldViewPr>
      <p:cViewPr varScale="1">
        <p:scale>
          <a:sx n="65" d="100"/>
          <a:sy n="65" d="100"/>
        </p:scale>
        <p:origin x="-144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22C16C-0260-4B39-96A8-73E8B504E071}" type="datetimeFigureOut">
              <a:rPr lang="en-US" smtClean="0"/>
              <a:t>8/20/2015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004E23-57C8-46BF-A38E-3B9709954C77}" type="slidenum">
              <a:rPr lang="en-US" smtClean="0"/>
              <a:t>‹#›</a:t>
            </a:fld>
            <a:endParaRPr lang="en-US"/>
          </a:p>
        </p:txBody>
      </p:sp>
    </p:spTree>
    <p:extLst>
      <p:ext uri="{BB962C8B-B14F-4D97-AF65-F5344CB8AC3E}">
        <p14:creationId xmlns:p14="http://schemas.microsoft.com/office/powerpoint/2010/main" val="349050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a:p>
        </p:txBody>
      </p:sp>
    </p:spTree>
    <p:extLst>
      <p:ext uri="{BB962C8B-B14F-4D97-AF65-F5344CB8AC3E}">
        <p14:creationId xmlns:p14="http://schemas.microsoft.com/office/powerpoint/2010/main" val="1313004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dirty="0" smtClean="0"/>
              <a:t>[Continuing the story of Adam </a:t>
            </a:r>
            <a:r>
              <a:rPr lang="en-US" altLang="en-US" dirty="0" err="1" smtClean="0"/>
              <a:t>Blackbox</a:t>
            </a:r>
            <a:r>
              <a:rPr lang="en-US" altLang="en-US" dirty="0" smtClean="0"/>
              <a:t>.]</a:t>
            </a:r>
          </a:p>
          <a:p>
            <a:pPr eaLnBrk="1" hangingPunct="1">
              <a:lnSpc>
                <a:spcPct val="90000"/>
              </a:lnSpc>
            </a:pPr>
            <a:r>
              <a:rPr lang="en-US" altLang="en-US" dirty="0" smtClean="0"/>
              <a:t>The press becomes increasingly curious about what is going on in the giant New England auto plant. Investigative journalists create endless hours of speculative television programming on the amazing new technology. Then a tabloid journalist with a big checkbook finds a worker who is willing to talk. Adam </a:t>
            </a:r>
            <a:r>
              <a:rPr lang="en-US" altLang="en-US" dirty="0" err="1" smtClean="0"/>
              <a:t>Blackbox's</a:t>
            </a:r>
            <a:r>
              <a:rPr lang="en-US" altLang="en-US" dirty="0" smtClean="0"/>
              <a:t> secret is revealed. Nothing is </a:t>
            </a:r>
            <a:r>
              <a:rPr lang="en-US" altLang="en-US" i="1" dirty="0" smtClean="0"/>
              <a:t>produced</a:t>
            </a:r>
            <a:r>
              <a:rPr lang="en-US" altLang="en-US" dirty="0" smtClean="0"/>
              <a:t> at the plant. Adam </a:t>
            </a:r>
            <a:r>
              <a:rPr lang="en-US" altLang="en-US" dirty="0" err="1" smtClean="0"/>
              <a:t>Blackbox</a:t>
            </a:r>
            <a:r>
              <a:rPr lang="en-US" altLang="en-US" dirty="0" smtClean="0"/>
              <a:t> is a trader, not a producer. He buys grain from American farmers, exports it to Japan, and imports automobiles from Japan.</a:t>
            </a:r>
          </a:p>
          <a:p>
            <a:pPr eaLnBrk="1" hangingPunct="1">
              <a:lnSpc>
                <a:spcPct val="90000"/>
              </a:lnSpc>
            </a:pPr>
            <a:r>
              <a:rPr lang="en-US" altLang="en-US" dirty="0" smtClean="0"/>
              <a:t>His secret revealed, Adam </a:t>
            </a:r>
            <a:r>
              <a:rPr lang="en-US" altLang="en-US" dirty="0" err="1" smtClean="0"/>
              <a:t>Blackbox</a:t>
            </a:r>
            <a:r>
              <a:rPr lang="en-US" altLang="en-US" dirty="0" smtClean="0"/>
              <a:t> is hauled before Congressional committees on fair trade and denounced as an evil destroyer of American jobs. The president makes a special State of the Union speech in which he denounces Adam </a:t>
            </a:r>
            <a:r>
              <a:rPr lang="en-US" altLang="en-US" dirty="0" err="1" smtClean="0"/>
              <a:t>Blackbox</a:t>
            </a:r>
            <a:r>
              <a:rPr lang="en-US" altLang="en-US" dirty="0" smtClean="0"/>
              <a:t>, praises a vigilant press for saving Americans from the threat of cheap foreign labor, and announces a new budget initiative that will spend $50 billion on research in technologies to produce low cost, high-quality automobiles.</a:t>
            </a:r>
          </a:p>
          <a:p>
            <a:pPr eaLnBrk="1" hangingPunct="1">
              <a:lnSpc>
                <a:spcPct val="90000"/>
              </a:lnSpc>
            </a:pPr>
            <a:r>
              <a:rPr lang="en-US" altLang="en-US" dirty="0" smtClean="0"/>
              <a:t>The gains from trade are like a technological advance. Adam </a:t>
            </a:r>
            <a:r>
              <a:rPr lang="en-US" altLang="en-US" dirty="0" err="1" smtClean="0"/>
              <a:t>Blackbox</a:t>
            </a:r>
            <a:r>
              <a:rPr lang="en-US" altLang="en-US" dirty="0" smtClean="0"/>
              <a:t> expanded the nation’s consumption possibilities just like a technological advance might have done. But he didn’t expand production possibilities and save American jobs.</a:t>
            </a:r>
          </a:p>
          <a:p>
            <a:pPr eaLnBrk="1" hangingPunct="1">
              <a:lnSpc>
                <a:spcPct val="90000"/>
              </a:lnSpc>
            </a:pPr>
            <a:r>
              <a:rPr lang="en-US" altLang="en-US" dirty="0" smtClean="0"/>
              <a:t>Use this fable to generate a classroom discussion of questions such as:</a:t>
            </a:r>
          </a:p>
          <a:p>
            <a:pPr eaLnBrk="1" hangingPunct="1">
              <a:lnSpc>
                <a:spcPct val="90000"/>
              </a:lnSpc>
            </a:pPr>
            <a:r>
              <a:rPr lang="en-US" altLang="en-US" dirty="0" smtClean="0"/>
              <a:t>Why did the president and Congress accept Adam </a:t>
            </a:r>
            <a:r>
              <a:rPr lang="en-US" altLang="en-US" dirty="0" err="1" smtClean="0"/>
              <a:t>Blackbox</a:t>
            </a:r>
            <a:r>
              <a:rPr lang="en-US" altLang="en-US" dirty="0" smtClean="0"/>
              <a:t> when they thought he had expanded production possibilities but not when they discovered that he had “only” expanded consumption possibilities?</a:t>
            </a:r>
            <a:endParaRPr lang="en-CA" altLang="en-US" dirty="0" smtClean="0"/>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45</a:t>
            </a:fld>
            <a:endParaRPr lang="en-US"/>
          </a:p>
        </p:txBody>
      </p:sp>
    </p:spTree>
    <p:extLst>
      <p:ext uri="{BB962C8B-B14F-4D97-AF65-F5344CB8AC3E}">
        <p14:creationId xmlns:p14="http://schemas.microsoft.com/office/powerpoint/2010/main" val="1645331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i="1" dirty="0" smtClean="0"/>
              <a:t>Does free trade exploit workers in developing countries?  </a:t>
            </a:r>
            <a:r>
              <a:rPr lang="en-US" altLang="en-US" dirty="0" smtClean="0"/>
              <a:t>Students might be somewhat familiar with the terminology of “exploitation”. Have the students think about what “exploitation” means in the context of voluntary trade. If I benefit from someone I trade with, did I exploit them? Did they exploit me? If trade is voluntary, how did I manage to exploit the person whom I traded with? Is it because I am smarter than the other person? This seems to be the condescending assumption of those who talk about exploitation of workers in developing countries. Indeed, representatives from many developing countries do not see trade as exploitation, but rather see it as a way to improve standards of living. When these representatives are upset at WTO meetings, it is usually about the trade restrictions rich countries place on imports from developing countries keeping developing countries poor.</a:t>
            </a:r>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48</a:t>
            </a:fld>
            <a:endParaRPr lang="en-US"/>
          </a:p>
        </p:txBody>
      </p:sp>
    </p:spTree>
    <p:extLst>
      <p:ext uri="{BB962C8B-B14F-4D97-AF65-F5344CB8AC3E}">
        <p14:creationId xmlns:p14="http://schemas.microsoft.com/office/powerpoint/2010/main" val="150941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altLang="en-US" b="1" dirty="0" smtClean="0">
                <a:solidFill>
                  <a:srgbClr val="FF0000"/>
                </a:solidFill>
              </a:rPr>
              <a:t>Classroom activity</a:t>
            </a:r>
            <a:endParaRPr lang="en-CA" altLang="en-US" dirty="0" smtClean="0">
              <a:solidFill>
                <a:srgbClr val="FF0000"/>
              </a:solidFill>
            </a:endParaRPr>
          </a:p>
          <a:p>
            <a:pPr eaLnBrk="1" hangingPunct="1"/>
            <a:r>
              <a:rPr lang="en-CA" altLang="en-US" dirty="0" smtClean="0"/>
              <a:t>Check out </a:t>
            </a:r>
            <a:r>
              <a:rPr lang="en-CA" altLang="en-US" i="1" dirty="0" smtClean="0"/>
              <a:t>At Issue</a:t>
            </a:r>
            <a:r>
              <a:rPr lang="en-CA" altLang="en-US" dirty="0" smtClean="0"/>
              <a:t>: Is Offshore Outsourcing Bad or Good for America?</a:t>
            </a:r>
            <a:endParaRPr lang="en-US" altLang="en-US" dirty="0" smtClean="0"/>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49</a:t>
            </a:fld>
            <a:endParaRPr lang="en-US"/>
          </a:p>
        </p:txBody>
      </p:sp>
    </p:spTree>
    <p:extLst>
      <p:ext uri="{BB962C8B-B14F-4D97-AF65-F5344CB8AC3E}">
        <p14:creationId xmlns:p14="http://schemas.microsoft.com/office/powerpoint/2010/main" val="72852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00"/>
              </a:spcBef>
            </a:pPr>
            <a:r>
              <a:rPr lang="en-CA" altLang="en-US" dirty="0" smtClean="0"/>
              <a:t>Notes and teaching tips: 3, 4, 5, 21, 25, 41, 42, 45, 45, and 49. </a:t>
            </a:r>
          </a:p>
          <a:p>
            <a:pPr eaLnBrk="1" hangingPunct="1">
              <a:spcBef>
                <a:spcPts val="100"/>
              </a:spcBef>
            </a:pPr>
            <a:r>
              <a:rPr lang="en-CA" altLang="en-US" smtClean="0"/>
              <a:t>To </a:t>
            </a:r>
            <a:r>
              <a:rPr lang="en-CA" altLang="en-US" dirty="0" smtClean="0"/>
              <a:t>advance to the next slide, click anywhere on the full screen figure.</a:t>
            </a:r>
          </a:p>
          <a:p>
            <a:r>
              <a:rPr lang="en-AU" altLang="en-US" dirty="0" smtClean="0"/>
              <a:t>Applying the principles of economics to interpret and understand the news is a major goal of the principles course. You can encourage your students in this activity by using the two features: </a:t>
            </a:r>
            <a:r>
              <a:rPr lang="en-AU" altLang="en-US" i="1" dirty="0" smtClean="0"/>
              <a:t>Economics in the News </a:t>
            </a:r>
            <a:r>
              <a:rPr lang="en-AU" altLang="en-US" dirty="0" smtClean="0"/>
              <a:t>and</a:t>
            </a:r>
            <a:r>
              <a:rPr lang="en-AU" altLang="en-US" i="1" dirty="0" smtClean="0"/>
              <a:t> Economics in Action</a:t>
            </a:r>
            <a:r>
              <a:rPr lang="en-AU" altLang="en-US" dirty="0" smtClean="0"/>
              <a:t>.</a:t>
            </a:r>
            <a:endParaRPr lang="en-US" altLang="en-US" dirty="0" smtClean="0"/>
          </a:p>
          <a:p>
            <a:r>
              <a:rPr lang="en-AU" altLang="en-US" dirty="0" smtClean="0"/>
              <a:t>(1) </a:t>
            </a:r>
            <a:r>
              <a:rPr lang="en-AU" altLang="en-US" i="1" dirty="0" smtClean="0"/>
              <a:t>Before each class</a:t>
            </a:r>
            <a:r>
              <a:rPr lang="en-AU" altLang="en-US" dirty="0" smtClean="0"/>
              <a:t>, scan the news and select two or three headlines that are relevant to your session today. There is always something that works. Read the headline and ask for comments, interpretation, discussion. Pose questions arising from it that motivate today’s class. At the end of the class, return to the questions and answer them with the tools you’ve been explaining.</a:t>
            </a:r>
            <a:endParaRPr lang="en-US" altLang="en-US" dirty="0" smtClean="0"/>
          </a:p>
          <a:p>
            <a:r>
              <a:rPr lang="en-AU" altLang="en-US" dirty="0" smtClean="0"/>
              <a:t>(2) </a:t>
            </a:r>
            <a:r>
              <a:rPr lang="en-AU" altLang="en-US" i="1" dirty="0" smtClean="0"/>
              <a:t>Once or twice a semester</a:t>
            </a:r>
            <a:r>
              <a:rPr lang="en-AU" altLang="en-US" dirty="0" smtClean="0"/>
              <a:t>, set an assignment, for credit, with the following instructions:</a:t>
            </a:r>
            <a:endParaRPr lang="en-US" altLang="en-US" dirty="0" smtClean="0"/>
          </a:p>
          <a:p>
            <a:pPr>
              <a:spcBef>
                <a:spcPts val="100"/>
              </a:spcBef>
            </a:pPr>
            <a:r>
              <a:rPr lang="en-AU" altLang="en-US" dirty="0" smtClean="0"/>
              <a:t>(a) Find a news article about an economic topic that you find interesting.</a:t>
            </a:r>
            <a:endParaRPr lang="en-US" altLang="en-US" dirty="0" smtClean="0"/>
          </a:p>
          <a:p>
            <a:pPr>
              <a:spcBef>
                <a:spcPts val="100"/>
              </a:spcBef>
            </a:pPr>
            <a:r>
              <a:rPr lang="en-AU" altLang="en-US" dirty="0" smtClean="0"/>
              <a:t>(b) Make a short bullet-list summary of the article.</a:t>
            </a:r>
            <a:endParaRPr lang="en-US" altLang="en-US" dirty="0" smtClean="0"/>
          </a:p>
          <a:p>
            <a:pPr>
              <a:spcBef>
                <a:spcPts val="100"/>
              </a:spcBef>
            </a:pPr>
            <a:r>
              <a:rPr lang="en-AU" altLang="en-US" dirty="0" smtClean="0"/>
              <a:t>(c) Write and illustrate with appropriate graphs an economic analysis of the key points in the article.</a:t>
            </a:r>
            <a:endParaRPr lang="en-US" altLang="en-US" dirty="0" smtClean="0"/>
          </a:p>
          <a:p>
            <a:r>
              <a:rPr lang="en-AU" altLang="en-US" dirty="0" smtClean="0"/>
              <a:t>Use the </a:t>
            </a:r>
            <a:r>
              <a:rPr lang="en-AU" altLang="en-US" i="1" dirty="0" smtClean="0"/>
              <a:t>Economics in the News</a:t>
            </a:r>
            <a:r>
              <a:rPr lang="en-AU" altLang="en-US" dirty="0" smtClean="0"/>
              <a:t> features in your textbook as models.</a:t>
            </a:r>
            <a:endParaRPr lang="en-US" altLang="en-US" dirty="0" smtClean="0"/>
          </a:p>
        </p:txBody>
      </p:sp>
      <p:sp>
        <p:nvSpPr>
          <p:cNvPr id="4" name="Slide Number Placeholder 3"/>
          <p:cNvSpPr>
            <a:spLocks noGrp="1"/>
          </p:cNvSpPr>
          <p:nvPr>
            <p:ph type="sldNum" sz="quarter" idx="10"/>
          </p:nvPr>
        </p:nvSpPr>
        <p:spPr/>
        <p:txBody>
          <a:bodyPr/>
          <a:lstStyle/>
          <a:p>
            <a:fld id="{60004E23-57C8-46BF-A38E-3B9709954C77}" type="slidenum">
              <a:rPr lang="en-US" smtClean="0"/>
              <a:t>2</a:t>
            </a:fld>
            <a:endParaRPr lang="en-US"/>
          </a:p>
        </p:txBody>
      </p:sp>
    </p:spTree>
    <p:extLst>
      <p:ext uri="{BB962C8B-B14F-4D97-AF65-F5344CB8AC3E}">
        <p14:creationId xmlns:p14="http://schemas.microsoft.com/office/powerpoint/2010/main" val="579420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The key facts are worth emphasizing: enormous growth in volume of trade and huge two way trade in manufactures.</a:t>
            </a:r>
          </a:p>
          <a:p>
            <a:pPr eaLnBrk="1" hangingPunct="1"/>
            <a:r>
              <a:rPr lang="en-US" altLang="en-US" dirty="0" smtClean="0"/>
              <a:t>Explain that the </a:t>
            </a:r>
            <a:r>
              <a:rPr lang="en-US" altLang="en-US" i="1" dirty="0" smtClean="0"/>
              <a:t>balance</a:t>
            </a:r>
            <a:r>
              <a:rPr lang="en-US" altLang="en-US" dirty="0" smtClean="0"/>
              <a:t> of trade along with the international borrowing and lending that finances it results from spending and saving decisions in the United States and the rest of the world and is independent of the forces that generate the </a:t>
            </a:r>
            <a:r>
              <a:rPr lang="en-US" altLang="en-US" i="1" dirty="0" smtClean="0"/>
              <a:t>volume</a:t>
            </a:r>
            <a:r>
              <a:rPr lang="en-US" altLang="en-US" dirty="0" smtClean="0"/>
              <a:t> of trade, which this chapter covers. (In a micro course, note that this topic gets covered in macro. In a macro course, note that this topic comes in the next chapter.)</a:t>
            </a:r>
          </a:p>
          <a:p>
            <a:pPr eaLnBrk="1" hangingPunct="1"/>
            <a:endParaRPr lang="en-CA" altLang="en-US" dirty="0" smtClean="0"/>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3</a:t>
            </a:fld>
            <a:endParaRPr lang="en-US"/>
          </a:p>
        </p:txBody>
      </p:sp>
    </p:spTree>
    <p:extLst>
      <p:ext uri="{BB962C8B-B14F-4D97-AF65-F5344CB8AC3E}">
        <p14:creationId xmlns:p14="http://schemas.microsoft.com/office/powerpoint/2010/main" val="2638029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altLang="en-US" b="1" dirty="0" smtClean="0">
                <a:solidFill>
                  <a:srgbClr val="FF0000"/>
                </a:solidFill>
              </a:rPr>
              <a:t>Classroom activity</a:t>
            </a:r>
            <a:endParaRPr lang="en-CA" altLang="en-US" dirty="0" smtClean="0">
              <a:solidFill>
                <a:srgbClr val="FF0000"/>
              </a:solidFill>
            </a:endParaRPr>
          </a:p>
          <a:p>
            <a:pPr eaLnBrk="1" hangingPunct="1"/>
            <a:r>
              <a:rPr lang="en-CA" altLang="en-US" dirty="0" smtClean="0"/>
              <a:t>Check out </a:t>
            </a:r>
            <a:r>
              <a:rPr lang="en-CA" altLang="en-US" i="1" dirty="0" smtClean="0"/>
              <a:t>Economics in Action</a:t>
            </a:r>
            <a:r>
              <a:rPr lang="en-CA" altLang="en-US" dirty="0" smtClean="0"/>
              <a:t>: We Trade Services for Oil</a:t>
            </a:r>
            <a:endParaRPr lang="en-US" altLang="en-US" dirty="0" smtClean="0"/>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4</a:t>
            </a:fld>
            <a:endParaRPr lang="en-US"/>
          </a:p>
        </p:txBody>
      </p:sp>
    </p:spTree>
    <p:extLst>
      <p:ext uri="{BB962C8B-B14F-4D97-AF65-F5344CB8AC3E}">
        <p14:creationId xmlns:p14="http://schemas.microsoft.com/office/powerpoint/2010/main" val="773778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smtClean="0"/>
              <a:t>Note that comparative advantage and its basis is explained in Chapter 2. Remind the students and send them back to that chapter for a quick review.</a:t>
            </a:r>
          </a:p>
          <a:p>
            <a:pPr eaLnBrk="1" hangingPunct="1"/>
            <a:r>
              <a:rPr lang="en-US" altLang="en-US" sz="1200" dirty="0" smtClean="0"/>
              <a:t>There is an enormously rich heritage of stories, parables, fables, and satires that you can use to enliven your classes on this topic. The following fable, inspired by James Ingram, </a:t>
            </a:r>
            <a:r>
              <a:rPr lang="en-US" altLang="en-US" sz="1200" i="1" dirty="0" smtClean="0"/>
              <a:t>International Economic Problems</a:t>
            </a:r>
            <a:r>
              <a:rPr lang="en-US" altLang="en-US" sz="1200" dirty="0" smtClean="0"/>
              <a:t>, John Wiley, 1970, is a powerful way to begin. Make up your own version with local flavor and embellishment.</a:t>
            </a:r>
          </a:p>
          <a:p>
            <a:pPr eaLnBrk="1" hangingPunct="1"/>
            <a:r>
              <a:rPr lang="en-US" altLang="en-US" sz="1200" dirty="0" smtClean="0"/>
              <a:t>Adam </a:t>
            </a:r>
            <a:r>
              <a:rPr lang="en-US" altLang="en-US" sz="1200" dirty="0" err="1" smtClean="0"/>
              <a:t>Blackbox</a:t>
            </a:r>
            <a:r>
              <a:rPr lang="en-US" altLang="en-US" sz="1200" dirty="0" smtClean="0"/>
              <a:t> announces that he has discovered an amazing way to produce low-price, high-quality automobiles. He sets up a plant on a large tract of land along the coast of Massachusetts, hires 10,000 employees, swears them to secrecy, and begins delivering his low-price, high-quality autos to the nation’s showrooms. Adam </a:t>
            </a:r>
            <a:r>
              <a:rPr lang="en-US" altLang="en-US" sz="1200" dirty="0" err="1" smtClean="0"/>
              <a:t>Blackbox</a:t>
            </a:r>
            <a:r>
              <a:rPr lang="en-US" altLang="en-US" sz="1200" dirty="0" smtClean="0"/>
              <a:t> is hailed as an American industrial hero. </a:t>
            </a:r>
            <a:r>
              <a:rPr lang="en-US" altLang="en-US" sz="1200" dirty="0" err="1" smtClean="0"/>
              <a:t>Blackbox</a:t>
            </a:r>
            <a:r>
              <a:rPr lang="en-US" altLang="en-US" sz="1200" dirty="0" smtClean="0"/>
              <a:t> Enterprises floats stock and Wall Street booms.</a:t>
            </a:r>
          </a:p>
          <a:p>
            <a:pPr eaLnBrk="1" hangingPunct="1"/>
            <a:r>
              <a:rPr lang="en-US" altLang="en-US" sz="1200" dirty="0" smtClean="0"/>
              <a:t>Consumers love Adam </a:t>
            </a:r>
            <a:r>
              <a:rPr lang="en-US" altLang="en-US" sz="1200" dirty="0" err="1" smtClean="0"/>
              <a:t>Blackbox</a:t>
            </a:r>
            <a:r>
              <a:rPr lang="en-US" altLang="en-US" sz="1200" dirty="0" smtClean="0"/>
              <a:t>. His automobiles are better and cheaper than those they could buy before he came along. Automakers hate him, but their attempts to pass laws to restrict his operations fail. The president and congressional leaders explain that economic adjustment is an inevitable consequence of technological advance. And Adam </a:t>
            </a:r>
            <a:r>
              <a:rPr lang="en-US" altLang="en-US" sz="1200" dirty="0" err="1" smtClean="0"/>
              <a:t>Blackbox’s</a:t>
            </a:r>
            <a:r>
              <a:rPr lang="en-US" altLang="en-US" sz="1200" dirty="0" smtClean="0"/>
              <a:t> new technology for delivering low-price, high-quality automobiles is clearly part of the process of achieving greater prosperity for all.</a:t>
            </a:r>
          </a:p>
          <a:p>
            <a:pPr eaLnBrk="1" hangingPunct="1"/>
            <a:r>
              <a:rPr lang="en-US" altLang="en-US" sz="1200" dirty="0" smtClean="0"/>
              <a:t>(continued on slide 62 )</a:t>
            </a:r>
          </a:p>
          <a:p>
            <a:pPr eaLnBrk="1" hangingPunct="1"/>
            <a:r>
              <a:rPr lang="en-US" altLang="en-US" sz="1200" dirty="0" smtClean="0"/>
              <a:t>You can easily segue from this story to the analysis of the United States and China.</a:t>
            </a:r>
            <a:endParaRPr lang="en-CA" altLang="en-US" sz="1200" dirty="0" smtClean="0"/>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5</a:t>
            </a:fld>
            <a:endParaRPr lang="en-US"/>
          </a:p>
        </p:txBody>
      </p:sp>
    </p:spTree>
    <p:extLst>
      <p:ext uri="{BB962C8B-B14F-4D97-AF65-F5344CB8AC3E}">
        <p14:creationId xmlns:p14="http://schemas.microsoft.com/office/powerpoint/2010/main" val="3448676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The formal analysis in this section is straightforward. You might want to draw parallels between tariffs and taxes.</a:t>
            </a:r>
          </a:p>
          <a:p>
            <a:pPr eaLnBrk="1" hangingPunct="1"/>
            <a:endParaRPr lang="en-US" altLang="en-US" dirty="0" smtClean="0"/>
          </a:p>
          <a:p>
            <a:pPr eaLnBrk="1" hangingPunct="1"/>
            <a:r>
              <a:rPr lang="en-CA" altLang="en-US" b="1" dirty="0" smtClean="0">
                <a:solidFill>
                  <a:srgbClr val="FF0000"/>
                </a:solidFill>
              </a:rPr>
              <a:t>Classroom activity</a:t>
            </a:r>
            <a:endParaRPr lang="en-CA" altLang="en-US" dirty="0" smtClean="0">
              <a:solidFill>
                <a:srgbClr val="FF0000"/>
              </a:solidFill>
            </a:endParaRPr>
          </a:p>
          <a:p>
            <a:pPr eaLnBrk="1" hangingPunct="1"/>
            <a:r>
              <a:rPr lang="en-CA" altLang="en-US" dirty="0" smtClean="0"/>
              <a:t>Check out </a:t>
            </a:r>
            <a:r>
              <a:rPr lang="en-CA" altLang="en-US" i="1" dirty="0" smtClean="0"/>
              <a:t>Economics in Action</a:t>
            </a:r>
            <a:r>
              <a:rPr lang="en-CA" altLang="en-US" dirty="0" smtClean="0"/>
              <a:t>: U.S. Tariffs Almost Gone</a:t>
            </a:r>
          </a:p>
          <a:p>
            <a:pPr eaLnBrk="1" hangingPunct="1"/>
            <a:r>
              <a:rPr lang="en-CA" altLang="en-US" dirty="0" smtClean="0"/>
              <a:t>Check out </a:t>
            </a:r>
            <a:r>
              <a:rPr lang="en-CA" altLang="en-US" i="1" dirty="0" smtClean="0"/>
              <a:t>Economics in the News</a:t>
            </a:r>
            <a:r>
              <a:rPr lang="en-CA" altLang="en-US" dirty="0" smtClean="0"/>
              <a:t>: The Changing Market for Coat Hangers</a:t>
            </a:r>
            <a:endParaRPr lang="en-US" altLang="en-US" dirty="0" smtClean="0"/>
          </a:p>
          <a:p>
            <a:pPr eaLnBrk="1" hangingPunct="1"/>
            <a:endParaRPr lang="en-US" altLang="en-US" dirty="0" smtClean="0"/>
          </a:p>
          <a:p>
            <a:pPr eaLnBrk="1" hangingPunct="1"/>
            <a:endParaRPr lang="en-CA" altLang="en-US" dirty="0" smtClean="0"/>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21</a:t>
            </a:fld>
            <a:endParaRPr lang="en-US"/>
          </a:p>
        </p:txBody>
      </p:sp>
    </p:spTree>
    <p:extLst>
      <p:ext uri="{BB962C8B-B14F-4D97-AF65-F5344CB8AC3E}">
        <p14:creationId xmlns:p14="http://schemas.microsoft.com/office/powerpoint/2010/main" val="1613471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altLang="en-US" b="1" dirty="0" smtClean="0">
                <a:solidFill>
                  <a:srgbClr val="FF0000"/>
                </a:solidFill>
              </a:rPr>
              <a:t>Classroom activity</a:t>
            </a:r>
            <a:endParaRPr lang="en-CA" altLang="en-US" dirty="0" smtClean="0">
              <a:solidFill>
                <a:srgbClr val="FF0000"/>
              </a:solidFill>
            </a:endParaRPr>
          </a:p>
          <a:p>
            <a:pPr eaLnBrk="1" hangingPunct="1"/>
            <a:r>
              <a:rPr lang="en-CA" altLang="en-US" dirty="0" smtClean="0"/>
              <a:t>Check out </a:t>
            </a:r>
            <a:r>
              <a:rPr lang="en-CA" altLang="en-US" i="1" dirty="0" smtClean="0"/>
              <a:t>Economics in the News</a:t>
            </a:r>
            <a:r>
              <a:rPr lang="en-CA" altLang="en-US" dirty="0" smtClean="0"/>
              <a:t>: </a:t>
            </a:r>
            <a:r>
              <a:rPr lang="en-AU" altLang="en-US" dirty="0" smtClean="0"/>
              <a:t>Obstacles to Free Trade</a:t>
            </a:r>
            <a:endParaRPr lang="en-US" altLang="en-US" dirty="0" smtClean="0"/>
          </a:p>
          <a:p>
            <a:pPr eaLnBrk="1" hangingPunct="1"/>
            <a:endParaRPr lang="en-US" altLang="en-US" dirty="0" smtClean="0"/>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25</a:t>
            </a:fld>
            <a:endParaRPr lang="en-US"/>
          </a:p>
        </p:txBody>
      </p:sp>
    </p:spTree>
    <p:extLst>
      <p:ext uri="{BB962C8B-B14F-4D97-AF65-F5344CB8AC3E}">
        <p14:creationId xmlns:p14="http://schemas.microsoft.com/office/powerpoint/2010/main" val="3611101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altLang="en-US" b="1" dirty="0" smtClean="0">
                <a:solidFill>
                  <a:srgbClr val="FF0000"/>
                </a:solidFill>
              </a:rPr>
              <a:t>Classroom activity</a:t>
            </a:r>
            <a:endParaRPr lang="en-CA" altLang="en-US" dirty="0" smtClean="0">
              <a:solidFill>
                <a:srgbClr val="FF0000"/>
              </a:solidFill>
            </a:endParaRPr>
          </a:p>
          <a:p>
            <a:pPr eaLnBrk="1" hangingPunct="1"/>
            <a:r>
              <a:rPr lang="en-CA" altLang="en-US" dirty="0" smtClean="0"/>
              <a:t>Check out </a:t>
            </a:r>
            <a:r>
              <a:rPr lang="en-CA" altLang="en-US" i="1" dirty="0" smtClean="0"/>
              <a:t>Economics in Action</a:t>
            </a:r>
            <a:r>
              <a:rPr lang="en-CA" altLang="en-US" dirty="0" smtClean="0"/>
              <a:t>: Self-Interest Beats the Social Interest</a:t>
            </a:r>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41</a:t>
            </a:fld>
            <a:endParaRPr lang="en-US"/>
          </a:p>
        </p:txBody>
      </p:sp>
    </p:spTree>
    <p:extLst>
      <p:ext uri="{BB962C8B-B14F-4D97-AF65-F5344CB8AC3E}">
        <p14:creationId xmlns:p14="http://schemas.microsoft.com/office/powerpoint/2010/main" val="2887997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1" dirty="0" smtClean="0"/>
              <a:t>Unrestricted international trade benefits </a:t>
            </a:r>
            <a:r>
              <a:rPr lang="en-US" altLang="en-US" sz="1200" b="1" dirty="0" smtClean="0"/>
              <a:t>all</a:t>
            </a:r>
            <a:r>
              <a:rPr lang="en-US" altLang="en-US" sz="1200" b="1" i="1" dirty="0" smtClean="0"/>
              <a:t> the countries involved with trade.</a:t>
            </a:r>
          </a:p>
          <a:p>
            <a:pPr eaLnBrk="1" hangingPunct="1"/>
            <a:r>
              <a:rPr lang="en-US" altLang="en-US" sz="1200" dirty="0" smtClean="0"/>
              <a:t>Emphasize the key benefits from unrestricted international trade: </a:t>
            </a:r>
            <a:endParaRPr lang="en-US" altLang="en-US" sz="1200" dirty="0" smtClean="0">
              <a:sym typeface="Zapf Dingbats"/>
            </a:endParaRPr>
          </a:p>
          <a:p>
            <a:pPr eaLnBrk="1" hangingPunct="1">
              <a:buFontTx/>
              <a:buChar char="•"/>
            </a:pPr>
            <a:r>
              <a:rPr lang="en-US" altLang="en-US" sz="1200" i="1" dirty="0" smtClean="0"/>
              <a:t> The gains from international trade arise from the diversity of opportunity costs of production across countries</a:t>
            </a:r>
            <a:r>
              <a:rPr lang="en-US" altLang="en-US" sz="1200" dirty="0" smtClean="0"/>
              <a:t>. The source of prosperity in free trade arises from each country generating gains from specialization in their comparative advantage, minimizing its own opportunity cost of production, and sharing in each of the other country’s gains.</a:t>
            </a:r>
            <a:endParaRPr lang="en-US" altLang="en-US" sz="1200" dirty="0" smtClean="0">
              <a:sym typeface="Zapf Dingbats"/>
            </a:endParaRPr>
          </a:p>
          <a:p>
            <a:pPr eaLnBrk="1" hangingPunct="1">
              <a:buFontTx/>
              <a:buChar char="•"/>
            </a:pPr>
            <a:r>
              <a:rPr lang="en-US" altLang="en-US" sz="1200" i="1" dirty="0" smtClean="0"/>
              <a:t> Both exporting and importing domestic industries benefit from free trade</a:t>
            </a:r>
            <a:r>
              <a:rPr lang="en-US" altLang="en-US" sz="1200" dirty="0" smtClean="0"/>
              <a:t>. Free trade liberates each country’s consumption possibilities from the bonds of their own production possibilities frontier, enabling the consumers in both the importing and exporting country to enjoy consumption bundles of goods and services that would be unobtainable without trade. </a:t>
            </a:r>
            <a:endParaRPr lang="en-US" altLang="en-US" sz="1200" dirty="0" smtClean="0">
              <a:sym typeface="Zapf Dingbats"/>
            </a:endParaRPr>
          </a:p>
          <a:p>
            <a:pPr eaLnBrk="1" hangingPunct="1">
              <a:buFontTx/>
              <a:buChar char="•"/>
            </a:pPr>
            <a:r>
              <a:rPr lang="en-US" altLang="en-US" sz="1200" i="1" dirty="0" smtClean="0"/>
              <a:t> Restrictions on international trade hurt the importing firms, the consumers of imports, the domestic exporting firms, and even the non-exporting firms.</a:t>
            </a:r>
            <a:r>
              <a:rPr lang="en-US" altLang="en-US" sz="1200" dirty="0" smtClean="0"/>
              <a:t> Protecting domestic industry from international competition backfires: </a:t>
            </a:r>
            <a:r>
              <a:rPr lang="en-US" altLang="en-US" sz="1200" dirty="0" err="1" smtClean="0"/>
              <a:t>i</a:t>
            </a:r>
            <a:r>
              <a:rPr lang="en-US" altLang="en-US" sz="1200" dirty="0" smtClean="0"/>
              <a:t>) it increases the relative price that other countries pay for domestically produced goods and services that are exported; ii) it raises the price of the imported goods consumed by domestic consumers; and iii) it lowers the income of producers of the goods for which the country has a comparative advantage in production by </a:t>
            </a:r>
            <a:r>
              <a:rPr lang="en-US" altLang="en-US" sz="1200" i="1" dirty="0" smtClean="0"/>
              <a:t>more</a:t>
            </a:r>
            <a:r>
              <a:rPr lang="en-US" altLang="en-US" sz="1200" dirty="0" smtClean="0"/>
              <a:t> than the increase in the incomes of those industries that gain from trade restrictions. Together, these influences decrease the total demand for domestic goods and services in the country imposing trade restrictions by more than the increase in demand for those domestic goods and services in industries for which the country does not have a comparative advantage.</a:t>
            </a:r>
            <a:endParaRPr lang="en-US" altLang="en-US" sz="1200" b="1" i="1" dirty="0" smtClean="0"/>
          </a:p>
          <a:p>
            <a:pPr eaLnBrk="1" hangingPunct="1"/>
            <a:endParaRPr lang="en-US" altLang="en-US" sz="1200" dirty="0" smtClean="0"/>
          </a:p>
          <a:p>
            <a:endParaRPr lang="en-IN" dirty="0"/>
          </a:p>
        </p:txBody>
      </p:sp>
      <p:sp>
        <p:nvSpPr>
          <p:cNvPr id="4" name="Slide Number Placeholder 3"/>
          <p:cNvSpPr>
            <a:spLocks noGrp="1"/>
          </p:cNvSpPr>
          <p:nvPr>
            <p:ph type="sldNum" sz="quarter" idx="10"/>
          </p:nvPr>
        </p:nvSpPr>
        <p:spPr/>
        <p:txBody>
          <a:bodyPr/>
          <a:lstStyle/>
          <a:p>
            <a:fld id="{60004E23-57C8-46BF-A38E-3B9709954C77}" type="slidenum">
              <a:rPr lang="en-US" smtClean="0"/>
              <a:t>42</a:t>
            </a:fld>
            <a:endParaRPr lang="en-US"/>
          </a:p>
        </p:txBody>
      </p:sp>
    </p:spTree>
    <p:extLst>
      <p:ext uri="{BB962C8B-B14F-4D97-AF65-F5344CB8AC3E}">
        <p14:creationId xmlns:p14="http://schemas.microsoft.com/office/powerpoint/2010/main" val="1373146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762000"/>
            <a:ext cx="7772400" cy="2838451"/>
          </a:xfrm>
        </p:spPr>
        <p:txBody>
          <a:bodyPr anchor="b">
            <a:noAutofit/>
          </a:bodyPr>
          <a:lstStyle>
            <a:lvl1pPr algn="l">
              <a:defRPr sz="4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9DF6EFB-3F44-496C-A842-1E0B3D3B975A}" type="datetimeFigureOut">
              <a:rPr lang="en-US" smtClean="0"/>
              <a:t>8/20/2015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
        <p:nvSpPr>
          <p:cNvPr id="8" name="Rectangle 7"/>
          <p:cNvSpPr/>
          <p:nvPr/>
        </p:nvSpPr>
        <p:spPr bwMode="white">
          <a:xfrm>
            <a:off x="-14975" y="6449878"/>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userDrawn="1"/>
        </p:nvGrpSpPr>
        <p:grpSpPr>
          <a:xfrm>
            <a:off x="-16647" y="6478588"/>
            <a:ext cx="9081248" cy="379413"/>
            <a:chOff x="-16647" y="6437563"/>
            <a:chExt cx="9081248" cy="379413"/>
          </a:xfrm>
          <a:noFill/>
        </p:grpSpPr>
        <p:pic>
          <p:nvPicPr>
            <p:cNvPr id="7" name="Always Learning Logo" descr="Pearson_Strap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16647" y="6437563"/>
              <a:ext cx="1464447" cy="3794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Copyright"/>
            <p:cNvSpPr txBox="1">
              <a:spLocks noChangeArrowheads="1"/>
            </p:cNvSpPr>
            <p:nvPr/>
          </p:nvSpPr>
          <p:spPr bwMode="auto">
            <a:xfrm>
              <a:off x="1693862" y="6442074"/>
              <a:ext cx="6036469" cy="374901"/>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2015, 2012, 2009</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11" name="Pearson Logo" descr="Pearson_Bound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848600" y="6442076"/>
              <a:ext cx="1216001" cy="374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6302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8/20/2015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grpSp>
        <p:nvGrpSpPr>
          <p:cNvPr id="9" name="Group 8"/>
          <p:cNvGrpSpPr/>
          <p:nvPr userDrawn="1"/>
        </p:nvGrpSpPr>
        <p:grpSpPr>
          <a:xfrm>
            <a:off x="-7938" y="6435725"/>
            <a:ext cx="9197976" cy="436563"/>
            <a:chOff x="-7938" y="6435725"/>
            <a:chExt cx="9197976" cy="436563"/>
          </a:xfrm>
        </p:grpSpPr>
        <p:sp>
          <p:nvSpPr>
            <p:cNvPr id="10" name="Rectangle 9"/>
            <p:cNvSpPr/>
            <p:nvPr/>
          </p:nvSpPr>
          <p:spPr bwMode="white">
            <a:xfrm>
              <a:off x="-7938" y="6435725"/>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11" name="Copyright" descr="Pearson: Copyright 2015, 2012, 2009"/>
            <p:cNvSpPr txBox="1">
              <a:spLocks noChangeArrowheads="1"/>
            </p:cNvSpPr>
            <p:nvPr userDrawn="1"/>
          </p:nvSpPr>
          <p:spPr bwMode="auto">
            <a:xfrm>
              <a:off x="93969" y="6442074"/>
              <a:ext cx="6316663" cy="423863"/>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Pearso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p:spPr>
        </p:pic>
      </p:grpSp>
    </p:spTree>
    <p:extLst>
      <p:ext uri="{BB962C8B-B14F-4D97-AF65-F5344CB8AC3E}">
        <p14:creationId xmlns:p14="http://schemas.microsoft.com/office/powerpoint/2010/main" val="1892635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8/20/2015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grpSp>
        <p:nvGrpSpPr>
          <p:cNvPr id="17" name="Group 16"/>
          <p:cNvGrpSpPr/>
          <p:nvPr userDrawn="1"/>
        </p:nvGrpSpPr>
        <p:grpSpPr>
          <a:xfrm>
            <a:off x="-7938" y="6435725"/>
            <a:ext cx="9197976" cy="436563"/>
            <a:chOff x="-7938" y="6435725"/>
            <a:chExt cx="9197976" cy="436563"/>
          </a:xfrm>
        </p:grpSpPr>
        <p:sp>
          <p:nvSpPr>
            <p:cNvPr id="18" name="Rectangle 17"/>
            <p:cNvSpPr/>
            <p:nvPr/>
          </p:nvSpPr>
          <p:spPr bwMode="white">
            <a:xfrm>
              <a:off x="-7938" y="6435725"/>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19" name="Copyright" descr="Pearson: Copyright 2015, 2012, 2009"/>
            <p:cNvSpPr txBox="1">
              <a:spLocks noChangeArrowheads="1"/>
            </p:cNvSpPr>
            <p:nvPr userDrawn="1"/>
          </p:nvSpPr>
          <p:spPr bwMode="auto">
            <a:xfrm>
              <a:off x="93969" y="6442074"/>
              <a:ext cx="6316663" cy="423863"/>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0" name="Pearso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p:spPr>
        </p:pic>
      </p:grpSp>
    </p:spTree>
    <p:extLst>
      <p:ext uri="{BB962C8B-B14F-4D97-AF65-F5344CB8AC3E}">
        <p14:creationId xmlns:p14="http://schemas.microsoft.com/office/powerpoint/2010/main" val="2332576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86000"/>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8/20/2015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
        <p:nvSpPr>
          <p:cNvPr id="12" name="Rectangle 11"/>
          <p:cNvSpPr/>
          <p:nvPr/>
        </p:nvSpPr>
        <p:spPr bwMode="white">
          <a:xfrm>
            <a:off x="-7938" y="6435725"/>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33338" y="6442075"/>
            <a:ext cx="9110662" cy="431800"/>
            <a:chOff x="33338" y="6442075"/>
            <a:chExt cx="9110662" cy="431800"/>
          </a:xfrm>
          <a:noFill/>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02550" y="644207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693862" y="6442075"/>
              <a:ext cx="6036469" cy="423862"/>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17" name="Picture 2" descr="C:\Users\sameerjena\Pictures\Parkin.jpg"/>
          <p:cNvPicPr>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99" y="1385247"/>
            <a:ext cx="3963600" cy="506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62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8/20/2015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3012629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8/20/2015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3902120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8/20/2015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1217717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8/20/2015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grpSp>
        <p:nvGrpSpPr>
          <p:cNvPr id="11" name="Group 10"/>
          <p:cNvGrpSpPr/>
          <p:nvPr userDrawn="1"/>
        </p:nvGrpSpPr>
        <p:grpSpPr>
          <a:xfrm>
            <a:off x="-7938" y="6435725"/>
            <a:ext cx="9197976" cy="436563"/>
            <a:chOff x="-7938" y="6435725"/>
            <a:chExt cx="9197976" cy="436563"/>
          </a:xfrm>
        </p:grpSpPr>
        <p:sp>
          <p:nvSpPr>
            <p:cNvPr id="12" name="Rectangle 11"/>
            <p:cNvSpPr/>
            <p:nvPr/>
          </p:nvSpPr>
          <p:spPr bwMode="white">
            <a:xfrm>
              <a:off x="-7938" y="6435725"/>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13" name="Copyright" descr="Pearson: Copyright 2015, 2012, 2009"/>
            <p:cNvSpPr txBox="1">
              <a:spLocks noChangeArrowheads="1"/>
            </p:cNvSpPr>
            <p:nvPr userDrawn="1"/>
          </p:nvSpPr>
          <p:spPr bwMode="auto">
            <a:xfrm>
              <a:off x="93969" y="6442074"/>
              <a:ext cx="6316663" cy="423863"/>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earson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p:spPr>
        </p:pic>
      </p:grpSp>
    </p:spTree>
    <p:extLst>
      <p:ext uri="{BB962C8B-B14F-4D97-AF65-F5344CB8AC3E}">
        <p14:creationId xmlns:p14="http://schemas.microsoft.com/office/powerpoint/2010/main" val="1369631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8/20/2015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2786653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0" cap="none"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8/20/2015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3118911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A9DF6EFB-3F44-496C-A842-1E0B3D3B975A}" type="datetimeFigureOut">
              <a:rPr lang="en-US" smtClean="0"/>
              <a:t>8/20/2015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373777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8/20/2015</a:t>
            </a:fld>
            <a:endParaRPr lang="en-US"/>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a:p>
        </p:txBody>
      </p:sp>
      <p:grpSp>
        <p:nvGrpSpPr>
          <p:cNvPr id="10" name="Group 9"/>
          <p:cNvGrpSpPr/>
          <p:nvPr userDrawn="1"/>
        </p:nvGrpSpPr>
        <p:grpSpPr>
          <a:xfrm>
            <a:off x="-7938" y="6435725"/>
            <a:ext cx="9197976" cy="436563"/>
            <a:chOff x="-7938" y="6435725"/>
            <a:chExt cx="9197976" cy="436563"/>
          </a:xfrm>
        </p:grpSpPr>
        <p:sp>
          <p:nvSpPr>
            <p:cNvPr id="9" name="Rectangle 8"/>
            <p:cNvSpPr/>
            <p:nvPr/>
          </p:nvSpPr>
          <p:spPr bwMode="white">
            <a:xfrm>
              <a:off x="-7938" y="6435725"/>
              <a:ext cx="9161464" cy="430213"/>
            </a:xfrm>
            <a:prstGeom prst="rect">
              <a:avLst/>
            </a:prstGeom>
            <a:solidFill>
              <a:srgbClr val="A85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13" name="Copyright" descr="Pearson: Copyright 2015, 2012, 2009"/>
            <p:cNvSpPr txBox="1">
              <a:spLocks noChangeArrowheads="1"/>
            </p:cNvSpPr>
            <p:nvPr userDrawn="1"/>
          </p:nvSpPr>
          <p:spPr bwMode="auto">
            <a:xfrm>
              <a:off x="93969" y="6442074"/>
              <a:ext cx="6316663" cy="423863"/>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Ltd.</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Reserved.</a:t>
              </a:r>
              <a:endPar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p:spPr>
        </p:pic>
      </p:grpSp>
    </p:spTree>
    <p:extLst>
      <p:ext uri="{BB962C8B-B14F-4D97-AF65-F5344CB8AC3E}">
        <p14:creationId xmlns:p14="http://schemas.microsoft.com/office/powerpoint/2010/main" val="339667095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p:titleStyle>
    <p:bodyStyle>
      <a:lvl1pPr marL="256032" indent="-256032" algn="l" defTabSz="914400" rtl="0" eaLnBrk="1" latinLnBrk="0" hangingPunct="1">
        <a:spcBef>
          <a:spcPts val="1500"/>
        </a:spcBef>
        <a:buClr>
          <a:srgbClr val="A85944"/>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A8594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A8594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A8594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A8594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A85944"/>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A85944"/>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A85944"/>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A85944"/>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ECONOMICS</a:t>
            </a:r>
            <a:endParaRPr lang="en-US" dirty="0"/>
          </a:p>
        </p:txBody>
      </p:sp>
      <p:sp>
        <p:nvSpPr>
          <p:cNvPr id="3" name="Text Placeholder 2"/>
          <p:cNvSpPr>
            <a:spLocks noGrp="1"/>
          </p:cNvSpPr>
          <p:nvPr>
            <p:ph type="body" sz="quarter" idx="13"/>
          </p:nvPr>
        </p:nvSpPr>
        <p:spPr/>
        <p:txBody>
          <a:bodyPr/>
          <a:lstStyle/>
          <a:p>
            <a:r>
              <a:rPr lang="en-US" dirty="0" smtClean="0"/>
              <a:t>Twelfth </a:t>
            </a:r>
            <a:r>
              <a:rPr lang="en-US" dirty="0" smtClean="0"/>
              <a:t>Edition, Global Edition</a:t>
            </a:r>
            <a:endParaRPr lang="en-US" dirty="0"/>
          </a:p>
        </p:txBody>
      </p:sp>
      <p:sp>
        <p:nvSpPr>
          <p:cNvPr id="4" name="Text Placeholder 3"/>
          <p:cNvSpPr>
            <a:spLocks noGrp="1"/>
          </p:cNvSpPr>
          <p:nvPr>
            <p:ph type="body" sz="quarter" idx="14"/>
          </p:nvPr>
        </p:nvSpPr>
        <p:spPr/>
        <p:txBody>
          <a:bodyPr/>
          <a:lstStyle/>
          <a:p>
            <a:pPr algn="ctr"/>
            <a:r>
              <a:rPr lang="en-US" b="1" dirty="0" smtClean="0"/>
              <a:t>Chapter </a:t>
            </a:r>
            <a:r>
              <a:rPr lang="en-US" b="1" dirty="0"/>
              <a:t>7</a:t>
            </a:r>
            <a:endParaRPr lang="en-US" b="1" dirty="0" smtClean="0"/>
          </a:p>
        </p:txBody>
      </p:sp>
      <p:sp>
        <p:nvSpPr>
          <p:cNvPr id="5" name="Text Placeholder 4"/>
          <p:cNvSpPr>
            <a:spLocks noGrp="1"/>
          </p:cNvSpPr>
          <p:nvPr>
            <p:ph type="body" sz="quarter" idx="15"/>
          </p:nvPr>
        </p:nvSpPr>
        <p:spPr/>
        <p:txBody>
          <a:bodyPr/>
          <a:lstStyle/>
          <a:p>
            <a:pPr algn="ctr"/>
            <a:endParaRPr lang="en-US" b="1" dirty="0" smtClean="0"/>
          </a:p>
          <a:p>
            <a:pPr algn="ctr"/>
            <a:r>
              <a:rPr lang="en-US" b="1" dirty="0" smtClean="0"/>
              <a:t>Global Markets in Action</a:t>
            </a:r>
            <a:endParaRPr lang="en-US" b="1" dirty="0"/>
          </a:p>
        </p:txBody>
      </p:sp>
    </p:spTree>
    <p:extLst>
      <p:ext uri="{BB962C8B-B14F-4D97-AF65-F5344CB8AC3E}">
        <p14:creationId xmlns:p14="http://schemas.microsoft.com/office/powerpoint/2010/main" val="824850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How Global Markets </a:t>
            </a:r>
            <a:r>
              <a:rPr lang="en-US" altLang="en-US" dirty="0" smtClean="0"/>
              <a:t>Work </a:t>
            </a:r>
            <a:r>
              <a:rPr lang="en-US" altLang="en-US" sz="2000" dirty="0" smtClean="0"/>
              <a:t>(8 of 10)</a:t>
            </a:r>
            <a:endParaRPr lang="en-IN" sz="2000" dirty="0"/>
          </a:p>
        </p:txBody>
      </p:sp>
      <p:sp>
        <p:nvSpPr>
          <p:cNvPr id="4" name="Content Placeholder 3"/>
          <p:cNvSpPr>
            <a:spLocks noGrp="1"/>
          </p:cNvSpPr>
          <p:nvPr>
            <p:ph sz="quarter" idx="14"/>
          </p:nvPr>
        </p:nvSpPr>
        <p:spPr>
          <a:xfrm>
            <a:off x="457200" y="1600200"/>
            <a:ext cx="4038600" cy="4525963"/>
          </a:xfrm>
        </p:spPr>
        <p:txBody>
          <a:bodyPr/>
          <a:lstStyle/>
          <a:p>
            <a:pPr marL="259200" indent="-259200"/>
            <a:r>
              <a:rPr lang="en-CA" altLang="en-US" sz="2600" b="1" dirty="0"/>
              <a:t>Why the United States Exports Airplanes</a:t>
            </a:r>
          </a:p>
          <a:p>
            <a:pPr marL="259200" lvl="1" indent="-259200">
              <a:buFont typeface="Arial" panose="020B0604020202020204" pitchFamily="34" charset="0"/>
              <a:buChar char="•"/>
            </a:pPr>
            <a:r>
              <a:rPr lang="en-GB" altLang="en-US" dirty="0"/>
              <a:t>Figure 7.2(a) shows U.S. demand and U.S. supply with no international trade. </a:t>
            </a:r>
          </a:p>
          <a:p>
            <a:pPr marL="259200" lvl="1" indent="-259200">
              <a:buFont typeface="Arial" panose="020B0604020202020204" pitchFamily="34" charset="0"/>
              <a:buChar char="•"/>
            </a:pPr>
            <a:r>
              <a:rPr lang="en-GB" altLang="en-US" dirty="0"/>
              <a:t>The price of an airplane is $100 million.</a:t>
            </a:r>
          </a:p>
          <a:p>
            <a:pPr marL="259200" lvl="1" indent="-259200">
              <a:buFont typeface="Arial" panose="020B0604020202020204" pitchFamily="34" charset="0"/>
              <a:buChar char="•"/>
            </a:pPr>
            <a:r>
              <a:rPr lang="en-GB" altLang="en-US" dirty="0"/>
              <a:t>Boeing produces 400 airplanes a year and U.S. airlines buy 400 a year</a:t>
            </a:r>
            <a:r>
              <a:rPr lang="en-GB" altLang="en-US" dirty="0" smtClean="0"/>
              <a:t>.</a:t>
            </a:r>
            <a:endParaRPr lang="en-CA" altLang="en-US" dirty="0"/>
          </a:p>
        </p:txBody>
      </p:sp>
      <p:pic>
        <p:nvPicPr>
          <p:cNvPr id="6" name="Picture 5" descr="Curves S sub US and D sub US intersect at (400, 100), which is the equilibrium with not international trade. y = 100 is the price with no trade. At x = 400, the quantity bought equals the quantity produc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72025" y="1676400"/>
            <a:ext cx="383857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965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How Global Markets </a:t>
            </a:r>
            <a:r>
              <a:rPr lang="en-US" altLang="en-US" dirty="0" smtClean="0"/>
              <a:t>Work </a:t>
            </a:r>
            <a:r>
              <a:rPr lang="en-US" altLang="en-US" sz="2000" dirty="0" smtClean="0"/>
              <a:t>(9 of 10)</a:t>
            </a:r>
            <a:endParaRPr lang="en-IN" sz="2000" dirty="0"/>
          </a:p>
        </p:txBody>
      </p:sp>
      <p:sp>
        <p:nvSpPr>
          <p:cNvPr id="4" name="Content Placeholder 3"/>
          <p:cNvSpPr>
            <a:spLocks noGrp="1"/>
          </p:cNvSpPr>
          <p:nvPr>
            <p:ph sz="quarter" idx="14"/>
          </p:nvPr>
        </p:nvSpPr>
        <p:spPr>
          <a:xfrm>
            <a:off x="457200" y="1600200"/>
            <a:ext cx="4038600" cy="4525963"/>
          </a:xfrm>
        </p:spPr>
        <p:txBody>
          <a:bodyPr/>
          <a:lstStyle/>
          <a:p>
            <a:pPr marL="259200" lvl="1" indent="-259200">
              <a:buFont typeface="Arial" panose="020B0604020202020204" pitchFamily="34" charset="0"/>
              <a:buChar char="•"/>
            </a:pPr>
            <a:r>
              <a:rPr lang="en-GB" altLang="en-US" dirty="0"/>
              <a:t>Figure 7.2(b) shows the market in the United States with international trade.</a:t>
            </a:r>
          </a:p>
          <a:p>
            <a:pPr marL="259200" lvl="1" indent="-259200">
              <a:buFont typeface="Arial" panose="020B0604020202020204" pitchFamily="34" charset="0"/>
              <a:buChar char="•"/>
            </a:pPr>
            <a:r>
              <a:rPr lang="en-GB" altLang="en-US" dirty="0"/>
              <a:t>World demand and world supply of airplanes determine the world price of an airplane at $150 million.</a:t>
            </a:r>
          </a:p>
          <a:p>
            <a:pPr marL="259200" lvl="1" indent="-259200">
              <a:buFont typeface="Arial" panose="020B0604020202020204" pitchFamily="34" charset="0"/>
              <a:buChar char="•"/>
            </a:pPr>
            <a:r>
              <a:rPr lang="en-GB" altLang="en-US" dirty="0"/>
              <a:t>The world price </a:t>
            </a:r>
            <a:r>
              <a:rPr lang="en-GB" altLang="en-US" i="1" dirty="0"/>
              <a:t>exceeds</a:t>
            </a:r>
            <a:r>
              <a:rPr lang="en-GB" altLang="en-US" dirty="0"/>
              <a:t> $100 million, so the United States has a comparative advantage in producing airplanes.</a:t>
            </a:r>
          </a:p>
        </p:txBody>
      </p:sp>
      <p:pic>
        <p:nvPicPr>
          <p:cNvPr id="5" name="Picture 23" descr="Graph (b): equilibrium in a market with exports, as price in millions of dollars per airplane against quantity in airplanes per year. Curves S sub US and D sub US intersect at (400, 100). The world price line is at y = 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76400"/>
            <a:ext cx="383063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7150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How Global Markets </a:t>
            </a:r>
            <a:r>
              <a:rPr lang="en-US" altLang="en-US" dirty="0" smtClean="0"/>
              <a:t>Work </a:t>
            </a:r>
            <a:r>
              <a:rPr lang="en-US" altLang="en-US" sz="2000" dirty="0" smtClean="0"/>
              <a:t>(10 of 10)</a:t>
            </a:r>
            <a:endParaRPr lang="en-IN" sz="2000" dirty="0"/>
          </a:p>
        </p:txBody>
      </p:sp>
      <p:sp>
        <p:nvSpPr>
          <p:cNvPr id="4" name="Content Placeholder 3"/>
          <p:cNvSpPr>
            <a:spLocks noGrp="1"/>
          </p:cNvSpPr>
          <p:nvPr>
            <p:ph sz="quarter" idx="14"/>
          </p:nvPr>
        </p:nvSpPr>
        <p:spPr>
          <a:xfrm>
            <a:off x="457200" y="1600200"/>
            <a:ext cx="4038600" cy="4525963"/>
          </a:xfrm>
        </p:spPr>
        <p:txBody>
          <a:bodyPr/>
          <a:lstStyle/>
          <a:p>
            <a:pPr marL="259200" lvl="1" indent="-259200">
              <a:buFont typeface="Arial" panose="020B0604020202020204" pitchFamily="34" charset="0"/>
              <a:buChar char="•"/>
            </a:pPr>
            <a:r>
              <a:rPr lang="en-GB" altLang="en-US" dirty="0"/>
              <a:t>With international trade, </a:t>
            </a:r>
            <a:br>
              <a:rPr lang="en-GB" altLang="en-US" dirty="0"/>
            </a:br>
            <a:r>
              <a:rPr lang="en-GB" altLang="en-US" dirty="0"/>
              <a:t>the price of an airplane in the United States rises to $150 million.</a:t>
            </a:r>
          </a:p>
          <a:p>
            <a:pPr marL="259200" lvl="1" indent="-259200">
              <a:buFont typeface="Arial" panose="020B0604020202020204" pitchFamily="34" charset="0"/>
              <a:buChar char="•"/>
            </a:pPr>
            <a:r>
              <a:rPr lang="en-GB" altLang="en-US" dirty="0"/>
              <a:t>At $150 million, U.S. airlines buy 200 jets a year.</a:t>
            </a:r>
          </a:p>
          <a:p>
            <a:pPr marL="259200" lvl="1" indent="-259200">
              <a:buFont typeface="Arial" panose="020B0604020202020204" pitchFamily="34" charset="0"/>
              <a:buChar char="•"/>
            </a:pPr>
            <a:r>
              <a:rPr lang="en-GB" altLang="en-US" dirty="0"/>
              <a:t>At $150 million, Boeing produces 700 airplanes a year.</a:t>
            </a:r>
          </a:p>
          <a:p>
            <a:pPr marL="259200" lvl="1" indent="-259200">
              <a:buFont typeface="Arial" panose="020B0604020202020204" pitchFamily="34" charset="0"/>
              <a:buChar char="•"/>
            </a:pPr>
            <a:r>
              <a:rPr lang="en-GB" altLang="en-US" dirty="0"/>
              <a:t>The United States exports 500 airplanes a year.</a:t>
            </a:r>
          </a:p>
        </p:txBody>
      </p:sp>
      <p:pic>
        <p:nvPicPr>
          <p:cNvPr id="6" name="Picture 27" descr="Curves S sub US and D sub US intersect at (400, 100). The world price line is at y = 150. The world price line intersects D at (200, 150) and S at (700, 150). x = 200 is the quantity bought. x = 700 is the quantity produced. The distance along the world price line from x = 200 to x = 700 is the quantity exported. As the quantity bought decreases from the equilibrium, the price rises. As the quantity produced increases from the equilibrium, the price also ri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8225" y="1676400"/>
            <a:ext cx="38385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382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Winners, Losers, and the Net</a:t>
            </a:r>
            <a:br>
              <a:rPr lang="en-CA" altLang="en-US" dirty="0"/>
            </a:br>
            <a:r>
              <a:rPr lang="en-CA" altLang="en-US" dirty="0"/>
              <a:t>Gain from Trade</a:t>
            </a:r>
            <a:r>
              <a:rPr lang="en-US" altLang="en-US" dirty="0" smtClean="0"/>
              <a:t> </a:t>
            </a:r>
            <a:r>
              <a:rPr lang="en-US" altLang="en-US" sz="2000" dirty="0" smtClean="0"/>
              <a:t>(1 of 7)</a:t>
            </a:r>
            <a:endParaRPr lang="en-IN" sz="2000" dirty="0"/>
          </a:p>
        </p:txBody>
      </p:sp>
      <p:sp>
        <p:nvSpPr>
          <p:cNvPr id="4" name="Content Placeholder 3"/>
          <p:cNvSpPr>
            <a:spLocks noGrp="1"/>
          </p:cNvSpPr>
          <p:nvPr>
            <p:ph sz="quarter" idx="14"/>
          </p:nvPr>
        </p:nvSpPr>
        <p:spPr/>
        <p:txBody>
          <a:bodyPr/>
          <a:lstStyle/>
          <a:p>
            <a:pPr marL="259200" lvl="1" indent="-259200">
              <a:buFont typeface="Arial" panose="020B0604020202020204" pitchFamily="34" charset="0"/>
              <a:buChar char="•"/>
            </a:pPr>
            <a:r>
              <a:rPr lang="en-GB" dirty="0"/>
              <a:t>International trade lowers the price of an imported good and raises the price of an exported good.</a:t>
            </a:r>
          </a:p>
          <a:p>
            <a:pPr marL="259200" lvl="1" indent="-259200">
              <a:buFont typeface="Arial" panose="020B0604020202020204" pitchFamily="34" charset="0"/>
              <a:buChar char="•"/>
            </a:pPr>
            <a:r>
              <a:rPr lang="en-GB" dirty="0"/>
              <a:t>Buyers of imported goods benefit from lower prices and sellers of exported goods benefit from higher prices.</a:t>
            </a:r>
          </a:p>
          <a:p>
            <a:pPr marL="259200" lvl="1" indent="-259200">
              <a:buFont typeface="Arial" panose="020B0604020202020204" pitchFamily="34" charset="0"/>
              <a:buChar char="•"/>
            </a:pPr>
            <a:r>
              <a:rPr lang="en-GB" dirty="0"/>
              <a:t>But some people complain about international competition: not everyone gains.</a:t>
            </a:r>
          </a:p>
          <a:p>
            <a:pPr marL="259200" lvl="1" indent="-259200">
              <a:buFont typeface="Arial" panose="020B0604020202020204" pitchFamily="34" charset="0"/>
              <a:buChar char="•"/>
            </a:pPr>
            <a:r>
              <a:rPr lang="en-GB" dirty="0"/>
              <a:t>Who wins and who loses from free international trade?</a:t>
            </a:r>
          </a:p>
        </p:txBody>
      </p:sp>
    </p:spTree>
    <p:extLst>
      <p:ext uri="{BB962C8B-B14F-4D97-AF65-F5344CB8AC3E}">
        <p14:creationId xmlns:p14="http://schemas.microsoft.com/office/powerpoint/2010/main" val="3872248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Winners, Losers, and the Net</a:t>
            </a:r>
            <a:br>
              <a:rPr lang="en-CA" altLang="en-US" dirty="0"/>
            </a:br>
            <a:r>
              <a:rPr lang="en-CA" altLang="en-US" dirty="0"/>
              <a:t>Gain from Trade</a:t>
            </a:r>
            <a:r>
              <a:rPr lang="en-US" altLang="en-US" dirty="0" smtClean="0"/>
              <a:t> </a:t>
            </a:r>
            <a:r>
              <a:rPr lang="en-US" altLang="en-US" sz="2000" dirty="0" smtClean="0"/>
              <a:t>(2 of 7)</a:t>
            </a:r>
            <a:endParaRPr lang="en-IN" sz="2000" dirty="0"/>
          </a:p>
        </p:txBody>
      </p:sp>
      <p:sp>
        <p:nvSpPr>
          <p:cNvPr id="4" name="Content Placeholder 3"/>
          <p:cNvSpPr>
            <a:spLocks noGrp="1"/>
          </p:cNvSpPr>
          <p:nvPr>
            <p:ph sz="quarter" idx="14"/>
          </p:nvPr>
        </p:nvSpPr>
        <p:spPr>
          <a:xfrm>
            <a:off x="457200" y="1600200"/>
            <a:ext cx="4038600" cy="4525963"/>
          </a:xfrm>
        </p:spPr>
        <p:txBody>
          <a:bodyPr/>
          <a:lstStyle/>
          <a:p>
            <a:pPr marL="259200" indent="-259200"/>
            <a:r>
              <a:rPr lang="en-CA" altLang="en-US" sz="2600" b="1" dirty="0"/>
              <a:t>Gains and Losses </a:t>
            </a:r>
            <a:r>
              <a:rPr lang="en-CA" altLang="en-US" sz="2600" b="1" dirty="0" smtClean="0"/>
              <a:t>from Imports</a:t>
            </a:r>
            <a:endParaRPr lang="en-CA" altLang="en-US" sz="2600" b="1" dirty="0"/>
          </a:p>
          <a:p>
            <a:pPr marL="259200" lvl="1" indent="-259200">
              <a:buFont typeface="Arial" panose="020B0604020202020204" pitchFamily="34" charset="0"/>
              <a:buChar char="•"/>
            </a:pPr>
            <a:r>
              <a:rPr lang="en-GB" altLang="en-US" dirty="0"/>
              <a:t>Figure 7.3(a) shows the market in the United States with no international trade.</a:t>
            </a:r>
          </a:p>
          <a:p>
            <a:pPr marL="259200" lvl="1" indent="-259200">
              <a:buFont typeface="Arial" panose="020B0604020202020204" pitchFamily="34" charset="0"/>
              <a:buChar char="•"/>
            </a:pPr>
            <a:r>
              <a:rPr lang="en-GB" altLang="en-US" dirty="0"/>
              <a:t>Total surplus from T-shirts is the sum of the consumer surplus and the producer surplus.</a:t>
            </a:r>
          </a:p>
        </p:txBody>
      </p:sp>
      <p:pic>
        <p:nvPicPr>
          <p:cNvPr id="5" name="Picture 17" descr="Curves S sub US and D sub US intersect at (40, 8), which is the equilibrium with no international trade. From x = 0 to x = 40, the green region from y = 8 to D sub US is the consumer surplus, and the blue region from S sub US to y = 8 is the producer surp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76400"/>
            <a:ext cx="38750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530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Winners, Losers, and the Net</a:t>
            </a:r>
            <a:br>
              <a:rPr lang="en-CA" altLang="en-US" dirty="0"/>
            </a:br>
            <a:r>
              <a:rPr lang="en-CA" altLang="en-US" dirty="0"/>
              <a:t>Gain from Trade</a:t>
            </a:r>
            <a:r>
              <a:rPr lang="en-US" altLang="en-US" dirty="0" smtClean="0"/>
              <a:t> </a:t>
            </a:r>
            <a:r>
              <a:rPr lang="en-US" altLang="en-US" sz="2000" dirty="0" smtClean="0"/>
              <a:t>(3 of 7)</a:t>
            </a:r>
            <a:endParaRPr lang="en-IN" sz="2000" dirty="0"/>
          </a:p>
        </p:txBody>
      </p:sp>
      <p:sp>
        <p:nvSpPr>
          <p:cNvPr id="4" name="Content Placeholder 3"/>
          <p:cNvSpPr>
            <a:spLocks noGrp="1"/>
          </p:cNvSpPr>
          <p:nvPr>
            <p:ph sz="quarter" idx="14"/>
          </p:nvPr>
        </p:nvSpPr>
        <p:spPr>
          <a:xfrm>
            <a:off x="457200" y="1600200"/>
            <a:ext cx="3962400" cy="4525963"/>
          </a:xfrm>
        </p:spPr>
        <p:txBody>
          <a:bodyPr/>
          <a:lstStyle/>
          <a:p>
            <a:pPr marL="259200" lvl="1" indent="-259200">
              <a:buFont typeface="Arial" panose="020B0604020202020204" pitchFamily="34" charset="0"/>
              <a:buChar char="•"/>
            </a:pPr>
            <a:r>
              <a:rPr lang="en-GB" altLang="en-US" dirty="0"/>
              <a:t>Figure 7.3(b) shows the market in the United States with international trade.</a:t>
            </a:r>
          </a:p>
          <a:p>
            <a:pPr marL="259200" lvl="1" indent="-259200">
              <a:buFont typeface="Arial" panose="020B0604020202020204" pitchFamily="34" charset="0"/>
              <a:buChar char="•"/>
            </a:pPr>
            <a:r>
              <a:rPr lang="en-GB" altLang="en-US" dirty="0"/>
              <a:t>The world price of a</a:t>
            </a:r>
            <a:br>
              <a:rPr lang="en-GB" altLang="en-US" dirty="0"/>
            </a:br>
            <a:r>
              <a:rPr lang="en-GB" altLang="en-US" dirty="0"/>
              <a:t>T-shirt is $5.</a:t>
            </a:r>
          </a:p>
          <a:p>
            <a:pPr marL="259200" lvl="1" indent="-259200">
              <a:buFont typeface="Arial" panose="020B0604020202020204" pitchFamily="34" charset="0"/>
              <a:buChar char="•"/>
            </a:pPr>
            <a:r>
              <a:rPr lang="en-GB" altLang="en-US" dirty="0"/>
              <a:t>Consumer surplus expands from area </a:t>
            </a:r>
            <a:r>
              <a:rPr lang="en-GB" altLang="en-US" i="1" dirty="0"/>
              <a:t>A</a:t>
            </a:r>
            <a:r>
              <a:rPr lang="en-GB" altLang="en-US" dirty="0"/>
              <a:t> to the area </a:t>
            </a:r>
            <a:r>
              <a:rPr lang="en-GB" altLang="en-US" i="1" dirty="0"/>
              <a:t>A</a:t>
            </a:r>
            <a:r>
              <a:rPr lang="en-GB" altLang="en-US" dirty="0"/>
              <a:t> + </a:t>
            </a:r>
            <a:r>
              <a:rPr lang="en-GB" altLang="en-US" i="1" dirty="0"/>
              <a:t>B</a:t>
            </a:r>
            <a:r>
              <a:rPr lang="en-GB" altLang="en-US" dirty="0"/>
              <a:t> + </a:t>
            </a:r>
            <a:r>
              <a:rPr lang="en-GB" altLang="en-US" i="1" dirty="0"/>
              <a:t>D</a:t>
            </a:r>
            <a:r>
              <a:rPr lang="en-GB" altLang="en-US" dirty="0"/>
              <a:t>.</a:t>
            </a:r>
          </a:p>
          <a:p>
            <a:pPr marL="259200" lvl="1" indent="-259200">
              <a:buFont typeface="Arial" panose="020B0604020202020204" pitchFamily="34" charset="0"/>
              <a:buChar char="•"/>
            </a:pPr>
            <a:r>
              <a:rPr lang="en-GB" altLang="en-US" dirty="0"/>
              <a:t>Producer surplus shrinks from area </a:t>
            </a:r>
            <a:r>
              <a:rPr lang="en-GB" altLang="en-US" i="1" dirty="0"/>
              <a:t>B</a:t>
            </a:r>
            <a:r>
              <a:rPr lang="en-GB" altLang="en-US" dirty="0"/>
              <a:t> + </a:t>
            </a:r>
            <a:r>
              <a:rPr lang="en-GB" altLang="en-US" i="1" dirty="0"/>
              <a:t>C</a:t>
            </a:r>
            <a:r>
              <a:rPr lang="en-GB" altLang="en-US" dirty="0"/>
              <a:t> to the area </a:t>
            </a:r>
            <a:r>
              <a:rPr lang="en-GB" altLang="en-US" i="1" dirty="0"/>
              <a:t>C</a:t>
            </a:r>
            <a:r>
              <a:rPr lang="en-GB" altLang="en-US" dirty="0"/>
              <a:t>.</a:t>
            </a:r>
          </a:p>
        </p:txBody>
      </p:sp>
      <p:pic>
        <p:nvPicPr>
          <p:cNvPr id="6" name="Picture 36" descr="Curves S sub US and D sub US intersect at (40, 8), and the world price line is at y = 5, intersects supply at (20, 5) and demand at (60, 5).  From x = 0 to x = 40, consumer surplus region A is below D sub US and above y = 8, and consumer surplus region B is below y = 8 and above the world price line and S sub US. From x = 20 to x = 60, consumer surplus region D is below S sub US and D sub US and above the world price line. From x = 0 to x = 20, producer surplus region C is below the world price line and above S sub US. As consumer surplus expands, producer surplus shrin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00200"/>
            <a:ext cx="38703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209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Winners, Losers, and the Net</a:t>
            </a:r>
            <a:br>
              <a:rPr lang="en-CA" altLang="en-US" dirty="0"/>
            </a:br>
            <a:r>
              <a:rPr lang="en-CA" altLang="en-US" dirty="0"/>
              <a:t>Gain from Trade</a:t>
            </a:r>
            <a:r>
              <a:rPr lang="en-US" altLang="en-US" dirty="0" smtClean="0"/>
              <a:t> </a:t>
            </a:r>
            <a:r>
              <a:rPr lang="en-US" altLang="en-US" sz="2000" dirty="0" smtClean="0"/>
              <a:t>(4 of 7)</a:t>
            </a:r>
            <a:endParaRPr lang="en-IN" sz="2000" dirty="0"/>
          </a:p>
        </p:txBody>
      </p:sp>
      <p:sp>
        <p:nvSpPr>
          <p:cNvPr id="4" name="Content Placeholder 3"/>
          <p:cNvSpPr>
            <a:spLocks noGrp="1"/>
          </p:cNvSpPr>
          <p:nvPr>
            <p:ph sz="quarter" idx="14"/>
          </p:nvPr>
        </p:nvSpPr>
        <p:spPr>
          <a:xfrm>
            <a:off x="457200" y="1600200"/>
            <a:ext cx="3962400" cy="4525963"/>
          </a:xfrm>
        </p:spPr>
        <p:txBody>
          <a:bodyPr/>
          <a:lstStyle/>
          <a:p>
            <a:pPr marL="259200" lvl="1" indent="-259200">
              <a:buFont typeface="Arial" panose="020B0604020202020204" pitchFamily="34" charset="0"/>
              <a:buChar char="•"/>
            </a:pPr>
            <a:r>
              <a:rPr lang="en-GB" altLang="en-US" dirty="0"/>
              <a:t>The area </a:t>
            </a:r>
            <a:r>
              <a:rPr lang="en-GB" altLang="en-US" i="1" dirty="0"/>
              <a:t>B</a:t>
            </a:r>
            <a:r>
              <a:rPr lang="en-GB" altLang="en-US" dirty="0"/>
              <a:t> is transferred from producers to consumers. </a:t>
            </a:r>
          </a:p>
          <a:p>
            <a:pPr marL="259200" lvl="1" indent="-259200">
              <a:buFont typeface="Arial" panose="020B0604020202020204" pitchFamily="34" charset="0"/>
              <a:buChar char="•"/>
            </a:pPr>
            <a:r>
              <a:rPr lang="en-GB" altLang="en-US" dirty="0"/>
              <a:t>Area </a:t>
            </a:r>
            <a:r>
              <a:rPr lang="en-GB" altLang="en-US" i="1" dirty="0"/>
              <a:t>D</a:t>
            </a:r>
            <a:r>
              <a:rPr lang="en-GB" altLang="en-US" dirty="0"/>
              <a:t> is an increase in total surplus. </a:t>
            </a:r>
          </a:p>
          <a:p>
            <a:pPr marL="259200" lvl="1" indent="-259200">
              <a:buFont typeface="Arial" panose="020B0604020202020204" pitchFamily="34" charset="0"/>
              <a:buChar char="•"/>
            </a:pPr>
            <a:r>
              <a:rPr lang="en-GB" altLang="en-US" dirty="0"/>
              <a:t>Area </a:t>
            </a:r>
            <a:r>
              <a:rPr lang="en-GB" altLang="en-US" i="1" dirty="0"/>
              <a:t>D</a:t>
            </a:r>
            <a:r>
              <a:rPr lang="en-GB" altLang="en-US" dirty="0"/>
              <a:t> is the net gain from imports.</a:t>
            </a:r>
          </a:p>
        </p:txBody>
      </p:sp>
      <p:pic>
        <p:nvPicPr>
          <p:cNvPr id="5" name="Picture 22" descr="Curves S sub US and D sub US intersect at (40, 8), and the world price line is at y = 5, intersects supply at (20, 5) and demand at (60, 5).  From x = 20 to x = 60, consumer surplus region D is below S sub US and D sub US and above the world price line. This region represents the increase in total surp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76400"/>
            <a:ext cx="38703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9487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Winners, Losers, and the Net</a:t>
            </a:r>
            <a:br>
              <a:rPr lang="en-CA" altLang="en-US" dirty="0"/>
            </a:br>
            <a:r>
              <a:rPr lang="en-CA" altLang="en-US" dirty="0"/>
              <a:t>Gain from Trade</a:t>
            </a:r>
            <a:r>
              <a:rPr lang="en-US" altLang="en-US" dirty="0" smtClean="0"/>
              <a:t> </a:t>
            </a:r>
            <a:r>
              <a:rPr lang="en-US" altLang="en-US" sz="2000" dirty="0" smtClean="0"/>
              <a:t>(5 of 7)</a:t>
            </a:r>
            <a:endParaRPr lang="en-IN" sz="2000" dirty="0"/>
          </a:p>
        </p:txBody>
      </p:sp>
      <p:sp>
        <p:nvSpPr>
          <p:cNvPr id="4" name="Content Placeholder 3"/>
          <p:cNvSpPr>
            <a:spLocks noGrp="1"/>
          </p:cNvSpPr>
          <p:nvPr>
            <p:ph sz="quarter" idx="14"/>
          </p:nvPr>
        </p:nvSpPr>
        <p:spPr>
          <a:xfrm>
            <a:off x="457200" y="1600200"/>
            <a:ext cx="3962400" cy="4525963"/>
          </a:xfrm>
        </p:spPr>
        <p:txBody>
          <a:bodyPr/>
          <a:lstStyle/>
          <a:p>
            <a:pPr marL="259200" indent="-259200"/>
            <a:r>
              <a:rPr lang="en-CA" altLang="en-US" sz="2600" b="1" dirty="0"/>
              <a:t>Gains and Losses from Exports</a:t>
            </a:r>
          </a:p>
          <a:p>
            <a:pPr marL="259200" lvl="1" indent="-259200">
              <a:buFont typeface="Arial" panose="020B0604020202020204" pitchFamily="34" charset="0"/>
              <a:buChar char="•"/>
            </a:pPr>
            <a:r>
              <a:rPr lang="en-GB" altLang="en-US" dirty="0"/>
              <a:t>Figure 7.4(a) shows the market in the United States with no international trade.</a:t>
            </a:r>
          </a:p>
          <a:p>
            <a:pPr marL="259200" lvl="1" indent="-259200">
              <a:buFont typeface="Arial" panose="020B0604020202020204" pitchFamily="34" charset="0"/>
              <a:buChar char="•"/>
            </a:pPr>
            <a:r>
              <a:rPr lang="en-GB" altLang="en-US" dirty="0"/>
              <a:t>Total surplus from airplanes is the sum of the consumer surplus and the producer surplus.</a:t>
            </a:r>
          </a:p>
        </p:txBody>
      </p:sp>
      <p:pic>
        <p:nvPicPr>
          <p:cNvPr id="6" name="Picture 18" descr="Curve SUS falls from (0, 200), and curve DUS rises from (0, 4), so that they intersect at (400, 100), which is the equilibrium with no trade. From x= 0 to x = 400, the green region between y = 100 and DUS is the consumer surplus, and the blue region between SUS and y = 100 is the producer surp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9825" y="1752600"/>
            <a:ext cx="38893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483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Winners, Losers, and the Net</a:t>
            </a:r>
            <a:br>
              <a:rPr lang="en-CA" altLang="en-US" dirty="0"/>
            </a:br>
            <a:r>
              <a:rPr lang="en-CA" altLang="en-US" dirty="0"/>
              <a:t>Gain from Trade</a:t>
            </a:r>
            <a:r>
              <a:rPr lang="en-US" altLang="en-US" dirty="0" smtClean="0"/>
              <a:t> </a:t>
            </a:r>
            <a:r>
              <a:rPr lang="en-US" altLang="en-US" sz="2000" dirty="0" smtClean="0"/>
              <a:t>(6 of 7)</a:t>
            </a:r>
            <a:endParaRPr lang="en-IN" sz="2000" dirty="0"/>
          </a:p>
        </p:txBody>
      </p:sp>
      <p:sp>
        <p:nvSpPr>
          <p:cNvPr id="4" name="Content Placeholder 3"/>
          <p:cNvSpPr>
            <a:spLocks noGrp="1"/>
          </p:cNvSpPr>
          <p:nvPr>
            <p:ph sz="quarter" idx="14"/>
          </p:nvPr>
        </p:nvSpPr>
        <p:spPr>
          <a:xfrm>
            <a:off x="457200" y="1600200"/>
            <a:ext cx="3962400" cy="4525963"/>
          </a:xfrm>
        </p:spPr>
        <p:txBody>
          <a:bodyPr/>
          <a:lstStyle/>
          <a:p>
            <a:pPr marL="259200" lvl="1" indent="-259200">
              <a:buFont typeface="Arial" panose="020B0604020202020204" pitchFamily="34" charset="0"/>
              <a:buChar char="•"/>
            </a:pPr>
            <a:r>
              <a:rPr lang="en-GB" altLang="en-US" dirty="0"/>
              <a:t>Figure 7.4(b) shows the market in the United States with international trade.</a:t>
            </a:r>
          </a:p>
          <a:p>
            <a:pPr marL="259200" lvl="1" indent="-259200">
              <a:buFont typeface="Arial" panose="020B0604020202020204" pitchFamily="34" charset="0"/>
              <a:buChar char="•"/>
            </a:pPr>
            <a:r>
              <a:rPr lang="en-GB" altLang="en-US" dirty="0"/>
              <a:t>The world price of an airplane is $150 million.</a:t>
            </a:r>
          </a:p>
          <a:p>
            <a:pPr marL="259200" lvl="1" indent="-259200">
              <a:buFont typeface="Arial" panose="020B0604020202020204" pitchFamily="34" charset="0"/>
              <a:buChar char="•"/>
            </a:pPr>
            <a:r>
              <a:rPr lang="en-GB" altLang="en-US" dirty="0"/>
              <a:t>Consumer surplus shrinks to the area </a:t>
            </a:r>
            <a:r>
              <a:rPr lang="en-GB" altLang="en-US" i="1" dirty="0"/>
              <a:t>A</a:t>
            </a:r>
            <a:r>
              <a:rPr lang="en-GB" altLang="en-US" dirty="0"/>
              <a:t>.</a:t>
            </a:r>
          </a:p>
          <a:p>
            <a:pPr marL="259200" lvl="1" indent="-259200">
              <a:buFont typeface="Arial" panose="020B0604020202020204" pitchFamily="34" charset="0"/>
              <a:buChar char="•"/>
            </a:pPr>
            <a:r>
              <a:rPr lang="en-GB" altLang="en-US" dirty="0"/>
              <a:t>Producer surplus expands to the area </a:t>
            </a:r>
            <a:r>
              <a:rPr lang="en-GB" altLang="en-US" i="1" dirty="0"/>
              <a:t>C + B + D</a:t>
            </a:r>
            <a:r>
              <a:rPr lang="en-GB" altLang="en-US" dirty="0"/>
              <a:t>.</a:t>
            </a:r>
          </a:p>
        </p:txBody>
      </p:sp>
      <p:pic>
        <p:nvPicPr>
          <p:cNvPr id="5" name="Picture 20" descr="Curve S sub US falls from (0, 200), and curve D sub US rises from (0, 4), so that they intersect at (400, 100), which is the equilibrium with no trade. The world price line is at y = 150, intersecting demand at (200, 150) and supply at (700, 150). The consumer surplus shrinks to region A, which is below D sub US and above the world price line from x = 0 to x = 200. The producer surplus expands to comprise three regions. Between x = 0 and x = 400, region B is below the world price line and DUS and above y = 100, and region C is below y = 100 and above S sub US. From x = 200 to x = 700, region C is below the world price line and above D sub US and S sub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4737" y="1600200"/>
            <a:ext cx="38782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0807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Winners, Losers, and the Net</a:t>
            </a:r>
            <a:br>
              <a:rPr lang="en-CA" altLang="en-US" dirty="0"/>
            </a:br>
            <a:r>
              <a:rPr lang="en-CA" altLang="en-US" dirty="0"/>
              <a:t>Gain from Trade</a:t>
            </a:r>
            <a:r>
              <a:rPr lang="en-US" altLang="en-US" dirty="0" smtClean="0"/>
              <a:t> </a:t>
            </a:r>
            <a:r>
              <a:rPr lang="en-US" altLang="en-US" sz="2000" dirty="0" smtClean="0"/>
              <a:t>(7 of 7)</a:t>
            </a:r>
            <a:endParaRPr lang="en-IN" sz="2000" dirty="0"/>
          </a:p>
        </p:txBody>
      </p:sp>
      <p:sp>
        <p:nvSpPr>
          <p:cNvPr id="4" name="Content Placeholder 3"/>
          <p:cNvSpPr>
            <a:spLocks noGrp="1"/>
          </p:cNvSpPr>
          <p:nvPr>
            <p:ph sz="quarter" idx="14"/>
          </p:nvPr>
        </p:nvSpPr>
        <p:spPr>
          <a:xfrm>
            <a:off x="457200" y="1600200"/>
            <a:ext cx="3962400" cy="4525963"/>
          </a:xfrm>
        </p:spPr>
        <p:txBody>
          <a:bodyPr/>
          <a:lstStyle/>
          <a:p>
            <a:pPr marL="259200" lvl="1" indent="-259200">
              <a:buFont typeface="Arial" panose="020B0604020202020204" pitchFamily="34" charset="0"/>
              <a:buChar char="•"/>
            </a:pPr>
            <a:r>
              <a:rPr lang="en-GB" altLang="en-US" dirty="0"/>
              <a:t>The area </a:t>
            </a:r>
            <a:r>
              <a:rPr lang="en-GB" altLang="en-US" i="1" dirty="0"/>
              <a:t>B</a:t>
            </a:r>
            <a:r>
              <a:rPr lang="en-GB" altLang="en-US" dirty="0"/>
              <a:t> is transferred from consumers to producers. </a:t>
            </a:r>
          </a:p>
          <a:p>
            <a:pPr marL="259200" lvl="1" indent="-259200">
              <a:buFont typeface="Arial" panose="020B0604020202020204" pitchFamily="34" charset="0"/>
              <a:buChar char="•"/>
            </a:pPr>
            <a:r>
              <a:rPr lang="en-GB" altLang="en-US" dirty="0"/>
              <a:t>Area </a:t>
            </a:r>
            <a:r>
              <a:rPr lang="en-GB" altLang="en-US" i="1" dirty="0"/>
              <a:t>D</a:t>
            </a:r>
            <a:r>
              <a:rPr lang="en-GB" altLang="en-US" dirty="0"/>
              <a:t> is an increase in total surplus.</a:t>
            </a:r>
          </a:p>
          <a:p>
            <a:pPr marL="259200" lvl="1" indent="-259200">
              <a:buFont typeface="Arial" panose="020B0604020202020204" pitchFamily="34" charset="0"/>
              <a:buChar char="•"/>
            </a:pPr>
            <a:r>
              <a:rPr lang="en-GB" altLang="en-US" dirty="0"/>
              <a:t>Area </a:t>
            </a:r>
            <a:r>
              <a:rPr lang="en-GB" altLang="en-US" i="1" dirty="0"/>
              <a:t>D</a:t>
            </a:r>
            <a:r>
              <a:rPr lang="en-GB" altLang="en-US" dirty="0"/>
              <a:t> is the net gain from exports.</a:t>
            </a:r>
          </a:p>
        </p:txBody>
      </p:sp>
      <p:pic>
        <p:nvPicPr>
          <p:cNvPr id="6" name="Picture 18" descr="Curve S sub US falls from (0, 200), and curve D sub US rises from (0, 4), so that they intersect at (400, 100), which is the equilibrium with no trade. The world price line is at y = 150, intersecting demand at (200, 150) and supply at (700, 150). From x = 200 to x = 700, region C is below the world price line and above D sub US and S sub US. Region D represents the increase in total surp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537" y="1676400"/>
            <a:ext cx="38782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1649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772"/>
            <a:ext cx="8229600" cy="622828"/>
          </a:xfrm>
        </p:spPr>
        <p:txBody>
          <a:bodyPr/>
          <a:lstStyle/>
          <a:p>
            <a:r>
              <a:rPr lang="en-US" sz="3550" dirty="0"/>
              <a:t>Chapter Outline and </a:t>
            </a:r>
            <a:r>
              <a:rPr lang="en-US" sz="3550" dirty="0" smtClean="0"/>
              <a:t>Learning Objectives</a:t>
            </a:r>
            <a:endParaRPr lang="en-US" sz="3550" dirty="0"/>
          </a:p>
        </p:txBody>
      </p:sp>
      <p:sp>
        <p:nvSpPr>
          <p:cNvPr id="3" name="Content Placeholder 2"/>
          <p:cNvSpPr>
            <a:spLocks noGrp="1"/>
          </p:cNvSpPr>
          <p:nvPr>
            <p:ph sz="quarter" idx="14"/>
          </p:nvPr>
        </p:nvSpPr>
        <p:spPr>
          <a:xfrm>
            <a:off x="457200" y="1600200"/>
            <a:ext cx="4114800" cy="4525963"/>
          </a:xfrm>
        </p:spPr>
        <p:txBody>
          <a:bodyPr/>
          <a:lstStyle/>
          <a:p>
            <a:pPr marL="0" indent="0">
              <a:buNone/>
            </a:pPr>
            <a:r>
              <a:rPr lang="en-US" sz="2000" b="1" dirty="0">
                <a:solidFill>
                  <a:srgbClr val="A85944"/>
                </a:solidFill>
              </a:rPr>
              <a:t>7</a:t>
            </a:r>
            <a:r>
              <a:rPr lang="en-US" sz="2000" b="1" dirty="0" smtClean="0">
                <a:solidFill>
                  <a:srgbClr val="A85944"/>
                </a:solidFill>
              </a:rPr>
              <a:t>.1</a:t>
            </a:r>
            <a:r>
              <a:rPr lang="en-US" sz="2000" dirty="0" smtClean="0"/>
              <a:t> </a:t>
            </a:r>
            <a:r>
              <a:rPr lang="en-CA" altLang="en-US" sz="2000" dirty="0">
                <a:cs typeface="Arial" panose="020B0604020202020204" pitchFamily="34" charset="0"/>
              </a:rPr>
              <a:t>Explain how markets work with international trade</a:t>
            </a:r>
            <a:endParaRPr lang="en-US" sz="2000" dirty="0"/>
          </a:p>
          <a:p>
            <a:pPr marL="0" indent="0">
              <a:buNone/>
            </a:pPr>
            <a:r>
              <a:rPr lang="en-US" sz="2000" b="1" dirty="0">
                <a:solidFill>
                  <a:srgbClr val="A85944"/>
                </a:solidFill>
              </a:rPr>
              <a:t>7</a:t>
            </a:r>
            <a:r>
              <a:rPr lang="en-US" sz="2000" b="1" dirty="0" smtClean="0">
                <a:solidFill>
                  <a:srgbClr val="A85944"/>
                </a:solidFill>
              </a:rPr>
              <a:t>.2</a:t>
            </a:r>
            <a:r>
              <a:rPr lang="en-US" sz="2000" dirty="0" smtClean="0"/>
              <a:t> </a:t>
            </a:r>
            <a:r>
              <a:rPr lang="en-CA" altLang="en-US" sz="2000" dirty="0">
                <a:cs typeface="Arial" panose="020B0604020202020204" pitchFamily="34" charset="0"/>
              </a:rPr>
              <a:t>Identify the gains from international trade and its winners and losers</a:t>
            </a:r>
            <a:endParaRPr lang="en-US" sz="2000" dirty="0"/>
          </a:p>
          <a:p>
            <a:pPr marL="0" indent="0">
              <a:buNone/>
            </a:pPr>
            <a:r>
              <a:rPr lang="en-US" sz="2000" b="1" dirty="0">
                <a:solidFill>
                  <a:srgbClr val="A85944"/>
                </a:solidFill>
              </a:rPr>
              <a:t>7</a:t>
            </a:r>
            <a:r>
              <a:rPr lang="en-US" sz="2000" b="1" dirty="0" smtClean="0">
                <a:solidFill>
                  <a:srgbClr val="A85944"/>
                </a:solidFill>
              </a:rPr>
              <a:t>.3</a:t>
            </a:r>
            <a:r>
              <a:rPr lang="en-US" sz="2000" dirty="0" smtClean="0"/>
              <a:t> </a:t>
            </a:r>
            <a:r>
              <a:rPr lang="en-CA" altLang="en-US" sz="2000" dirty="0">
                <a:cs typeface="Arial" panose="020B0604020202020204" pitchFamily="34" charset="0"/>
              </a:rPr>
              <a:t>Explain the effects of international trade barriers</a:t>
            </a:r>
            <a:endParaRPr lang="en-CA" altLang="en-US" sz="2000" dirty="0" smtClean="0">
              <a:cs typeface="Arial" panose="020B0604020202020204" pitchFamily="34" charset="0"/>
            </a:endParaRPr>
          </a:p>
          <a:p>
            <a:pPr marL="0" indent="0">
              <a:buNone/>
            </a:pPr>
            <a:r>
              <a:rPr lang="en-US" sz="2000" b="1" dirty="0">
                <a:solidFill>
                  <a:srgbClr val="A85944"/>
                </a:solidFill>
              </a:rPr>
              <a:t>7</a:t>
            </a:r>
            <a:r>
              <a:rPr lang="en-US" sz="2000" b="1" dirty="0" smtClean="0">
                <a:solidFill>
                  <a:srgbClr val="A85944"/>
                </a:solidFill>
              </a:rPr>
              <a:t>.4</a:t>
            </a:r>
            <a:r>
              <a:rPr lang="en-US" sz="2000" dirty="0" smtClean="0"/>
              <a:t> </a:t>
            </a:r>
            <a:r>
              <a:rPr lang="en-CA" altLang="en-US" sz="2000" dirty="0">
                <a:cs typeface="Arial" panose="020B0604020202020204" pitchFamily="34" charset="0"/>
              </a:rPr>
              <a:t>Explain and evaluate arguments used to justify restricting international trade</a:t>
            </a:r>
            <a:endParaRPr lang="en-US" sz="2000" dirty="0"/>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1828" y="1905000"/>
            <a:ext cx="391539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9237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International Trade Restrictions</a:t>
            </a:r>
            <a:r>
              <a:rPr lang="en-US" altLang="en-US" dirty="0" smtClean="0"/>
              <a:t> </a:t>
            </a:r>
            <a:r>
              <a:rPr lang="en-US" altLang="en-US" sz="2000" dirty="0" smtClean="0"/>
              <a:t>(1 of 22)</a:t>
            </a:r>
            <a:endParaRPr lang="en-IN" sz="2000" dirty="0"/>
          </a:p>
        </p:txBody>
      </p:sp>
      <p:sp>
        <p:nvSpPr>
          <p:cNvPr id="4" name="Content Placeholder 3"/>
          <p:cNvSpPr>
            <a:spLocks noGrp="1"/>
          </p:cNvSpPr>
          <p:nvPr>
            <p:ph sz="quarter" idx="14"/>
          </p:nvPr>
        </p:nvSpPr>
        <p:spPr/>
        <p:txBody>
          <a:bodyPr/>
          <a:lstStyle/>
          <a:p>
            <a:pPr marL="259200" lvl="1" indent="-259200">
              <a:buFont typeface="Arial" panose="020B0604020202020204" pitchFamily="34" charset="0"/>
              <a:buChar char="•"/>
            </a:pPr>
            <a:r>
              <a:rPr lang="en-GB" dirty="0"/>
              <a:t>Governments restrict international trade to protect domestic producers from competition.</a:t>
            </a:r>
          </a:p>
          <a:p>
            <a:pPr marL="259200" lvl="1" indent="-259200">
              <a:buFont typeface="Arial" panose="020B0604020202020204" pitchFamily="34" charset="0"/>
              <a:buChar char="•"/>
            </a:pPr>
            <a:r>
              <a:rPr lang="en-GB" dirty="0"/>
              <a:t>Governments use four sets of tools:</a:t>
            </a:r>
          </a:p>
          <a:p>
            <a:pPr marL="716400" lvl="6" indent="-259200">
              <a:spcAft>
                <a:spcPts val="600"/>
              </a:spcAft>
              <a:buSzPct val="100000"/>
              <a:buFont typeface="Arial" panose="020B0604020202020204" pitchFamily="34" charset="0"/>
              <a:buChar char="‒"/>
            </a:pPr>
            <a:r>
              <a:rPr lang="en-GB" altLang="en-US" sz="2200" dirty="0"/>
              <a:t> </a:t>
            </a:r>
            <a:r>
              <a:rPr lang="en-GB" altLang="en-US" sz="2200" dirty="0" smtClean="0"/>
              <a:t>Tariffs</a:t>
            </a:r>
            <a:endParaRPr lang="en-GB" altLang="en-US" sz="2200" dirty="0"/>
          </a:p>
          <a:p>
            <a:pPr marL="716400" lvl="6" indent="-259200">
              <a:spcAft>
                <a:spcPts val="600"/>
              </a:spcAft>
              <a:buSzPct val="100000"/>
              <a:buFont typeface="Arial" panose="020B0604020202020204" pitchFamily="34" charset="0"/>
              <a:buChar char="‒"/>
            </a:pPr>
            <a:r>
              <a:rPr lang="en-GB" altLang="en-US" sz="2200" dirty="0"/>
              <a:t> </a:t>
            </a:r>
            <a:r>
              <a:rPr lang="en-GB" altLang="en-US" sz="2200" dirty="0" smtClean="0"/>
              <a:t>Import </a:t>
            </a:r>
            <a:r>
              <a:rPr lang="en-GB" altLang="en-US" sz="2200" dirty="0"/>
              <a:t>quotas</a:t>
            </a:r>
          </a:p>
          <a:p>
            <a:pPr marL="716400" lvl="6" indent="-259200">
              <a:spcAft>
                <a:spcPts val="600"/>
              </a:spcAft>
              <a:buSzPct val="100000"/>
              <a:buFont typeface="Arial" panose="020B0604020202020204" pitchFamily="34" charset="0"/>
              <a:buChar char="‒"/>
            </a:pPr>
            <a:r>
              <a:rPr lang="en-GB" altLang="en-US" sz="2200" dirty="0"/>
              <a:t> </a:t>
            </a:r>
            <a:r>
              <a:rPr lang="en-GB" altLang="en-US" sz="2200" dirty="0" smtClean="0"/>
              <a:t>Other </a:t>
            </a:r>
            <a:r>
              <a:rPr lang="en-GB" altLang="en-US" sz="2200" dirty="0"/>
              <a:t>import barriers</a:t>
            </a:r>
          </a:p>
          <a:p>
            <a:pPr marL="716400" lvl="6" indent="-259200">
              <a:spcAft>
                <a:spcPts val="600"/>
              </a:spcAft>
              <a:buSzPct val="100000"/>
              <a:buFont typeface="Arial" panose="020B0604020202020204" pitchFamily="34" charset="0"/>
              <a:buChar char="‒"/>
            </a:pPr>
            <a:r>
              <a:rPr lang="en-GB" altLang="en-US" sz="2200" dirty="0"/>
              <a:t> </a:t>
            </a:r>
            <a:r>
              <a:rPr lang="en-GB" altLang="en-US" sz="2200" dirty="0" smtClean="0"/>
              <a:t>Export </a:t>
            </a:r>
            <a:r>
              <a:rPr lang="en-GB" altLang="en-US" sz="2200" dirty="0"/>
              <a:t>subsidies</a:t>
            </a:r>
          </a:p>
        </p:txBody>
      </p:sp>
    </p:spTree>
    <p:extLst>
      <p:ext uri="{BB962C8B-B14F-4D97-AF65-F5344CB8AC3E}">
        <p14:creationId xmlns:p14="http://schemas.microsoft.com/office/powerpoint/2010/main" val="7455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International Trade Restrictions</a:t>
            </a:r>
            <a:r>
              <a:rPr lang="en-US" altLang="en-US" dirty="0" smtClean="0"/>
              <a:t> </a:t>
            </a:r>
            <a:r>
              <a:rPr lang="en-US" altLang="en-US" sz="2000" dirty="0" smtClean="0"/>
              <a:t>(2 of 22)</a:t>
            </a:r>
            <a:endParaRPr lang="en-IN" sz="2000" dirty="0"/>
          </a:p>
        </p:txBody>
      </p:sp>
      <p:sp>
        <p:nvSpPr>
          <p:cNvPr id="4" name="Content Placeholder 3"/>
          <p:cNvSpPr>
            <a:spLocks noGrp="1"/>
          </p:cNvSpPr>
          <p:nvPr>
            <p:ph sz="quarter" idx="14"/>
          </p:nvPr>
        </p:nvSpPr>
        <p:spPr/>
        <p:txBody>
          <a:bodyPr/>
          <a:lstStyle/>
          <a:p>
            <a:pPr marL="259200" indent="-259200"/>
            <a:r>
              <a:rPr lang="en-GB" altLang="en-US" sz="2600" b="1" dirty="0"/>
              <a:t>Tariffs</a:t>
            </a:r>
          </a:p>
          <a:p>
            <a:pPr marL="716400" lvl="3" indent="-259200">
              <a:buFont typeface="Arial" panose="020B0604020202020204" pitchFamily="34" charset="0"/>
              <a:buChar char="‒"/>
            </a:pPr>
            <a:r>
              <a:rPr lang="en-GB" sz="2200" dirty="0"/>
              <a:t>A </a:t>
            </a:r>
            <a:r>
              <a:rPr lang="en-GB" sz="2200" b="1" dirty="0"/>
              <a:t>tariff</a:t>
            </a:r>
            <a:r>
              <a:rPr lang="en-GB" sz="2200" dirty="0"/>
              <a:t> is a tax on a good that is imposed by the importing country when an imported good crosses its international boundary.</a:t>
            </a:r>
          </a:p>
          <a:p>
            <a:pPr marL="716400" lvl="3" indent="-259200">
              <a:buFont typeface="Arial" panose="020B0604020202020204" pitchFamily="34" charset="0"/>
              <a:buChar char="‒"/>
            </a:pPr>
            <a:r>
              <a:rPr lang="en-GB" sz="2200" dirty="0"/>
              <a:t>For example, the government of India imposes a 100 percent tariff on wine imported from the United States.</a:t>
            </a:r>
          </a:p>
          <a:p>
            <a:pPr marL="716400" lvl="3" indent="-259200">
              <a:buFont typeface="Arial" panose="020B0604020202020204" pitchFamily="34" charset="0"/>
              <a:buChar char="‒"/>
            </a:pPr>
            <a:r>
              <a:rPr lang="en-GB" sz="2200" dirty="0"/>
              <a:t>So when an Indian wine merchant imports a $10 bottle of California wine, the merchant pays the Indian government $10 import duty.</a:t>
            </a:r>
          </a:p>
        </p:txBody>
      </p:sp>
    </p:spTree>
    <p:extLst>
      <p:ext uri="{BB962C8B-B14F-4D97-AF65-F5344CB8AC3E}">
        <p14:creationId xmlns:p14="http://schemas.microsoft.com/office/powerpoint/2010/main" val="2852433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International Trade Restrictions</a:t>
            </a:r>
            <a:r>
              <a:rPr lang="en-US" altLang="en-US" dirty="0" smtClean="0"/>
              <a:t> </a:t>
            </a:r>
            <a:r>
              <a:rPr lang="en-US" altLang="en-US" sz="2000" dirty="0" smtClean="0"/>
              <a:t>(3 of 22)</a:t>
            </a:r>
            <a:endParaRPr lang="en-IN" sz="2000" dirty="0"/>
          </a:p>
        </p:txBody>
      </p:sp>
      <p:sp>
        <p:nvSpPr>
          <p:cNvPr id="4" name="Content Placeholder 3"/>
          <p:cNvSpPr>
            <a:spLocks noGrp="1"/>
          </p:cNvSpPr>
          <p:nvPr>
            <p:ph sz="quarter" idx="14"/>
          </p:nvPr>
        </p:nvSpPr>
        <p:spPr/>
        <p:txBody>
          <a:bodyPr/>
          <a:lstStyle/>
          <a:p>
            <a:pPr marL="259200" lvl="1" indent="-259200">
              <a:buFont typeface="Arial" panose="020B0604020202020204" pitchFamily="34" charset="0"/>
              <a:buChar char="•"/>
            </a:pPr>
            <a:r>
              <a:rPr lang="en-GB" b="1" dirty="0"/>
              <a:t>The Effects of a Tariff</a:t>
            </a:r>
          </a:p>
          <a:p>
            <a:pPr marL="716400" lvl="3" indent="-259200">
              <a:buFont typeface="Arial" panose="020B0604020202020204" pitchFamily="34" charset="0"/>
              <a:buChar char="‒"/>
            </a:pPr>
            <a:r>
              <a:rPr lang="en-GB" sz="2200" dirty="0"/>
              <a:t>With free international trade, the world price of a T-shirt is $5 and the United States imports 40 million T-shirts a year.</a:t>
            </a:r>
          </a:p>
          <a:p>
            <a:pPr marL="716400" lvl="3" indent="-259200">
              <a:buFont typeface="Arial" panose="020B0604020202020204" pitchFamily="34" charset="0"/>
              <a:buChar char="‒"/>
            </a:pPr>
            <a:r>
              <a:rPr lang="en-GB" sz="2200" dirty="0"/>
              <a:t>Imagine that the United States imposes a tariff of $2 on each T-shirt imported. </a:t>
            </a:r>
          </a:p>
          <a:p>
            <a:pPr marL="716400" lvl="3" indent="-259200">
              <a:buFont typeface="Arial" panose="020B0604020202020204" pitchFamily="34" charset="0"/>
              <a:buChar char="‒"/>
            </a:pPr>
            <a:r>
              <a:rPr lang="en-GB" sz="2200" dirty="0"/>
              <a:t>The price of a T-shirt in the United States rises by $2. </a:t>
            </a:r>
          </a:p>
          <a:p>
            <a:pPr marL="716400" lvl="3" indent="-259200">
              <a:buFont typeface="Arial" panose="020B0604020202020204" pitchFamily="34" charset="0"/>
              <a:buChar char="‒"/>
            </a:pPr>
            <a:r>
              <a:rPr lang="en-GB" sz="2200" dirty="0"/>
              <a:t>Figure 7.5 shows the effect of the tariff on the market for T-shirts in the United States.</a:t>
            </a:r>
          </a:p>
        </p:txBody>
      </p:sp>
    </p:spTree>
    <p:extLst>
      <p:ext uri="{BB962C8B-B14F-4D97-AF65-F5344CB8AC3E}">
        <p14:creationId xmlns:p14="http://schemas.microsoft.com/office/powerpoint/2010/main" val="1064099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International Trade Restrictions</a:t>
            </a:r>
            <a:r>
              <a:rPr lang="en-US" altLang="en-US" dirty="0" smtClean="0"/>
              <a:t> </a:t>
            </a:r>
            <a:r>
              <a:rPr lang="en-US" altLang="en-US" sz="2000" dirty="0" smtClean="0"/>
              <a:t>(4 of 22)</a:t>
            </a:r>
            <a:endParaRPr lang="en-IN" sz="2000" dirty="0"/>
          </a:p>
        </p:txBody>
      </p:sp>
      <p:sp>
        <p:nvSpPr>
          <p:cNvPr id="4" name="Content Placeholder 3"/>
          <p:cNvSpPr>
            <a:spLocks noGrp="1"/>
          </p:cNvSpPr>
          <p:nvPr>
            <p:ph sz="quarter" idx="14"/>
          </p:nvPr>
        </p:nvSpPr>
        <p:spPr>
          <a:xfrm>
            <a:off x="457200" y="1600200"/>
            <a:ext cx="4267200" cy="4525963"/>
          </a:xfrm>
        </p:spPr>
        <p:txBody>
          <a:bodyPr/>
          <a:lstStyle/>
          <a:p>
            <a:pPr marL="259200" lvl="1" indent="-259200">
              <a:buFont typeface="Arial" panose="020B0604020202020204" pitchFamily="34" charset="0"/>
              <a:buChar char="•"/>
            </a:pPr>
            <a:r>
              <a:rPr lang="en-GB" altLang="en-US" dirty="0"/>
              <a:t>Figure 7.5(a) shows the market before the government imposes the tariff.</a:t>
            </a:r>
          </a:p>
          <a:p>
            <a:pPr marL="259200" lvl="1" indent="-259200">
              <a:buFont typeface="Arial" panose="020B0604020202020204" pitchFamily="34" charset="0"/>
              <a:buChar char="•"/>
            </a:pPr>
            <a:r>
              <a:rPr lang="en-GB" altLang="en-US" dirty="0"/>
              <a:t>The world price of a </a:t>
            </a:r>
            <a:br>
              <a:rPr lang="en-GB" altLang="en-US" dirty="0"/>
            </a:br>
            <a:r>
              <a:rPr lang="en-GB" altLang="en-US" dirty="0"/>
              <a:t>T-shirt is $5.</a:t>
            </a:r>
          </a:p>
          <a:p>
            <a:pPr marL="259200" lvl="1" indent="-259200">
              <a:buFont typeface="Arial" panose="020B0604020202020204" pitchFamily="34" charset="0"/>
              <a:buChar char="•"/>
            </a:pPr>
            <a:r>
              <a:rPr lang="en-GB" altLang="en-US" dirty="0"/>
              <a:t>With free international trade, the United States imports 40 million T-shirts a year.</a:t>
            </a:r>
          </a:p>
        </p:txBody>
      </p:sp>
      <p:pic>
        <p:nvPicPr>
          <p:cNvPr id="5" name="Picture 19" descr="Curves S sub US and D sub US intersect at (40, 8), and the world price line is at y = 5, intersects supply at (20, 5) and demand at (60, 5).  The distance along the world price line from (20, 5) to (60, 5) represents imports with free tr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4737" y="1676400"/>
            <a:ext cx="38782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984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International Trade Restrictions</a:t>
            </a:r>
            <a:r>
              <a:rPr lang="en-US" altLang="en-US" dirty="0" smtClean="0"/>
              <a:t> </a:t>
            </a:r>
            <a:r>
              <a:rPr lang="en-US" altLang="en-US" sz="2000" dirty="0" smtClean="0"/>
              <a:t>(5 of 22)</a:t>
            </a:r>
            <a:endParaRPr lang="en-IN" sz="2000" dirty="0"/>
          </a:p>
        </p:txBody>
      </p:sp>
      <p:sp>
        <p:nvSpPr>
          <p:cNvPr id="4" name="Content Placeholder 3"/>
          <p:cNvSpPr>
            <a:spLocks noGrp="1"/>
          </p:cNvSpPr>
          <p:nvPr>
            <p:ph sz="quarter" idx="14"/>
          </p:nvPr>
        </p:nvSpPr>
        <p:spPr>
          <a:xfrm>
            <a:off x="457200" y="1600200"/>
            <a:ext cx="4267200" cy="4525963"/>
          </a:xfrm>
        </p:spPr>
        <p:txBody>
          <a:bodyPr/>
          <a:lstStyle/>
          <a:p>
            <a:pPr marL="259200" lvl="1" indent="-259200">
              <a:buFont typeface="Arial" panose="020B0604020202020204" pitchFamily="34" charset="0"/>
              <a:buChar char="•"/>
            </a:pPr>
            <a:r>
              <a:rPr lang="en-GB" altLang="en-US" dirty="0"/>
              <a:t>Figure 7.5(b) shows the effect of a tariff on imports.</a:t>
            </a:r>
          </a:p>
          <a:p>
            <a:pPr marL="259200" lvl="1" indent="-259200">
              <a:buFont typeface="Arial" panose="020B0604020202020204" pitchFamily="34" charset="0"/>
              <a:buChar char="•"/>
            </a:pPr>
            <a:r>
              <a:rPr lang="en-GB" altLang="en-US" dirty="0"/>
              <a:t>The tariff of $2 raises the price in the United States to $7 a T-shirt.</a:t>
            </a:r>
          </a:p>
          <a:p>
            <a:pPr marL="259200" lvl="1" indent="-259200">
              <a:buFont typeface="Arial" panose="020B0604020202020204" pitchFamily="34" charset="0"/>
              <a:buChar char="•"/>
            </a:pPr>
            <a:r>
              <a:rPr lang="en-GB" altLang="en-US" dirty="0"/>
              <a:t>U.S. imports decrease to 10 million a year. </a:t>
            </a:r>
          </a:p>
          <a:p>
            <a:pPr marL="259200" lvl="1" indent="-259200">
              <a:buFont typeface="Arial" panose="020B0604020202020204" pitchFamily="34" charset="0"/>
              <a:buChar char="•"/>
            </a:pPr>
            <a:r>
              <a:rPr lang="en-GB" altLang="en-US" dirty="0"/>
              <a:t>U.S. government collects the tariff revenue of $20 million a year. </a:t>
            </a:r>
          </a:p>
        </p:txBody>
      </p:sp>
      <p:pic>
        <p:nvPicPr>
          <p:cNvPr id="6" name="Picture 30" descr="Curves S sub US and D sub US intersect at (40, 8), and the world price line is at y = 5, intersects supply at (20, 5) and demand at (60, 5).  A tariff shifts the world price line upward, so that it intersects supply and demand at (35, 7) and (45, 7), respectively. The distance along the world price _ tariff line between these points represents imports with a tariff. From x = 35 to x = 45, the region between the world price and world price + tariff lines represents tariff reven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4737" y="1600200"/>
            <a:ext cx="38782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476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International Trade Restrictions</a:t>
            </a:r>
            <a:r>
              <a:rPr lang="en-US" altLang="en-US" dirty="0" smtClean="0"/>
              <a:t> </a:t>
            </a:r>
            <a:r>
              <a:rPr lang="en-US" altLang="en-US" sz="2000" dirty="0" smtClean="0"/>
              <a:t>(6 of 22)</a:t>
            </a:r>
            <a:endParaRPr lang="en-IN" sz="2000" dirty="0"/>
          </a:p>
        </p:txBody>
      </p:sp>
      <p:sp>
        <p:nvSpPr>
          <p:cNvPr id="4" name="Content Placeholder 3"/>
          <p:cNvSpPr>
            <a:spLocks noGrp="1"/>
          </p:cNvSpPr>
          <p:nvPr>
            <p:ph sz="quarter" idx="14"/>
          </p:nvPr>
        </p:nvSpPr>
        <p:spPr>
          <a:xfrm>
            <a:off x="457200" y="1600200"/>
            <a:ext cx="8153400" cy="4525963"/>
          </a:xfrm>
        </p:spPr>
        <p:txBody>
          <a:bodyPr/>
          <a:lstStyle/>
          <a:p>
            <a:pPr marL="259200" lvl="1" indent="-259200">
              <a:buFont typeface="Arial" panose="020B0604020202020204" pitchFamily="34" charset="0"/>
              <a:buChar char="•"/>
            </a:pPr>
            <a:r>
              <a:rPr lang="en-GB" b="1" dirty="0"/>
              <a:t>Winners, Losers, and Social Loss from a Tariff</a:t>
            </a:r>
          </a:p>
          <a:p>
            <a:pPr marL="259200" lvl="1" indent="-259200">
              <a:buFont typeface="Arial" panose="020B0604020202020204" pitchFamily="34" charset="0"/>
              <a:buChar char="•"/>
            </a:pPr>
            <a:r>
              <a:rPr lang="en-GB" sz="2200" dirty="0"/>
              <a:t>When the U.S. government imposes a tariff on imported </a:t>
            </a:r>
            <a:br>
              <a:rPr lang="en-GB" sz="2200" dirty="0"/>
            </a:br>
            <a:r>
              <a:rPr lang="en-GB" sz="2200" dirty="0"/>
              <a:t>T-shirts:</a:t>
            </a:r>
          </a:p>
          <a:p>
            <a:pPr marL="716400" lvl="4" indent="-259200">
              <a:spcAft>
                <a:spcPct val="20000"/>
              </a:spcAft>
              <a:buSzPct val="100000"/>
              <a:buFont typeface="Arial" panose="020B0604020202020204" pitchFamily="34" charset="0"/>
              <a:buChar char="‒"/>
            </a:pPr>
            <a:r>
              <a:rPr lang="en-GB" altLang="en-US" sz="2000" dirty="0"/>
              <a:t>U.S. consumers of T-shirts lose.</a:t>
            </a:r>
          </a:p>
          <a:p>
            <a:pPr marL="716400" lvl="4" indent="-259200">
              <a:spcAft>
                <a:spcPct val="20000"/>
              </a:spcAft>
              <a:buSzPct val="100000"/>
              <a:buFont typeface="Arial" panose="020B0604020202020204" pitchFamily="34" charset="0"/>
              <a:buChar char="‒"/>
            </a:pPr>
            <a:r>
              <a:rPr lang="en-GB" altLang="en-US" sz="2000" dirty="0"/>
              <a:t>U.S. producers of T-shirts gain.</a:t>
            </a:r>
          </a:p>
          <a:p>
            <a:pPr marL="716400" lvl="4" indent="-259200">
              <a:spcAft>
                <a:spcPct val="20000"/>
              </a:spcAft>
              <a:buSzPct val="100000"/>
              <a:buFont typeface="Arial" panose="020B0604020202020204" pitchFamily="34" charset="0"/>
              <a:buChar char="‒"/>
            </a:pPr>
            <a:r>
              <a:rPr lang="en-GB" altLang="en-US" sz="2000" dirty="0"/>
              <a:t>U.S. consumers lose more than U.S. producers gain. </a:t>
            </a:r>
          </a:p>
          <a:p>
            <a:pPr marL="716400" lvl="4" indent="-259200">
              <a:spcAft>
                <a:spcPct val="20000"/>
              </a:spcAft>
              <a:buSzPct val="100000"/>
              <a:buFont typeface="Arial" panose="020B0604020202020204" pitchFamily="34" charset="0"/>
              <a:buChar char="‒"/>
            </a:pPr>
            <a:r>
              <a:rPr lang="en-GB" altLang="en-US" sz="2000" dirty="0"/>
              <a:t>Society loses: A deadweight loss arises.</a:t>
            </a:r>
            <a:endParaRPr lang="en-GB" altLang="en-US" sz="2000" b="1" dirty="0"/>
          </a:p>
        </p:txBody>
      </p:sp>
    </p:spTree>
    <p:extLst>
      <p:ext uri="{BB962C8B-B14F-4D97-AF65-F5344CB8AC3E}">
        <p14:creationId xmlns:p14="http://schemas.microsoft.com/office/powerpoint/2010/main" val="3672348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International Trade Restrictions</a:t>
            </a:r>
            <a:r>
              <a:rPr lang="en-US" altLang="en-US" dirty="0" smtClean="0"/>
              <a:t> </a:t>
            </a:r>
            <a:r>
              <a:rPr lang="en-US" altLang="en-US" sz="2000" dirty="0" smtClean="0"/>
              <a:t>(7 of 22)</a:t>
            </a:r>
            <a:endParaRPr lang="en-IN" sz="2000" dirty="0"/>
          </a:p>
        </p:txBody>
      </p:sp>
      <p:sp>
        <p:nvSpPr>
          <p:cNvPr id="4" name="Content Placeholder 3"/>
          <p:cNvSpPr>
            <a:spLocks noGrp="1"/>
          </p:cNvSpPr>
          <p:nvPr>
            <p:ph sz="quarter" idx="14"/>
          </p:nvPr>
        </p:nvSpPr>
        <p:spPr>
          <a:xfrm>
            <a:off x="457200" y="1600200"/>
            <a:ext cx="8153400" cy="4525963"/>
          </a:xfrm>
        </p:spPr>
        <p:txBody>
          <a:bodyPr/>
          <a:lstStyle/>
          <a:p>
            <a:pPr marL="259200" lvl="1" indent="-259200">
              <a:buFont typeface="Arial" panose="020B0604020202020204" pitchFamily="34" charset="0"/>
              <a:buChar char="•"/>
              <a:tabLst>
                <a:tab pos="1714500" algn="l"/>
              </a:tabLst>
            </a:pPr>
            <a:r>
              <a:rPr lang="en-GB" b="1" dirty="0"/>
              <a:t>U.S. Consumers of T-Shirts Lose</a:t>
            </a:r>
          </a:p>
          <a:p>
            <a:pPr marL="716400" lvl="4" indent="-259200">
              <a:spcAft>
                <a:spcPts val="600"/>
              </a:spcAft>
              <a:buFont typeface="Arial" panose="020B0604020202020204" pitchFamily="34" charset="0"/>
              <a:buChar char="‒"/>
              <a:tabLst>
                <a:tab pos="1714500" algn="l"/>
              </a:tabLst>
            </a:pPr>
            <a:r>
              <a:rPr lang="en-GB" altLang="en-US" sz="2200" dirty="0"/>
              <a:t>U.S. buyers of T-shirts now pay a higher price (the world price plus the tariff), so they buy fewer T-shirts.</a:t>
            </a:r>
          </a:p>
          <a:p>
            <a:pPr marL="716400" lvl="4" indent="-259200">
              <a:spcAft>
                <a:spcPts val="600"/>
              </a:spcAft>
              <a:buFont typeface="Arial" panose="020B0604020202020204" pitchFamily="34" charset="0"/>
              <a:buChar char="‒"/>
              <a:tabLst>
                <a:tab pos="1714500" algn="l"/>
              </a:tabLst>
            </a:pPr>
            <a:r>
              <a:rPr lang="en-GB" altLang="en-US" sz="2200" dirty="0"/>
              <a:t>The combination of a higher price and a smaller quantity bought decreases consumer surplus.</a:t>
            </a:r>
          </a:p>
          <a:p>
            <a:pPr marL="716400" lvl="4" indent="-259200">
              <a:spcAft>
                <a:spcPts val="600"/>
              </a:spcAft>
              <a:buFont typeface="Arial" panose="020B0604020202020204" pitchFamily="34" charset="0"/>
              <a:buChar char="‒"/>
              <a:tabLst>
                <a:tab pos="1714500" algn="l"/>
              </a:tabLst>
            </a:pPr>
            <a:r>
              <a:rPr lang="en-GB" altLang="en-US" sz="2200" dirty="0"/>
              <a:t>The loss of consumer surplus is the loss to U.S. consumers from the tariff.</a:t>
            </a:r>
          </a:p>
        </p:txBody>
      </p:sp>
    </p:spTree>
    <p:extLst>
      <p:ext uri="{BB962C8B-B14F-4D97-AF65-F5344CB8AC3E}">
        <p14:creationId xmlns:p14="http://schemas.microsoft.com/office/powerpoint/2010/main" val="2495319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International Trade Restrictions</a:t>
            </a:r>
            <a:r>
              <a:rPr lang="en-US" altLang="en-US" dirty="0" smtClean="0"/>
              <a:t> </a:t>
            </a:r>
            <a:r>
              <a:rPr lang="en-US" altLang="en-US" sz="2000" dirty="0" smtClean="0"/>
              <a:t>(8 of 22)</a:t>
            </a:r>
            <a:endParaRPr lang="en-IN" sz="2000" dirty="0"/>
          </a:p>
        </p:txBody>
      </p:sp>
      <p:sp>
        <p:nvSpPr>
          <p:cNvPr id="4" name="Content Placeholder 3"/>
          <p:cNvSpPr>
            <a:spLocks noGrp="1"/>
          </p:cNvSpPr>
          <p:nvPr>
            <p:ph sz="quarter" idx="14"/>
          </p:nvPr>
        </p:nvSpPr>
        <p:spPr>
          <a:xfrm>
            <a:off x="457200" y="1600200"/>
            <a:ext cx="8153400" cy="4525963"/>
          </a:xfrm>
        </p:spPr>
        <p:txBody>
          <a:bodyPr/>
          <a:lstStyle/>
          <a:p>
            <a:pPr marL="259200" lvl="1" indent="-259200">
              <a:buFont typeface="Arial" panose="020B0604020202020204" pitchFamily="34" charset="0"/>
              <a:buChar char="•"/>
              <a:tabLst>
                <a:tab pos="1714500" algn="l"/>
              </a:tabLst>
            </a:pPr>
            <a:r>
              <a:rPr lang="en-GB" b="1" dirty="0"/>
              <a:t>U.S. Producers of T-Shirts Gain</a:t>
            </a:r>
          </a:p>
          <a:p>
            <a:pPr marL="716400" lvl="4" indent="-259200">
              <a:spcAft>
                <a:spcPts val="600"/>
              </a:spcAft>
              <a:buFont typeface="Arial" panose="020B0604020202020204" pitchFamily="34" charset="0"/>
              <a:buChar char="‒"/>
              <a:tabLst>
                <a:tab pos="1714500" algn="l"/>
              </a:tabLst>
            </a:pPr>
            <a:r>
              <a:rPr lang="en-GB" altLang="en-US" sz="2200" dirty="0"/>
              <a:t>U.S. garment makers can now sell T-shirts for a higher price (the world price plus the tariff), so they produce more T-shirts.</a:t>
            </a:r>
          </a:p>
          <a:p>
            <a:pPr marL="716400" lvl="4" indent="-259200">
              <a:spcAft>
                <a:spcPts val="600"/>
              </a:spcAft>
              <a:buFont typeface="Arial" panose="020B0604020202020204" pitchFamily="34" charset="0"/>
              <a:buChar char="‒"/>
              <a:tabLst>
                <a:tab pos="1714500" algn="l"/>
              </a:tabLst>
            </a:pPr>
            <a:r>
              <a:rPr lang="en-GB" altLang="en-US" sz="2200" dirty="0"/>
              <a:t>But the marginal cost of producing a T-shirt is less than the higher price, so the producer surplus increases.</a:t>
            </a:r>
          </a:p>
          <a:p>
            <a:pPr marL="716400" lvl="4" indent="-259200">
              <a:spcAft>
                <a:spcPts val="600"/>
              </a:spcAft>
              <a:buFont typeface="Arial" panose="020B0604020202020204" pitchFamily="34" charset="0"/>
              <a:buChar char="‒"/>
              <a:tabLst>
                <a:tab pos="1714500" algn="l"/>
              </a:tabLst>
            </a:pPr>
            <a:r>
              <a:rPr lang="en-GB" altLang="en-US" sz="2200" dirty="0"/>
              <a:t>The increased producer surplus is the gain to U.S. garment makers from the tariff.</a:t>
            </a:r>
          </a:p>
        </p:txBody>
      </p:sp>
    </p:spTree>
    <p:extLst>
      <p:ext uri="{BB962C8B-B14F-4D97-AF65-F5344CB8AC3E}">
        <p14:creationId xmlns:p14="http://schemas.microsoft.com/office/powerpoint/2010/main" val="2885900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International Trade Restrictions</a:t>
            </a:r>
            <a:r>
              <a:rPr lang="en-US" altLang="en-US" dirty="0" smtClean="0"/>
              <a:t> </a:t>
            </a:r>
            <a:r>
              <a:rPr lang="en-US" altLang="en-US" sz="2000" dirty="0" smtClean="0"/>
              <a:t>(9 of 22)</a:t>
            </a:r>
            <a:endParaRPr lang="en-IN" sz="2000" dirty="0"/>
          </a:p>
        </p:txBody>
      </p:sp>
      <p:sp>
        <p:nvSpPr>
          <p:cNvPr id="4" name="Content Placeholder 3"/>
          <p:cNvSpPr>
            <a:spLocks noGrp="1"/>
          </p:cNvSpPr>
          <p:nvPr>
            <p:ph sz="quarter" idx="14"/>
          </p:nvPr>
        </p:nvSpPr>
        <p:spPr>
          <a:xfrm>
            <a:off x="457200" y="1600200"/>
            <a:ext cx="8153400" cy="4525963"/>
          </a:xfrm>
        </p:spPr>
        <p:txBody>
          <a:bodyPr/>
          <a:lstStyle/>
          <a:p>
            <a:pPr marL="259200" lvl="1" indent="-259200">
              <a:buFont typeface="Arial" panose="020B0604020202020204" pitchFamily="34" charset="0"/>
              <a:buChar char="•"/>
              <a:tabLst>
                <a:tab pos="1714500" algn="l"/>
              </a:tabLst>
            </a:pPr>
            <a:r>
              <a:rPr lang="en-GB" b="1" dirty="0"/>
              <a:t>U.S. Consumers Lose More than U.S. Producers Gain</a:t>
            </a:r>
          </a:p>
          <a:p>
            <a:pPr marL="716400" lvl="4" indent="-259200">
              <a:spcAft>
                <a:spcPts val="600"/>
              </a:spcAft>
              <a:buFont typeface="Arial" panose="020B0604020202020204" pitchFamily="34" charset="0"/>
              <a:buChar char="‒"/>
              <a:tabLst>
                <a:tab pos="1714500" algn="l"/>
              </a:tabLst>
            </a:pPr>
            <a:r>
              <a:rPr lang="en-GB" altLang="en-US" sz="2200" dirty="0"/>
              <a:t>Consumer surplus decreases and producer surplus increases.</a:t>
            </a:r>
          </a:p>
          <a:p>
            <a:pPr marL="716400" lvl="4" indent="-259200">
              <a:spcAft>
                <a:spcPts val="600"/>
              </a:spcAft>
              <a:buFont typeface="Arial" panose="020B0604020202020204" pitchFamily="34" charset="0"/>
              <a:buChar char="‒"/>
              <a:tabLst>
                <a:tab pos="1714500" algn="l"/>
              </a:tabLst>
            </a:pPr>
            <a:r>
              <a:rPr lang="en-GB" altLang="en-US" sz="2200" dirty="0"/>
              <a:t>Which changes by more?</a:t>
            </a:r>
          </a:p>
          <a:p>
            <a:pPr marL="716400" lvl="4" indent="-259200">
              <a:spcAft>
                <a:spcPts val="600"/>
              </a:spcAft>
              <a:buFont typeface="Arial" panose="020B0604020202020204" pitchFamily="34" charset="0"/>
              <a:buChar char="‒"/>
              <a:tabLst>
                <a:tab pos="1714500" algn="l"/>
              </a:tabLst>
            </a:pPr>
            <a:r>
              <a:rPr lang="en-GB" altLang="en-US" sz="2200" dirty="0"/>
              <a:t>Figure 7.6 illustrates the change in total surplus.</a:t>
            </a:r>
          </a:p>
        </p:txBody>
      </p:sp>
    </p:spTree>
    <p:extLst>
      <p:ext uri="{BB962C8B-B14F-4D97-AF65-F5344CB8AC3E}">
        <p14:creationId xmlns:p14="http://schemas.microsoft.com/office/powerpoint/2010/main" val="3372795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International Trade Restrictions</a:t>
            </a:r>
            <a:r>
              <a:rPr lang="en-US" altLang="en-US" dirty="0" smtClean="0"/>
              <a:t> </a:t>
            </a:r>
            <a:r>
              <a:rPr lang="en-US" altLang="en-US" sz="2000" dirty="0" smtClean="0"/>
              <a:t>(10 of 22)</a:t>
            </a:r>
            <a:endParaRPr lang="en-IN" sz="2000" dirty="0"/>
          </a:p>
        </p:txBody>
      </p:sp>
      <p:sp>
        <p:nvSpPr>
          <p:cNvPr id="4" name="Content Placeholder 3"/>
          <p:cNvSpPr>
            <a:spLocks noGrp="1"/>
          </p:cNvSpPr>
          <p:nvPr>
            <p:ph sz="quarter" idx="14"/>
          </p:nvPr>
        </p:nvSpPr>
        <p:spPr>
          <a:xfrm>
            <a:off x="457200" y="1600200"/>
            <a:ext cx="3962400" cy="4525963"/>
          </a:xfrm>
        </p:spPr>
        <p:txBody>
          <a:bodyPr/>
          <a:lstStyle/>
          <a:p>
            <a:pPr marL="259200" lvl="1" indent="-259200">
              <a:buFont typeface="Arial" panose="020B0604020202020204" pitchFamily="34" charset="0"/>
              <a:buChar char="•"/>
              <a:defRPr/>
            </a:pPr>
            <a:r>
              <a:rPr lang="en-GB" altLang="en-US" dirty="0"/>
              <a:t>Figure 7.6(a) shows the total surplus with free international trade.</a:t>
            </a:r>
          </a:p>
          <a:p>
            <a:pPr marL="259200" lvl="1" indent="-259200">
              <a:buSzPct val="100000"/>
              <a:buFont typeface="Arial" panose="020B0604020202020204" pitchFamily="34" charset="0"/>
              <a:buChar char="•"/>
              <a:defRPr/>
            </a:pPr>
            <a:r>
              <a:rPr lang="en-GB" altLang="en-US" dirty="0"/>
              <a:t>The world price of a </a:t>
            </a:r>
            <a:br>
              <a:rPr lang="en-GB" altLang="en-US" dirty="0"/>
            </a:br>
            <a:r>
              <a:rPr lang="en-GB" altLang="en-US" dirty="0"/>
              <a:t>T-shirt is $5.</a:t>
            </a:r>
          </a:p>
          <a:p>
            <a:pPr marL="259200" lvl="1" indent="-259200">
              <a:buSzPct val="100000"/>
              <a:buFont typeface="Arial" panose="020B0604020202020204" pitchFamily="34" charset="0"/>
              <a:buChar char="•"/>
              <a:defRPr/>
            </a:pPr>
            <a:r>
              <a:rPr lang="en-GB" altLang="en-US" dirty="0"/>
              <a:t>Imports are 40 million </a:t>
            </a:r>
            <a:br>
              <a:rPr lang="en-GB" altLang="en-US" dirty="0"/>
            </a:br>
            <a:r>
              <a:rPr lang="en-GB" altLang="en-US" dirty="0"/>
              <a:t>T-shirts a year.</a:t>
            </a:r>
          </a:p>
          <a:p>
            <a:pPr marL="259200" lvl="1" indent="-259200">
              <a:buSzPct val="100000"/>
              <a:buFont typeface="Arial" panose="020B0604020202020204" pitchFamily="34" charset="0"/>
              <a:buChar char="•"/>
              <a:defRPr/>
            </a:pPr>
            <a:r>
              <a:rPr lang="en-GB" altLang="en-US" dirty="0"/>
              <a:t>Consumer surplus is the area of the green triangle. </a:t>
            </a:r>
          </a:p>
          <a:p>
            <a:pPr marL="259200" lvl="1" indent="-259200">
              <a:buSzPct val="100000"/>
              <a:buFont typeface="Arial" panose="020B0604020202020204" pitchFamily="34" charset="0"/>
              <a:buChar char="•"/>
              <a:defRPr/>
            </a:pPr>
            <a:r>
              <a:rPr lang="en-GB" altLang="en-US" dirty="0"/>
              <a:t>Producer surplus is the area of the blue triangle.</a:t>
            </a:r>
          </a:p>
        </p:txBody>
      </p:sp>
      <p:pic>
        <p:nvPicPr>
          <p:cNvPr id="5" name="Picture 20" descr="S sub US and D sub US intersect at (40, 8), and the world price line is at y = 5, intersects supply at (20, 5) and demand at (60, 5).  The world price grows consumer surplus and shrink producer surplus. Consumer surplus is represented by the region below the demand curve and above the world price line from x = 0 to x = 60. The producer surplus is represented by the region below the world price line and above the supply curve from x = 0 to x = 20. The distance along the world price line from (20, 5) to (60, 5) represents imports with free tr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337" y="1828800"/>
            <a:ext cx="38782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4836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How Global Markets </a:t>
            </a:r>
            <a:r>
              <a:rPr lang="en-US" altLang="en-US" dirty="0" smtClean="0"/>
              <a:t>Work </a:t>
            </a:r>
            <a:r>
              <a:rPr lang="en-US" altLang="en-US" sz="2000" dirty="0" smtClean="0"/>
              <a:t>(1 of 10)</a:t>
            </a:r>
            <a:endParaRPr lang="en-IN" sz="2000" dirty="0"/>
          </a:p>
        </p:txBody>
      </p:sp>
      <p:sp>
        <p:nvSpPr>
          <p:cNvPr id="4" name="Content Placeholder 3"/>
          <p:cNvSpPr>
            <a:spLocks noGrp="1"/>
          </p:cNvSpPr>
          <p:nvPr>
            <p:ph sz="quarter" idx="14"/>
          </p:nvPr>
        </p:nvSpPr>
        <p:spPr/>
        <p:txBody>
          <a:bodyPr/>
          <a:lstStyle/>
          <a:p>
            <a:pPr marL="259200" lvl="1" indent="-259200">
              <a:buFont typeface="Arial" panose="020B0604020202020204" pitchFamily="34" charset="0"/>
              <a:buChar char="•"/>
            </a:pPr>
            <a:r>
              <a:rPr lang="en-GB" dirty="0"/>
              <a:t>Because we trade with people in other countries, the goods and services that we can buy and consume are not limited by what we can produce.</a:t>
            </a:r>
            <a:endParaRPr lang="en-GB" sz="2600" b="1" dirty="0">
              <a:solidFill>
                <a:srgbClr val="FF0000"/>
              </a:solidFill>
            </a:endParaRPr>
          </a:p>
          <a:p>
            <a:pPr marL="259200" lvl="1" indent="-259200">
              <a:buFont typeface="Arial" panose="020B0604020202020204" pitchFamily="34" charset="0"/>
              <a:buChar char="•"/>
            </a:pPr>
            <a:r>
              <a:rPr lang="en-GB" sz="2600" b="1" dirty="0"/>
              <a:t>Imports</a:t>
            </a:r>
            <a:r>
              <a:rPr lang="en-GB" dirty="0"/>
              <a:t> are the goods and services that we buy from people in other countries.</a:t>
            </a:r>
          </a:p>
          <a:p>
            <a:pPr marL="259200" lvl="1" indent="-259200">
              <a:buFont typeface="Arial" panose="020B0604020202020204" pitchFamily="34" charset="0"/>
              <a:buChar char="•"/>
            </a:pPr>
            <a:r>
              <a:rPr lang="en-GB" sz="2600" b="1" dirty="0"/>
              <a:t>Exports</a:t>
            </a:r>
            <a:r>
              <a:rPr lang="en-GB" dirty="0"/>
              <a:t> are the goods and services we sell to people in other countries.</a:t>
            </a:r>
            <a:endParaRPr lang="en-IN" dirty="0"/>
          </a:p>
        </p:txBody>
      </p:sp>
    </p:spTree>
    <p:extLst>
      <p:ext uri="{BB962C8B-B14F-4D97-AF65-F5344CB8AC3E}">
        <p14:creationId xmlns:p14="http://schemas.microsoft.com/office/powerpoint/2010/main" val="1810558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International Trade Restrictions</a:t>
            </a:r>
            <a:r>
              <a:rPr lang="en-US" altLang="en-US" dirty="0" smtClean="0"/>
              <a:t> </a:t>
            </a:r>
            <a:r>
              <a:rPr lang="en-US" altLang="en-US" sz="2000" dirty="0" smtClean="0"/>
              <a:t>(11 of 22)</a:t>
            </a:r>
            <a:endParaRPr lang="en-IN" sz="2000" dirty="0"/>
          </a:p>
        </p:txBody>
      </p:sp>
      <p:sp>
        <p:nvSpPr>
          <p:cNvPr id="4" name="Content Placeholder 3"/>
          <p:cNvSpPr>
            <a:spLocks noGrp="1"/>
          </p:cNvSpPr>
          <p:nvPr>
            <p:ph sz="quarter" idx="14"/>
          </p:nvPr>
        </p:nvSpPr>
        <p:spPr>
          <a:xfrm>
            <a:off x="457200" y="1600200"/>
            <a:ext cx="3962400" cy="4525963"/>
          </a:xfrm>
        </p:spPr>
        <p:txBody>
          <a:bodyPr/>
          <a:lstStyle/>
          <a:p>
            <a:pPr marL="259200" lvl="1" indent="-259200">
              <a:buSzPct val="100000"/>
              <a:buFont typeface="Arial" panose="020B0604020202020204" pitchFamily="34" charset="0"/>
              <a:buChar char="•"/>
            </a:pPr>
            <a:r>
              <a:rPr lang="en-GB" altLang="en-US" dirty="0"/>
              <a:t>The gains from trade is the area of the dark green triangle.</a:t>
            </a:r>
          </a:p>
          <a:p>
            <a:pPr marL="259200" lvl="1" indent="-259200">
              <a:buSzPct val="100000"/>
              <a:buFont typeface="Arial" panose="020B0604020202020204" pitchFamily="34" charset="0"/>
              <a:buChar char="•"/>
            </a:pPr>
            <a:r>
              <a:rPr lang="en-GB" altLang="en-US" dirty="0"/>
              <a:t>Total surplus is the sum of the green and blue areas</a:t>
            </a:r>
            <a:r>
              <a:rPr lang="en-GB" altLang="en-US" dirty="0" smtClean="0"/>
              <a:t>.</a:t>
            </a:r>
            <a:endParaRPr lang="en-CA" altLang="en-US" dirty="0"/>
          </a:p>
        </p:txBody>
      </p:sp>
      <p:pic>
        <p:nvPicPr>
          <p:cNvPr id="6" name="Picture 21" descr="S sub US and D sub US intersect at (40, 8), and the world price line is at y = 5, intersects supply at (20, 5) and demand at (60, 5).  The world price grows consumer surplus and shrink producer surplus. Consumer surplus is represented by the region below the demand curve and above the world price line from x = 0 to x = 60. The portion of this region below supply and demand curves and above the world price line, from x = 20 to x = 60, represents the gain from tr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76400"/>
            <a:ext cx="38782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263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International Trade Restrictions</a:t>
            </a:r>
            <a:r>
              <a:rPr lang="en-US" altLang="en-US" dirty="0" smtClean="0"/>
              <a:t> </a:t>
            </a:r>
            <a:r>
              <a:rPr lang="en-US" altLang="en-US" sz="2000" dirty="0" smtClean="0"/>
              <a:t>(12 of 22)</a:t>
            </a:r>
            <a:endParaRPr lang="en-IN" sz="2000" dirty="0"/>
          </a:p>
        </p:txBody>
      </p:sp>
      <p:sp>
        <p:nvSpPr>
          <p:cNvPr id="4" name="Content Placeholder 3"/>
          <p:cNvSpPr>
            <a:spLocks noGrp="1"/>
          </p:cNvSpPr>
          <p:nvPr>
            <p:ph sz="quarter" idx="14"/>
          </p:nvPr>
        </p:nvSpPr>
        <p:spPr>
          <a:xfrm>
            <a:off x="457200" y="1600200"/>
            <a:ext cx="3962400" cy="4525963"/>
          </a:xfrm>
        </p:spPr>
        <p:txBody>
          <a:bodyPr/>
          <a:lstStyle/>
          <a:p>
            <a:pPr marL="259200" lvl="1" indent="-259200">
              <a:buFont typeface="Arial" panose="020B0604020202020204" pitchFamily="34" charset="0"/>
              <a:buChar char="•"/>
            </a:pPr>
            <a:r>
              <a:rPr lang="en-GB" altLang="en-US" sz="2200" dirty="0"/>
              <a:t>Figure 7.6(b) shows the winners and losers from a tariff.</a:t>
            </a:r>
          </a:p>
          <a:p>
            <a:pPr marL="259200" lvl="1" indent="-259200">
              <a:buFont typeface="Arial" panose="020B0604020202020204" pitchFamily="34" charset="0"/>
              <a:buChar char="•"/>
            </a:pPr>
            <a:r>
              <a:rPr lang="en-GB" altLang="en-US" sz="2200" dirty="0"/>
              <a:t>The $2 tariff is added to the world price, which increases the price in the United States to $7 a T-shirt.</a:t>
            </a:r>
          </a:p>
          <a:p>
            <a:pPr marL="259200" lvl="1" indent="-259200">
              <a:buFont typeface="Arial" panose="020B0604020202020204" pitchFamily="34" charset="0"/>
              <a:buChar char="•"/>
            </a:pPr>
            <a:r>
              <a:rPr lang="en-GB" altLang="en-US" sz="2200" dirty="0"/>
              <a:t>The quantity of T-shirts  produced in the United States increases and the quantity bought in the United States decreases.</a:t>
            </a:r>
          </a:p>
        </p:txBody>
      </p:sp>
      <p:pic>
        <p:nvPicPr>
          <p:cNvPr id="5" name="Picture 4" descr="S sub US and D sub US intersect at (40, 8), and the world price line is at y = 5, intersects supply at (20, 5) and demand at (60, 5).  A tariff shifts the world price line upward, so that it intersects supply and demand at (35, 7) and (45, 7), respectively. The original producer surplus is represented by region A below the world price line and above the supply curve, from x = 0 to x = 20. A tariff shifts the world price upward, so that the new producer surplus includes region B, below the world price + tariff line and above the world price line and supply curve, from x = 0 to x = 35. At the same time, consumer surplus shrinks, with the new consumer surplus represented by the region below the demand curve and above the world price + tariff line from x = 0 to x = 4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4238" y="1447800"/>
            <a:ext cx="4144962"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243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International Trade Restrictions</a:t>
            </a:r>
            <a:r>
              <a:rPr lang="en-US" altLang="en-US" dirty="0" smtClean="0"/>
              <a:t> </a:t>
            </a:r>
            <a:r>
              <a:rPr lang="en-US" altLang="en-US" sz="2000" dirty="0" smtClean="0"/>
              <a:t>(13 of 22)</a:t>
            </a:r>
            <a:endParaRPr lang="en-IN" sz="2000" dirty="0"/>
          </a:p>
        </p:txBody>
      </p:sp>
      <p:sp>
        <p:nvSpPr>
          <p:cNvPr id="4" name="Content Placeholder 3"/>
          <p:cNvSpPr>
            <a:spLocks noGrp="1"/>
          </p:cNvSpPr>
          <p:nvPr>
            <p:ph sz="quarter" idx="14"/>
          </p:nvPr>
        </p:nvSpPr>
        <p:spPr>
          <a:xfrm>
            <a:off x="457200" y="1600200"/>
            <a:ext cx="3962400" cy="4525963"/>
          </a:xfrm>
        </p:spPr>
        <p:txBody>
          <a:bodyPr/>
          <a:lstStyle/>
          <a:p>
            <a:pPr marL="259200" lvl="1" indent="-259200">
              <a:buFont typeface="Arial" panose="020B0604020202020204" pitchFamily="34" charset="0"/>
              <a:buChar char="•"/>
            </a:pPr>
            <a:r>
              <a:rPr lang="en-GB" altLang="en-US" dirty="0"/>
              <a:t>Consumer surplus shrinks </a:t>
            </a:r>
            <a:br>
              <a:rPr lang="en-GB" altLang="en-US" dirty="0"/>
            </a:br>
            <a:r>
              <a:rPr lang="en-GB" altLang="en-US" dirty="0"/>
              <a:t>to the green area.</a:t>
            </a:r>
          </a:p>
          <a:p>
            <a:pPr marL="259200" lvl="1" indent="-259200">
              <a:buFont typeface="Arial" panose="020B0604020202020204" pitchFamily="34" charset="0"/>
              <a:buChar char="•"/>
            </a:pPr>
            <a:r>
              <a:rPr lang="en-GB" altLang="en-US" dirty="0"/>
              <a:t>Producer surplus expands </a:t>
            </a:r>
            <a:br>
              <a:rPr lang="en-GB" altLang="en-US" dirty="0"/>
            </a:br>
            <a:r>
              <a:rPr lang="en-GB" altLang="en-US" dirty="0"/>
              <a:t>to the blue area.</a:t>
            </a:r>
          </a:p>
          <a:p>
            <a:pPr marL="259200" lvl="1" indent="-259200">
              <a:buFont typeface="Arial" panose="020B0604020202020204" pitchFamily="34" charset="0"/>
              <a:buChar char="•"/>
            </a:pPr>
            <a:r>
              <a:rPr lang="en-GB" altLang="en-US" dirty="0"/>
              <a:t>Area </a:t>
            </a:r>
            <a:r>
              <a:rPr lang="en-GB" altLang="en-US" i="1" dirty="0"/>
              <a:t>B</a:t>
            </a:r>
            <a:r>
              <a:rPr lang="en-GB" altLang="en-US" dirty="0"/>
              <a:t> is a transfer from consumer surplus to producer surplus.</a:t>
            </a:r>
          </a:p>
          <a:p>
            <a:pPr marL="259200" lvl="1" indent="-259200">
              <a:buFont typeface="Arial" panose="020B0604020202020204" pitchFamily="34" charset="0"/>
              <a:buChar char="•"/>
            </a:pPr>
            <a:r>
              <a:rPr lang="en-GB" altLang="en-US" dirty="0"/>
              <a:t>Imports decrease.</a:t>
            </a:r>
          </a:p>
          <a:p>
            <a:pPr marL="259200" lvl="1" indent="-259200">
              <a:buFont typeface="Arial" panose="020B0604020202020204" pitchFamily="34" charset="0"/>
              <a:buChar char="•"/>
            </a:pPr>
            <a:r>
              <a:rPr lang="en-GB" altLang="en-US" dirty="0"/>
              <a:t>Tariff revenue equals area </a:t>
            </a:r>
            <a:r>
              <a:rPr lang="en-GB" altLang="en-US" i="1" dirty="0"/>
              <a:t>D</a:t>
            </a:r>
            <a:r>
              <a:rPr lang="en-GB" altLang="en-US" dirty="0"/>
              <a:t>: Imports of T-shirts multiplied by $2 a T-shirt.</a:t>
            </a:r>
          </a:p>
        </p:txBody>
      </p:sp>
      <p:pic>
        <p:nvPicPr>
          <p:cNvPr id="6" name="Picture 5" descr="S sub US and D sub US intersect at (40, 8), and the world price line is at y = 5, intersects supply at (20, 5) and demand at (60, 5).  A tariff shifts the world price line upward, so that it intersects supply and demand at (35, 7) and (45, 7), respectively. Region D is between the world price and world price + tariff lines from x = 35 to x = 45. Region D represents tariff revenu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4238" y="1666875"/>
            <a:ext cx="4144962"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771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International Trade Restrictions</a:t>
            </a:r>
            <a:r>
              <a:rPr lang="en-US" altLang="en-US" dirty="0" smtClean="0"/>
              <a:t> </a:t>
            </a:r>
            <a:r>
              <a:rPr lang="en-US" altLang="en-US" sz="2000" dirty="0" smtClean="0"/>
              <a:t>(14 of 22)</a:t>
            </a:r>
            <a:endParaRPr lang="en-IN" sz="2000" dirty="0"/>
          </a:p>
        </p:txBody>
      </p:sp>
      <p:sp>
        <p:nvSpPr>
          <p:cNvPr id="4" name="Content Placeholder 3"/>
          <p:cNvSpPr>
            <a:spLocks noGrp="1"/>
          </p:cNvSpPr>
          <p:nvPr>
            <p:ph sz="quarter" idx="14"/>
          </p:nvPr>
        </p:nvSpPr>
        <p:spPr/>
        <p:txBody>
          <a:bodyPr/>
          <a:lstStyle/>
          <a:p>
            <a:pPr marL="259200" lvl="2" indent="-259200">
              <a:spcAft>
                <a:spcPts val="600"/>
              </a:spcAft>
              <a:buFont typeface="Arial" panose="020B0604020202020204" pitchFamily="34" charset="0"/>
              <a:buChar char="•"/>
              <a:tabLst>
                <a:tab pos="1714500" algn="l"/>
              </a:tabLst>
              <a:defRPr/>
            </a:pPr>
            <a:r>
              <a:rPr lang="en-GB" altLang="en-US" sz="2600" b="1" dirty="0"/>
              <a:t>Society Loses: A Deadweight Loss Arises</a:t>
            </a:r>
            <a:endParaRPr lang="en-GB" altLang="en-US" sz="2600" dirty="0"/>
          </a:p>
          <a:p>
            <a:pPr marL="716400" lvl="4" indent="-259200">
              <a:spcAft>
                <a:spcPts val="600"/>
              </a:spcAft>
              <a:buFont typeface="Arial" panose="020B0604020202020204" pitchFamily="34" charset="0"/>
              <a:buChar char="‒"/>
              <a:tabLst>
                <a:tab pos="1714500" algn="l"/>
              </a:tabLst>
              <a:defRPr/>
            </a:pPr>
            <a:r>
              <a:rPr lang="en-GB" altLang="en-US" sz="2200" dirty="0"/>
              <a:t>Some of the loss of consumer surplus is transferred to producers and some is transferred to the government as tariff revenue.</a:t>
            </a:r>
          </a:p>
          <a:p>
            <a:pPr marL="716400" lvl="4" indent="-259200">
              <a:spcAft>
                <a:spcPts val="600"/>
              </a:spcAft>
              <a:buFont typeface="Arial" panose="020B0604020202020204" pitchFamily="34" charset="0"/>
              <a:buChar char="‒"/>
              <a:tabLst>
                <a:tab pos="1714500" algn="l"/>
              </a:tabLst>
              <a:defRPr/>
            </a:pPr>
            <a:r>
              <a:rPr lang="en-GB" altLang="en-US" sz="2200" dirty="0"/>
              <a:t>But the increase in production costs and the loss from decreased imports is a social </a:t>
            </a:r>
            <a:r>
              <a:rPr lang="en-GB" altLang="en-US" sz="2200" dirty="0" smtClean="0"/>
              <a:t>loss</a:t>
            </a:r>
            <a:r>
              <a:rPr lang="en-GB" altLang="en-US" sz="2200" dirty="0"/>
              <a:t>.</a:t>
            </a:r>
          </a:p>
        </p:txBody>
      </p:sp>
    </p:spTree>
    <p:extLst>
      <p:ext uri="{BB962C8B-B14F-4D97-AF65-F5344CB8AC3E}">
        <p14:creationId xmlns:p14="http://schemas.microsoft.com/office/powerpoint/2010/main" val="2826901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International Trade Restrictions</a:t>
            </a:r>
            <a:r>
              <a:rPr lang="en-US" altLang="en-US" dirty="0" smtClean="0"/>
              <a:t> </a:t>
            </a:r>
            <a:r>
              <a:rPr lang="en-US" altLang="en-US" sz="2000" dirty="0" smtClean="0"/>
              <a:t>(15 of 22)</a:t>
            </a:r>
            <a:endParaRPr lang="en-IN" sz="2000" dirty="0"/>
          </a:p>
        </p:txBody>
      </p:sp>
      <p:sp>
        <p:nvSpPr>
          <p:cNvPr id="4" name="Content Placeholder 3"/>
          <p:cNvSpPr>
            <a:spLocks noGrp="1"/>
          </p:cNvSpPr>
          <p:nvPr>
            <p:ph sz="quarter" idx="14"/>
          </p:nvPr>
        </p:nvSpPr>
        <p:spPr>
          <a:xfrm>
            <a:off x="457200" y="1600200"/>
            <a:ext cx="3962400" cy="4525963"/>
          </a:xfrm>
        </p:spPr>
        <p:txBody>
          <a:bodyPr/>
          <a:lstStyle/>
          <a:p>
            <a:pPr marL="259200" lvl="1" indent="-259200">
              <a:buFont typeface="Arial" panose="020B0604020202020204" pitchFamily="34" charset="0"/>
              <a:buChar char="•"/>
            </a:pPr>
            <a:r>
              <a:rPr lang="en-GB" altLang="en-US" dirty="0"/>
              <a:t>The cost of producing a </a:t>
            </a:r>
            <a:br>
              <a:rPr lang="en-GB" altLang="en-US" dirty="0"/>
            </a:br>
            <a:r>
              <a:rPr lang="en-GB" altLang="en-US" dirty="0"/>
              <a:t>T-shirt in the United States increases and creates a social loss shown by area </a:t>
            </a:r>
            <a:r>
              <a:rPr lang="en-GB" altLang="en-US" i="1" dirty="0"/>
              <a:t>C</a:t>
            </a:r>
            <a:r>
              <a:rPr lang="en-GB" altLang="en-US" dirty="0"/>
              <a:t>.</a:t>
            </a:r>
          </a:p>
          <a:p>
            <a:pPr marL="259200" lvl="1" indent="-259200">
              <a:buFont typeface="Arial" panose="020B0604020202020204" pitchFamily="34" charset="0"/>
              <a:buChar char="•"/>
            </a:pPr>
            <a:r>
              <a:rPr lang="en-GB" altLang="en-US" dirty="0"/>
              <a:t>The decrease in the quantity of imported </a:t>
            </a:r>
            <a:br>
              <a:rPr lang="en-GB" altLang="en-US" dirty="0"/>
            </a:br>
            <a:r>
              <a:rPr lang="en-GB" altLang="en-US" dirty="0"/>
              <a:t>T-shirts creates a social loss shown by area </a:t>
            </a:r>
            <a:r>
              <a:rPr lang="en-GB" altLang="en-US" i="1" dirty="0"/>
              <a:t>E</a:t>
            </a:r>
            <a:r>
              <a:rPr lang="en-GB" altLang="en-US" dirty="0"/>
              <a:t>.</a:t>
            </a:r>
          </a:p>
          <a:p>
            <a:pPr marL="259200" lvl="1" indent="-259200">
              <a:buFont typeface="Arial" panose="020B0604020202020204" pitchFamily="34" charset="0"/>
              <a:buChar char="•"/>
            </a:pPr>
            <a:r>
              <a:rPr lang="en-GB" altLang="en-US" dirty="0"/>
              <a:t>The tariff creates a social loss (deadweight loss) equal to area </a:t>
            </a:r>
            <a:r>
              <a:rPr lang="en-GB" altLang="en-US" i="1" dirty="0"/>
              <a:t>C</a:t>
            </a:r>
            <a:r>
              <a:rPr lang="en-GB" altLang="en-US" dirty="0"/>
              <a:t> + </a:t>
            </a:r>
            <a:r>
              <a:rPr lang="en-GB" altLang="en-US" i="1" dirty="0"/>
              <a:t>E</a:t>
            </a:r>
            <a:r>
              <a:rPr lang="en-GB" altLang="en-US" dirty="0"/>
              <a:t>.</a:t>
            </a:r>
          </a:p>
        </p:txBody>
      </p:sp>
      <p:pic>
        <p:nvPicPr>
          <p:cNvPr id="5" name="Picture 4" descr="S sub US and D sub US intersect at (40, 8), and the world price line is at y = 5, intersects supply at (20, 5) and demand at (60, 5).  A tariff shifts the world price line upward, so that it intersects supply and demand at (35, 7) and (45, 7), respectively. Between the world price and world price + tariff lines, there are three regions. From x = 35 to x = 45, region C between both lines represents tariff revenue. From x = 20 to x = 35, region C below supply and above the world price line represents deadweight loss from the tariff. From x = 45 to x = 60, region E below demand and above the world price line also represents deadweight loss from the tar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4238" y="1666875"/>
            <a:ext cx="4144962"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5284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International Trade Restrictions</a:t>
            </a:r>
            <a:r>
              <a:rPr lang="en-US" altLang="en-US" dirty="0" smtClean="0"/>
              <a:t> </a:t>
            </a:r>
            <a:r>
              <a:rPr lang="en-US" altLang="en-US" sz="2000" dirty="0" smtClean="0"/>
              <a:t>(16 of 22)</a:t>
            </a:r>
            <a:endParaRPr lang="en-IN" sz="2000" dirty="0"/>
          </a:p>
        </p:txBody>
      </p:sp>
      <p:sp>
        <p:nvSpPr>
          <p:cNvPr id="4" name="Content Placeholder 3"/>
          <p:cNvSpPr>
            <a:spLocks noGrp="1"/>
          </p:cNvSpPr>
          <p:nvPr>
            <p:ph sz="quarter" idx="14"/>
          </p:nvPr>
        </p:nvSpPr>
        <p:spPr/>
        <p:txBody>
          <a:bodyPr/>
          <a:lstStyle/>
          <a:p>
            <a:pPr marL="259200" indent="-259200"/>
            <a:r>
              <a:rPr lang="en-GB" altLang="en-US" b="1" dirty="0"/>
              <a:t>Import Quotas</a:t>
            </a:r>
          </a:p>
          <a:p>
            <a:pPr marL="742950" lvl="2" indent="-342900">
              <a:buFont typeface="Arial" panose="020B0604020202020204" pitchFamily="34" charset="0"/>
              <a:buChar char="‒"/>
            </a:pPr>
            <a:r>
              <a:rPr lang="en-GB" sz="2200" dirty="0"/>
              <a:t>An </a:t>
            </a:r>
            <a:r>
              <a:rPr lang="en-GB" sz="2200" b="1" dirty="0"/>
              <a:t>import quota</a:t>
            </a:r>
            <a:r>
              <a:rPr lang="en-GB" sz="2200" dirty="0"/>
              <a:t> is a restriction that limits the maximum quantity of a good that may be imported in a given period.</a:t>
            </a:r>
          </a:p>
          <a:p>
            <a:pPr marL="742950" lvl="2" indent="-342900">
              <a:buFont typeface="Arial" panose="020B0604020202020204" pitchFamily="34" charset="0"/>
              <a:buChar char="‒"/>
            </a:pPr>
            <a:r>
              <a:rPr lang="en-GB" sz="2200" dirty="0"/>
              <a:t>For example, the United States imposes import quotas on food products such as sugar and bananas and manufactured goods such as textiles and paper.</a:t>
            </a:r>
          </a:p>
        </p:txBody>
      </p:sp>
    </p:spTree>
    <p:extLst>
      <p:ext uri="{BB962C8B-B14F-4D97-AF65-F5344CB8AC3E}">
        <p14:creationId xmlns:p14="http://schemas.microsoft.com/office/powerpoint/2010/main" val="1112689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International Trade Restrictions</a:t>
            </a:r>
            <a:r>
              <a:rPr lang="en-US" altLang="en-US" dirty="0" smtClean="0"/>
              <a:t> </a:t>
            </a:r>
            <a:r>
              <a:rPr lang="en-US" altLang="en-US" sz="2000" dirty="0" smtClean="0"/>
              <a:t>(17 of 22)</a:t>
            </a:r>
            <a:endParaRPr lang="en-IN" sz="2000" dirty="0"/>
          </a:p>
        </p:txBody>
      </p:sp>
      <p:sp>
        <p:nvSpPr>
          <p:cNvPr id="4" name="Content Placeholder 3"/>
          <p:cNvSpPr>
            <a:spLocks noGrp="1"/>
          </p:cNvSpPr>
          <p:nvPr>
            <p:ph sz="quarter" idx="14"/>
          </p:nvPr>
        </p:nvSpPr>
        <p:spPr>
          <a:xfrm>
            <a:off x="457200" y="1600200"/>
            <a:ext cx="3962400" cy="4525963"/>
          </a:xfrm>
        </p:spPr>
        <p:txBody>
          <a:bodyPr/>
          <a:lstStyle/>
          <a:p>
            <a:pPr marL="259200" lvl="1" indent="-259200">
              <a:buFont typeface="Arial" panose="020B0604020202020204" pitchFamily="34" charset="0"/>
              <a:buChar char="•"/>
            </a:pPr>
            <a:r>
              <a:rPr lang="en-GB" altLang="en-US" b="1" dirty="0"/>
              <a:t>The Effects of an Import Quota</a:t>
            </a:r>
          </a:p>
          <a:p>
            <a:pPr marL="259200" lvl="1" indent="-259200">
              <a:buFont typeface="Arial" panose="020B0604020202020204" pitchFamily="34" charset="0"/>
              <a:buChar char="•"/>
            </a:pPr>
            <a:r>
              <a:rPr lang="en-GB" altLang="en-US" dirty="0"/>
              <a:t>Figure 7.7(a) shows the market before the government imposes an import quota on T-shirts.</a:t>
            </a:r>
          </a:p>
          <a:p>
            <a:pPr marL="259200" lvl="1" indent="-259200">
              <a:buFont typeface="Arial" panose="020B0604020202020204" pitchFamily="34" charset="0"/>
              <a:buChar char="•"/>
            </a:pPr>
            <a:r>
              <a:rPr lang="en-GB" altLang="en-US" dirty="0"/>
              <a:t>The world price is $5.</a:t>
            </a:r>
          </a:p>
          <a:p>
            <a:pPr marL="259200" lvl="1" indent="-259200">
              <a:buFont typeface="Arial" panose="020B0604020202020204" pitchFamily="34" charset="0"/>
              <a:buChar char="•"/>
            </a:pPr>
            <a:r>
              <a:rPr lang="en-GB" altLang="en-US" dirty="0"/>
              <a:t>The United States imports 40 million T-shirts a year.</a:t>
            </a:r>
          </a:p>
        </p:txBody>
      </p:sp>
      <p:pic>
        <p:nvPicPr>
          <p:cNvPr id="6" name="Picture 14" descr="S sub US and D sub US intersect at (40, 8), and the world price line is at y = 5, intersects supply at (20, 5) and demand at (60, 5).  The distance along the world price line from (20, 5) to (60, 5) represents imports from tr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752600"/>
            <a:ext cx="38401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6800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International Trade Restrictions</a:t>
            </a:r>
            <a:r>
              <a:rPr lang="en-US" altLang="en-US" dirty="0" smtClean="0"/>
              <a:t> </a:t>
            </a:r>
            <a:r>
              <a:rPr lang="en-US" altLang="en-US" sz="2000" dirty="0" smtClean="0"/>
              <a:t>(18 of 22)</a:t>
            </a:r>
            <a:endParaRPr lang="en-IN" sz="2000" dirty="0"/>
          </a:p>
        </p:txBody>
      </p:sp>
      <p:sp>
        <p:nvSpPr>
          <p:cNvPr id="4" name="Content Placeholder 3"/>
          <p:cNvSpPr>
            <a:spLocks noGrp="1"/>
          </p:cNvSpPr>
          <p:nvPr>
            <p:ph sz="quarter" idx="14"/>
          </p:nvPr>
        </p:nvSpPr>
        <p:spPr>
          <a:xfrm>
            <a:off x="457200" y="1600200"/>
            <a:ext cx="3962400" cy="4525963"/>
          </a:xfrm>
        </p:spPr>
        <p:txBody>
          <a:bodyPr/>
          <a:lstStyle/>
          <a:p>
            <a:pPr marL="259200" lvl="1" indent="-259200">
              <a:buFont typeface="Arial" panose="020B0604020202020204" pitchFamily="34" charset="0"/>
              <a:buChar char="•"/>
            </a:pPr>
            <a:r>
              <a:rPr lang="en-GB" altLang="en-US" dirty="0"/>
              <a:t>Figure 7.7(b) shows the market with an import quota of 10 million T-shirts.</a:t>
            </a:r>
          </a:p>
          <a:p>
            <a:pPr marL="259200" lvl="1" indent="-259200">
              <a:buFont typeface="Arial" panose="020B0604020202020204" pitchFamily="34" charset="0"/>
              <a:buChar char="•"/>
            </a:pPr>
            <a:r>
              <a:rPr lang="en-GB" altLang="en-US" dirty="0"/>
              <a:t>With the quota, the supply of T-shirts in the United States becomes </a:t>
            </a:r>
            <a:r>
              <a:rPr lang="en-GB" altLang="en-US" i="1" dirty="0"/>
              <a:t>S</a:t>
            </a:r>
            <a:r>
              <a:rPr lang="en-GB" altLang="en-US" dirty="0"/>
              <a:t> + </a:t>
            </a:r>
            <a:r>
              <a:rPr lang="en-GB" altLang="en-US" i="1" dirty="0"/>
              <a:t>quota</a:t>
            </a:r>
            <a:r>
              <a:rPr lang="en-GB" altLang="en-US" dirty="0"/>
              <a:t>.</a:t>
            </a:r>
          </a:p>
          <a:p>
            <a:pPr marL="259200" lvl="1" indent="-259200">
              <a:buFont typeface="Arial" panose="020B0604020202020204" pitchFamily="34" charset="0"/>
              <a:buChar char="•"/>
            </a:pPr>
            <a:r>
              <a:rPr lang="en-GB" altLang="en-US" dirty="0"/>
              <a:t>The price rises to $7.</a:t>
            </a:r>
          </a:p>
          <a:p>
            <a:pPr marL="259200" lvl="1" indent="-259200">
              <a:buFont typeface="Arial" panose="020B0604020202020204" pitchFamily="34" charset="0"/>
              <a:buChar char="•"/>
            </a:pPr>
            <a:r>
              <a:rPr lang="en-GB" altLang="en-US" dirty="0"/>
              <a:t>The quantity produced in the United States increases and the quantity bought decreases.</a:t>
            </a:r>
          </a:p>
          <a:p>
            <a:pPr marL="259200" lvl="1" indent="-259200">
              <a:buFont typeface="Arial" panose="020B0604020202020204" pitchFamily="34" charset="0"/>
              <a:buChar char="•"/>
            </a:pPr>
            <a:r>
              <a:rPr lang="en-GB" altLang="en-US" dirty="0"/>
              <a:t>Imports decrease.</a:t>
            </a:r>
          </a:p>
        </p:txBody>
      </p:sp>
      <p:pic>
        <p:nvPicPr>
          <p:cNvPr id="5" name="Picture 29" descr="S sub US and D sub US intersect at (40, 8), and the world price line is at y = 5, intersects supply at (20, 5) and demand at (60, 5).  A quota shifts S sub US rightward to form S sub US + quota, which intersects the world price line at (30, 5) and D sub US at (45, 7), with y = 7 being the price with a quota. When y = 7, S sub US is at x = 35. The distance from (35, 7) to (45, 7) represents imports with a quo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3287" y="1828800"/>
            <a:ext cx="38973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564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International Trade Restrictions</a:t>
            </a:r>
            <a:r>
              <a:rPr lang="en-US" altLang="en-US" dirty="0" smtClean="0"/>
              <a:t> </a:t>
            </a:r>
            <a:r>
              <a:rPr lang="en-US" altLang="en-US" sz="2000" dirty="0" smtClean="0"/>
              <a:t>(19 of 22)</a:t>
            </a:r>
            <a:endParaRPr lang="en-IN" sz="2000" dirty="0"/>
          </a:p>
        </p:txBody>
      </p:sp>
      <p:sp>
        <p:nvSpPr>
          <p:cNvPr id="4" name="Content Placeholder 3"/>
          <p:cNvSpPr>
            <a:spLocks noGrp="1"/>
          </p:cNvSpPr>
          <p:nvPr>
            <p:ph sz="quarter" idx="14"/>
          </p:nvPr>
        </p:nvSpPr>
        <p:spPr>
          <a:xfrm>
            <a:off x="457200" y="1600200"/>
            <a:ext cx="8458200" cy="4525963"/>
          </a:xfrm>
        </p:spPr>
        <p:txBody>
          <a:bodyPr/>
          <a:lstStyle/>
          <a:p>
            <a:pPr marL="259200" lvl="1" indent="-259200">
              <a:buFont typeface="Arial" panose="020B0604020202020204" pitchFamily="34" charset="0"/>
              <a:buChar char="•"/>
              <a:tabLst>
                <a:tab pos="1714500" algn="l"/>
              </a:tabLst>
              <a:defRPr/>
            </a:pPr>
            <a:r>
              <a:rPr lang="en-GB" sz="2600" b="1" dirty="0"/>
              <a:t>Winners, Losers, and Social Loss from an Import Quota</a:t>
            </a:r>
          </a:p>
          <a:p>
            <a:pPr marL="259200" lvl="1" indent="-259200">
              <a:buFont typeface="Arial" panose="020B0604020202020204" pitchFamily="34" charset="0"/>
              <a:buChar char="•"/>
              <a:tabLst>
                <a:tab pos="1714500" algn="l"/>
              </a:tabLst>
              <a:defRPr/>
            </a:pPr>
            <a:r>
              <a:rPr lang="en-GB" dirty="0"/>
              <a:t>When the U.S. government imposes an import quota on imported T-shirts:</a:t>
            </a:r>
          </a:p>
          <a:p>
            <a:pPr marL="716400" lvl="4" indent="-259200">
              <a:spcAft>
                <a:spcPts val="600"/>
              </a:spcAft>
              <a:buSzPct val="100000"/>
              <a:buFont typeface="Arial" panose="020B0604020202020204" pitchFamily="34" charset="0"/>
              <a:buChar char="‒"/>
              <a:tabLst>
                <a:tab pos="1714500" algn="l"/>
              </a:tabLst>
              <a:defRPr/>
            </a:pPr>
            <a:r>
              <a:rPr lang="en-GB" altLang="en-US" sz="2200" dirty="0"/>
              <a:t> U.S. consumers of T-shirts lose.</a:t>
            </a:r>
          </a:p>
          <a:p>
            <a:pPr marL="716400" lvl="4" indent="-259200">
              <a:spcAft>
                <a:spcPts val="600"/>
              </a:spcAft>
              <a:buSzPct val="100000"/>
              <a:buFont typeface="Arial" panose="020B0604020202020204" pitchFamily="34" charset="0"/>
              <a:buChar char="‒"/>
              <a:tabLst>
                <a:tab pos="1714500" algn="l"/>
              </a:tabLst>
              <a:defRPr/>
            </a:pPr>
            <a:r>
              <a:rPr lang="en-GB" altLang="en-US" sz="2200" dirty="0"/>
              <a:t> U.S. producers of T-shirts gain.</a:t>
            </a:r>
          </a:p>
          <a:p>
            <a:pPr marL="716400" lvl="4" indent="-259200">
              <a:spcAft>
                <a:spcPts val="600"/>
              </a:spcAft>
              <a:buSzPct val="100000"/>
              <a:buFont typeface="Arial" panose="020B0604020202020204" pitchFamily="34" charset="0"/>
              <a:buChar char="‒"/>
              <a:tabLst>
                <a:tab pos="1714500" algn="l"/>
              </a:tabLst>
              <a:defRPr/>
            </a:pPr>
            <a:r>
              <a:rPr lang="en-GB" altLang="en-US" sz="2200" dirty="0"/>
              <a:t> Importers of T-shirts gain. </a:t>
            </a:r>
          </a:p>
          <a:p>
            <a:pPr marL="716400" lvl="4" indent="-259200">
              <a:spcAft>
                <a:spcPts val="600"/>
              </a:spcAft>
              <a:buSzPct val="100000"/>
              <a:buFont typeface="Arial" panose="020B0604020202020204" pitchFamily="34" charset="0"/>
              <a:buChar char="‒"/>
              <a:tabLst>
                <a:tab pos="1714500" algn="l"/>
              </a:tabLst>
              <a:defRPr/>
            </a:pPr>
            <a:r>
              <a:rPr lang="en-GB" altLang="en-US" sz="2200" dirty="0"/>
              <a:t> Society loses: A deadweight loss arises.</a:t>
            </a:r>
          </a:p>
          <a:p>
            <a:pPr marL="259200" lvl="2" indent="-259200">
              <a:spcAft>
                <a:spcPts val="600"/>
              </a:spcAft>
              <a:buFont typeface="Arial" panose="020B0604020202020204" pitchFamily="34" charset="0"/>
              <a:buChar char="•"/>
              <a:tabLst>
                <a:tab pos="1714500" algn="l"/>
              </a:tabLst>
              <a:defRPr/>
            </a:pPr>
            <a:r>
              <a:rPr lang="en-GB" altLang="en-US" sz="2400" dirty="0"/>
              <a:t>Figure 7.8 illustrates the winners and losers with an import quota.</a:t>
            </a:r>
          </a:p>
        </p:txBody>
      </p:sp>
    </p:spTree>
    <p:extLst>
      <p:ext uri="{BB962C8B-B14F-4D97-AF65-F5344CB8AC3E}">
        <p14:creationId xmlns:p14="http://schemas.microsoft.com/office/powerpoint/2010/main" val="3329030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International Trade Restrictions</a:t>
            </a:r>
            <a:r>
              <a:rPr lang="en-US" altLang="en-US" dirty="0" smtClean="0"/>
              <a:t> </a:t>
            </a:r>
            <a:r>
              <a:rPr lang="en-US" altLang="en-US" sz="2000" dirty="0" smtClean="0"/>
              <a:t>(20 of 22)</a:t>
            </a:r>
            <a:endParaRPr lang="en-IN" sz="2000" dirty="0"/>
          </a:p>
        </p:txBody>
      </p:sp>
      <p:sp>
        <p:nvSpPr>
          <p:cNvPr id="4" name="Content Placeholder 3"/>
          <p:cNvSpPr>
            <a:spLocks noGrp="1"/>
          </p:cNvSpPr>
          <p:nvPr>
            <p:ph sz="quarter" idx="14"/>
          </p:nvPr>
        </p:nvSpPr>
        <p:spPr>
          <a:xfrm>
            <a:off x="457200" y="1600200"/>
            <a:ext cx="3962400" cy="4525963"/>
          </a:xfrm>
        </p:spPr>
        <p:txBody>
          <a:bodyPr/>
          <a:lstStyle/>
          <a:p>
            <a:pPr marL="259200" lvl="1" indent="-259200">
              <a:buFont typeface="Arial" panose="020B0604020202020204" pitchFamily="34" charset="0"/>
              <a:buChar char="•"/>
            </a:pPr>
            <a:r>
              <a:rPr lang="en-GB" altLang="en-US" dirty="0"/>
              <a:t>Figure 7.8(a) shows the total surplus with free international trade.</a:t>
            </a:r>
          </a:p>
          <a:p>
            <a:pPr marL="259200" lvl="1" indent="-259200">
              <a:buFont typeface="Arial" panose="020B0604020202020204" pitchFamily="34" charset="0"/>
              <a:buChar char="•"/>
            </a:pPr>
            <a:r>
              <a:rPr lang="en-GB" altLang="en-US" dirty="0"/>
              <a:t>Total surplus is maximized.</a:t>
            </a:r>
          </a:p>
        </p:txBody>
      </p:sp>
      <p:pic>
        <p:nvPicPr>
          <p:cNvPr id="6" name="Picture 25" descr="S sub US and D sub US intersect at (40, 8), and the world price line is at y = 5, intersects supply at (20, 5) and demand at (60, 5). Consumer surplus is represented by the region below the demand curve and above the world price line and supply curve, from x = 0 to x = 40. The producer surplus is represented by the region below the world price line and above the supply curve from x = 0 to x = 20. The gain from free trade is represented by the region below the supply and demand curves and above world price line from x = 20 to x = 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337" y="1676400"/>
            <a:ext cx="38782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041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How Global Markets </a:t>
            </a:r>
            <a:r>
              <a:rPr lang="en-US" altLang="en-US" dirty="0" smtClean="0"/>
              <a:t>Work </a:t>
            </a:r>
            <a:r>
              <a:rPr lang="en-US" altLang="en-US" sz="2000" dirty="0" smtClean="0"/>
              <a:t>(2 of 10)</a:t>
            </a:r>
            <a:endParaRPr lang="en-IN" sz="2000" dirty="0"/>
          </a:p>
        </p:txBody>
      </p:sp>
      <p:sp>
        <p:nvSpPr>
          <p:cNvPr id="4" name="Content Placeholder 3"/>
          <p:cNvSpPr>
            <a:spLocks noGrp="1"/>
          </p:cNvSpPr>
          <p:nvPr>
            <p:ph sz="quarter" idx="14"/>
          </p:nvPr>
        </p:nvSpPr>
        <p:spPr/>
        <p:txBody>
          <a:bodyPr/>
          <a:lstStyle/>
          <a:p>
            <a:pPr marL="259200" indent="-259200"/>
            <a:r>
              <a:rPr lang="en-GB" altLang="en-US" sz="2600" b="1" dirty="0"/>
              <a:t>International Trade Today</a:t>
            </a:r>
          </a:p>
          <a:p>
            <a:pPr marL="716400" lvl="3" indent="-259200">
              <a:buFont typeface="Arial" panose="020B0604020202020204" pitchFamily="34" charset="0"/>
              <a:buChar char="‒"/>
            </a:pPr>
            <a:r>
              <a:rPr lang="en-GB" sz="2200" dirty="0"/>
              <a:t>Global trade today is enormous.</a:t>
            </a:r>
          </a:p>
          <a:p>
            <a:pPr marL="716400" lvl="3" indent="-259200">
              <a:buFont typeface="Arial" panose="020B0604020202020204" pitchFamily="34" charset="0"/>
              <a:buChar char="‒"/>
            </a:pPr>
            <a:r>
              <a:rPr lang="en-GB" sz="2200" dirty="0"/>
              <a:t>In 2013, global exports and imports were $23 trillion, which is one third of the value of global production.</a:t>
            </a:r>
          </a:p>
          <a:p>
            <a:pPr marL="716400" lvl="3" indent="-259200">
              <a:buFont typeface="Arial" panose="020B0604020202020204" pitchFamily="34" charset="0"/>
              <a:buChar char="‒"/>
            </a:pPr>
            <a:r>
              <a:rPr lang="en-GB" sz="2200" dirty="0"/>
              <a:t>In 2013, total U.S exports were $2.3 trillion, which is about 14 percent of the value of U.S. production.</a:t>
            </a:r>
          </a:p>
          <a:p>
            <a:pPr marL="716400" lvl="3" indent="-259200">
              <a:buFont typeface="Arial" panose="020B0604020202020204" pitchFamily="34" charset="0"/>
              <a:buChar char="‒"/>
            </a:pPr>
            <a:r>
              <a:rPr lang="en-GB" sz="2200" dirty="0"/>
              <a:t>In 2013, total U.S. imports were $2.7 trillion, which is about 17 percent of the value of total U.S. expenditure.</a:t>
            </a:r>
          </a:p>
          <a:p>
            <a:pPr marL="716400" lvl="3" indent="-259200">
              <a:buFont typeface="Arial" panose="020B0604020202020204" pitchFamily="34" charset="0"/>
              <a:buChar char="‒"/>
            </a:pPr>
            <a:r>
              <a:rPr lang="en-GB" sz="2200" dirty="0"/>
              <a:t>Services were about 33 percent of total U.S. exports and about 20 percent of total U.S. imports.</a:t>
            </a:r>
          </a:p>
        </p:txBody>
      </p:sp>
    </p:spTree>
    <p:extLst>
      <p:ext uri="{BB962C8B-B14F-4D97-AF65-F5344CB8AC3E}">
        <p14:creationId xmlns:p14="http://schemas.microsoft.com/office/powerpoint/2010/main" val="4019180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International Trade Restrictions</a:t>
            </a:r>
            <a:r>
              <a:rPr lang="en-US" altLang="en-US" dirty="0" smtClean="0"/>
              <a:t> </a:t>
            </a:r>
            <a:r>
              <a:rPr lang="en-US" altLang="en-US" sz="2000" dirty="0" smtClean="0"/>
              <a:t>(21 of 22)</a:t>
            </a:r>
            <a:endParaRPr lang="en-IN" sz="2000" dirty="0"/>
          </a:p>
        </p:txBody>
      </p:sp>
      <p:sp>
        <p:nvSpPr>
          <p:cNvPr id="4" name="Content Placeholder 3"/>
          <p:cNvSpPr>
            <a:spLocks noGrp="1"/>
          </p:cNvSpPr>
          <p:nvPr>
            <p:ph sz="quarter" idx="14"/>
          </p:nvPr>
        </p:nvSpPr>
        <p:spPr>
          <a:xfrm>
            <a:off x="457200" y="1600200"/>
            <a:ext cx="3962400" cy="4525963"/>
          </a:xfrm>
        </p:spPr>
        <p:txBody>
          <a:bodyPr/>
          <a:lstStyle/>
          <a:p>
            <a:pPr marL="259200" lvl="1" indent="-259200">
              <a:buFont typeface="Arial" panose="020B0604020202020204" pitchFamily="34" charset="0"/>
              <a:buChar char="•"/>
            </a:pPr>
            <a:r>
              <a:rPr lang="en-GB" altLang="en-US" dirty="0"/>
              <a:t>The import quota raises the price of a T-shirt to $7 and decreases imports.</a:t>
            </a:r>
          </a:p>
          <a:p>
            <a:pPr marL="259200" lvl="1" indent="-259200">
              <a:buFont typeface="Arial" panose="020B0604020202020204" pitchFamily="34" charset="0"/>
              <a:buChar char="•"/>
            </a:pPr>
            <a:r>
              <a:rPr lang="en-GB" altLang="en-US" dirty="0"/>
              <a:t>Area </a:t>
            </a:r>
            <a:r>
              <a:rPr lang="en-GB" altLang="en-US" i="1" dirty="0"/>
              <a:t>B</a:t>
            </a:r>
            <a:r>
              <a:rPr lang="en-GB" altLang="en-US" dirty="0"/>
              <a:t> is transferred from consumer surplus to producer surplus.</a:t>
            </a:r>
          </a:p>
          <a:p>
            <a:pPr marL="259200" lvl="1" indent="-259200">
              <a:buFont typeface="Arial" panose="020B0604020202020204" pitchFamily="34" charset="0"/>
              <a:buChar char="•"/>
            </a:pPr>
            <a:r>
              <a:rPr lang="en-GB" altLang="en-US" dirty="0"/>
              <a:t>Importers’ profit is the sum of the two areas </a:t>
            </a:r>
            <a:r>
              <a:rPr lang="en-GB" altLang="en-US" i="1" dirty="0"/>
              <a:t>D</a:t>
            </a:r>
            <a:r>
              <a:rPr lang="en-GB" altLang="en-US" dirty="0"/>
              <a:t>.</a:t>
            </a:r>
          </a:p>
          <a:p>
            <a:pPr marL="259200" lvl="1" indent="-259200">
              <a:buFont typeface="Arial" panose="020B0604020202020204" pitchFamily="34" charset="0"/>
              <a:buChar char="•"/>
            </a:pPr>
            <a:r>
              <a:rPr lang="en-GB" altLang="en-US" dirty="0"/>
              <a:t>The area </a:t>
            </a:r>
            <a:r>
              <a:rPr lang="en-GB" altLang="en-US" i="1" dirty="0"/>
              <a:t>C +</a:t>
            </a:r>
            <a:r>
              <a:rPr lang="en-GB" altLang="en-US" dirty="0"/>
              <a:t> </a:t>
            </a:r>
            <a:r>
              <a:rPr lang="en-GB" altLang="en-US" i="1" dirty="0"/>
              <a:t>E </a:t>
            </a:r>
            <a:r>
              <a:rPr lang="en-GB" altLang="en-US" dirty="0"/>
              <a:t>is the loss of total surplus—a deadweight loss created by the quota.</a:t>
            </a:r>
          </a:p>
        </p:txBody>
      </p:sp>
      <p:pic>
        <p:nvPicPr>
          <p:cNvPr id="5" name="Picture 24" descr="S sub US and D sub US intersect at (40, 8), and the world price line is at y = 5, intersects supply at (20, 5) and demand at (60, 5).  An import quota shifts the supply curve rightward to form SUS + quota, which intersects the demand curve at (45, 7). At y = 7, the original supply curve is at x = 35. The increased price shrinks the consumer surplus, and the new consumer surplus is represented by the region below the demand curve and above y = 7 from x = 0 to x = 45. The original producer surplus is represented by region A below the world price line and above the supply curve from x = 0 to x = 20. The increased price increases the producer surplus so that it includes region B, which is below y = 7 and above the world price line and the supply curve, from x = 0 to x = 35. Region D between x = 35 and x = 45 and between y = 5 and y = 7 represents the importers’ profit. From x =20 to x = 35, region C below the supply curve and above the world price line represents deadweight loss. From x = 45 to x = 60, region E below the demand curve and above the world price line also represents deadweight l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76400"/>
            <a:ext cx="38782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1107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International Trade Restrictions</a:t>
            </a:r>
            <a:r>
              <a:rPr lang="en-US" altLang="en-US" dirty="0" smtClean="0"/>
              <a:t> </a:t>
            </a:r>
            <a:r>
              <a:rPr lang="en-US" altLang="en-US" sz="2000" dirty="0" smtClean="0"/>
              <a:t>(22 of 22)</a:t>
            </a:r>
            <a:endParaRPr lang="en-IN" sz="2000" dirty="0"/>
          </a:p>
        </p:txBody>
      </p:sp>
      <p:sp>
        <p:nvSpPr>
          <p:cNvPr id="4" name="Content Placeholder 3"/>
          <p:cNvSpPr>
            <a:spLocks noGrp="1"/>
          </p:cNvSpPr>
          <p:nvPr>
            <p:ph sz="quarter" idx="14"/>
          </p:nvPr>
        </p:nvSpPr>
        <p:spPr>
          <a:xfrm>
            <a:off x="457200" y="1600200"/>
            <a:ext cx="8305800" cy="4525963"/>
          </a:xfrm>
        </p:spPr>
        <p:txBody>
          <a:bodyPr/>
          <a:lstStyle/>
          <a:p>
            <a:pPr marL="259200" indent="-259200"/>
            <a:r>
              <a:rPr lang="en-GB" altLang="en-US" sz="2600" b="1" dirty="0"/>
              <a:t>Other Import Barriers</a:t>
            </a:r>
          </a:p>
          <a:p>
            <a:pPr marL="716400" lvl="3" indent="-259200">
              <a:buFont typeface="Arial" panose="020B0604020202020204" pitchFamily="34" charset="0"/>
              <a:buChar char="‒"/>
            </a:pPr>
            <a:r>
              <a:rPr lang="en-GB" sz="2200" dirty="0"/>
              <a:t>Thousands of detailed health, safety, and other regulations restrict international trade. </a:t>
            </a:r>
          </a:p>
          <a:p>
            <a:pPr marL="259200" lvl="1" indent="-259200">
              <a:buFont typeface="Arial" panose="020B0604020202020204" pitchFamily="34" charset="0"/>
              <a:buChar char="•"/>
            </a:pPr>
            <a:r>
              <a:rPr lang="en-GB" sz="2600" b="1" dirty="0"/>
              <a:t>Export Subsidies</a:t>
            </a:r>
          </a:p>
          <a:p>
            <a:pPr marL="716400" lvl="3" indent="-259200">
              <a:buFont typeface="Arial" panose="020B0604020202020204" pitchFamily="34" charset="0"/>
              <a:buChar char="‒"/>
            </a:pPr>
            <a:r>
              <a:rPr lang="en-GB" sz="2200" dirty="0"/>
              <a:t>An </a:t>
            </a:r>
            <a:r>
              <a:rPr lang="en-GB" sz="2200" i="1" dirty="0"/>
              <a:t>export subsidy</a:t>
            </a:r>
            <a:r>
              <a:rPr lang="en-GB" sz="2200" dirty="0"/>
              <a:t> is a payment made by the government to a domestic producer of an exported good.</a:t>
            </a:r>
          </a:p>
          <a:p>
            <a:pPr marL="716400" lvl="3" indent="-259200">
              <a:buFont typeface="Arial" panose="020B0604020202020204" pitchFamily="34" charset="0"/>
              <a:buChar char="‒"/>
            </a:pPr>
            <a:r>
              <a:rPr lang="en-GB" sz="2200" dirty="0"/>
              <a:t>Export subsidies bring gains to domestic producers, but they result in overproduction in the domestic economy and underproduction in the rest of the world and so create a deadweight loss.</a:t>
            </a:r>
          </a:p>
        </p:txBody>
      </p:sp>
    </p:spTree>
    <p:extLst>
      <p:ext uri="{BB962C8B-B14F-4D97-AF65-F5344CB8AC3E}">
        <p14:creationId xmlns:p14="http://schemas.microsoft.com/office/powerpoint/2010/main" val="4207262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Case Against Protection</a:t>
            </a:r>
            <a:r>
              <a:rPr lang="en-US" altLang="en-US" dirty="0" smtClean="0"/>
              <a:t> </a:t>
            </a:r>
            <a:r>
              <a:rPr lang="en-US" altLang="en-US" sz="2000" dirty="0" smtClean="0"/>
              <a:t>(1 of 11)</a:t>
            </a:r>
            <a:endParaRPr lang="en-IN" sz="2000" dirty="0"/>
          </a:p>
        </p:txBody>
      </p:sp>
      <p:sp>
        <p:nvSpPr>
          <p:cNvPr id="4" name="Content Placeholder 3"/>
          <p:cNvSpPr>
            <a:spLocks noGrp="1"/>
          </p:cNvSpPr>
          <p:nvPr>
            <p:ph sz="quarter" idx="14"/>
          </p:nvPr>
        </p:nvSpPr>
        <p:spPr>
          <a:xfrm>
            <a:off x="457200" y="1600200"/>
            <a:ext cx="8305800" cy="4525963"/>
          </a:xfrm>
        </p:spPr>
        <p:txBody>
          <a:bodyPr/>
          <a:lstStyle/>
          <a:p>
            <a:pPr marL="259200" lvl="1" indent="-255600">
              <a:buFont typeface="Arial" panose="020B0604020202020204" pitchFamily="34" charset="0"/>
              <a:buChar char="•"/>
            </a:pPr>
            <a:r>
              <a:rPr lang="en-GB" sz="2200" dirty="0"/>
              <a:t>Despite the fact that free trade promotes prosperity for all countries, trade is restricted.</a:t>
            </a:r>
          </a:p>
          <a:p>
            <a:pPr marL="259200" lvl="1" indent="-255600">
              <a:buFont typeface="Arial" panose="020B0604020202020204" pitchFamily="34" charset="0"/>
              <a:buChar char="•"/>
            </a:pPr>
            <a:r>
              <a:rPr lang="en-GB" sz="2200" dirty="0"/>
              <a:t>Seven arguments for restricting international trade are that protecting domestic industries from foreign competition</a:t>
            </a:r>
          </a:p>
          <a:p>
            <a:pPr marL="716400" lvl="6" indent="-259200">
              <a:buFont typeface="Arial" panose="020B0604020202020204" pitchFamily="34" charset="0"/>
              <a:buChar char="‒"/>
            </a:pPr>
            <a:r>
              <a:rPr lang="en-US" altLang="en-US" sz="2000" dirty="0"/>
              <a:t> </a:t>
            </a:r>
            <a:r>
              <a:rPr lang="en-US" altLang="en-US" sz="2000" dirty="0" smtClean="0"/>
              <a:t>Helps </a:t>
            </a:r>
            <a:r>
              <a:rPr lang="en-US" altLang="en-US" sz="2000" dirty="0"/>
              <a:t>an infant industry grow.</a:t>
            </a:r>
          </a:p>
          <a:p>
            <a:pPr marL="716400" lvl="6" indent="-259200">
              <a:buFont typeface="Arial" panose="020B0604020202020204" pitchFamily="34" charset="0"/>
              <a:buChar char="‒"/>
            </a:pPr>
            <a:r>
              <a:rPr lang="en-US" altLang="en-US" sz="2000" dirty="0"/>
              <a:t> Counteracts dumping. </a:t>
            </a:r>
          </a:p>
          <a:p>
            <a:pPr marL="716400" lvl="6" indent="-259200">
              <a:buFont typeface="Arial" panose="020B0604020202020204" pitchFamily="34" charset="0"/>
              <a:buChar char="‒"/>
            </a:pPr>
            <a:r>
              <a:rPr lang="en-US" altLang="en-US" sz="2000" dirty="0"/>
              <a:t> Saves domestic jobs.</a:t>
            </a:r>
          </a:p>
          <a:p>
            <a:pPr marL="716400" lvl="6" indent="-259200">
              <a:buFont typeface="Arial" panose="020B0604020202020204" pitchFamily="34" charset="0"/>
              <a:buChar char="‒"/>
            </a:pPr>
            <a:r>
              <a:rPr lang="en-US" altLang="en-US" sz="2000" dirty="0"/>
              <a:t> Allows us to compete with cheap foreign labor.</a:t>
            </a:r>
          </a:p>
          <a:p>
            <a:pPr marL="716400" lvl="6" indent="-259200">
              <a:buFont typeface="Arial" panose="020B0604020202020204" pitchFamily="34" charset="0"/>
              <a:buChar char="‒"/>
            </a:pPr>
            <a:r>
              <a:rPr lang="en-US" altLang="en-US" sz="2000" dirty="0"/>
              <a:t> Penalizes lax environmental standards.</a:t>
            </a:r>
          </a:p>
          <a:p>
            <a:pPr marL="716400" lvl="6" indent="-259200">
              <a:buFont typeface="Arial" panose="020B0604020202020204" pitchFamily="34" charset="0"/>
              <a:buChar char="‒"/>
            </a:pPr>
            <a:r>
              <a:rPr lang="en-US" altLang="en-US" sz="2000" dirty="0"/>
              <a:t> Prevents rich countries from exploiting developing countries.</a:t>
            </a:r>
          </a:p>
          <a:p>
            <a:pPr marL="716400" lvl="6" indent="-259200">
              <a:buFont typeface="Arial" panose="020B0604020202020204" pitchFamily="34" charset="0"/>
              <a:buChar char="‒"/>
            </a:pPr>
            <a:r>
              <a:rPr lang="en-US" altLang="en-US" sz="2000" dirty="0"/>
              <a:t> Reduces offshore outsourcing that sends U.S. jobs abroad.</a:t>
            </a:r>
            <a:endParaRPr lang="en-GB" altLang="en-US" sz="2000" dirty="0"/>
          </a:p>
        </p:txBody>
      </p:sp>
    </p:spTree>
    <p:extLst>
      <p:ext uri="{BB962C8B-B14F-4D97-AF65-F5344CB8AC3E}">
        <p14:creationId xmlns:p14="http://schemas.microsoft.com/office/powerpoint/2010/main" val="2973738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Case Against Protection</a:t>
            </a:r>
            <a:r>
              <a:rPr lang="en-US" altLang="en-US" dirty="0" smtClean="0"/>
              <a:t> </a:t>
            </a:r>
            <a:r>
              <a:rPr lang="en-US" altLang="en-US" sz="2000" dirty="0" smtClean="0"/>
              <a:t>(2 of 11)</a:t>
            </a:r>
            <a:endParaRPr lang="en-IN" sz="2000" dirty="0"/>
          </a:p>
        </p:txBody>
      </p:sp>
      <p:sp>
        <p:nvSpPr>
          <p:cNvPr id="4" name="Content Placeholder 3"/>
          <p:cNvSpPr>
            <a:spLocks noGrp="1"/>
          </p:cNvSpPr>
          <p:nvPr>
            <p:ph sz="quarter" idx="14"/>
          </p:nvPr>
        </p:nvSpPr>
        <p:spPr>
          <a:xfrm>
            <a:off x="457200" y="1600200"/>
            <a:ext cx="8305800" cy="4525963"/>
          </a:xfrm>
        </p:spPr>
        <p:txBody>
          <a:bodyPr/>
          <a:lstStyle/>
          <a:p>
            <a:pPr marL="259200" lvl="1" indent="-259200">
              <a:buFont typeface="Arial" panose="020B0604020202020204" pitchFamily="34" charset="0"/>
              <a:buChar char="•"/>
            </a:pPr>
            <a:r>
              <a:rPr lang="en-IN" b="1" dirty="0"/>
              <a:t>Helps an Infant Industry to Grow</a:t>
            </a:r>
          </a:p>
          <a:p>
            <a:pPr marL="716400" lvl="3" indent="-259200">
              <a:buFont typeface="Arial" panose="020B0604020202020204" pitchFamily="34" charset="0"/>
              <a:buChar char="‒"/>
            </a:pPr>
            <a:r>
              <a:rPr lang="en-IN" sz="2000" dirty="0"/>
              <a:t>Comparative advantages change with on-the-job experience called </a:t>
            </a:r>
            <a:r>
              <a:rPr lang="en-IN" sz="2000" i="1" dirty="0"/>
              <a:t>learning-by-doing</a:t>
            </a:r>
            <a:r>
              <a:rPr lang="en-IN" sz="2000" dirty="0"/>
              <a:t>.</a:t>
            </a:r>
          </a:p>
          <a:p>
            <a:pPr marL="716400" lvl="3" indent="-259200">
              <a:buFont typeface="Arial" panose="020B0604020202020204" pitchFamily="34" charset="0"/>
              <a:buChar char="‒"/>
            </a:pPr>
            <a:r>
              <a:rPr lang="en-IN" sz="2000" dirty="0"/>
              <a:t>When a new industry or a new product is born—an </a:t>
            </a:r>
            <a:r>
              <a:rPr lang="en-IN" sz="2000" i="1" dirty="0"/>
              <a:t>infant industry</a:t>
            </a:r>
            <a:r>
              <a:rPr lang="en-IN" sz="2000" dirty="0"/>
              <a:t>—it is not as productive as it will become with experience.</a:t>
            </a:r>
          </a:p>
          <a:p>
            <a:pPr marL="716400" lvl="3" indent="-259200">
              <a:buFont typeface="Arial" panose="020B0604020202020204" pitchFamily="34" charset="0"/>
              <a:buChar char="‒"/>
            </a:pPr>
            <a:r>
              <a:rPr lang="en-IN" sz="2000" dirty="0"/>
              <a:t>It is argued that such an industry should be protected from international competition until it can stand alone and compete.</a:t>
            </a:r>
          </a:p>
          <a:p>
            <a:pPr marL="716400" lvl="3" indent="-259200">
              <a:buFont typeface="Arial" panose="020B0604020202020204" pitchFamily="34" charset="0"/>
              <a:buChar char="‒"/>
            </a:pPr>
            <a:r>
              <a:rPr lang="en-IN" sz="2000" dirty="0"/>
              <a:t>Learning-by-doing is a powerful engine of productivity growth, but this fact does not justify protection</a:t>
            </a:r>
            <a:r>
              <a:rPr lang="en-IN" sz="2000" dirty="0" smtClean="0"/>
              <a:t>.</a:t>
            </a:r>
            <a:endParaRPr lang="en-IN" sz="2000" dirty="0"/>
          </a:p>
        </p:txBody>
      </p:sp>
    </p:spTree>
    <p:extLst>
      <p:ext uri="{BB962C8B-B14F-4D97-AF65-F5344CB8AC3E}">
        <p14:creationId xmlns:p14="http://schemas.microsoft.com/office/powerpoint/2010/main" val="184021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Case Against Protection</a:t>
            </a:r>
            <a:r>
              <a:rPr lang="en-US" altLang="en-US" dirty="0" smtClean="0"/>
              <a:t> </a:t>
            </a:r>
            <a:r>
              <a:rPr lang="en-US" altLang="en-US" sz="2000" dirty="0" smtClean="0"/>
              <a:t>(3 of 11)</a:t>
            </a:r>
            <a:endParaRPr lang="en-IN" sz="2000" dirty="0"/>
          </a:p>
        </p:txBody>
      </p:sp>
      <p:sp>
        <p:nvSpPr>
          <p:cNvPr id="4" name="Content Placeholder 3"/>
          <p:cNvSpPr>
            <a:spLocks noGrp="1"/>
          </p:cNvSpPr>
          <p:nvPr>
            <p:ph sz="quarter" idx="14"/>
          </p:nvPr>
        </p:nvSpPr>
        <p:spPr>
          <a:xfrm>
            <a:off x="457200" y="1600200"/>
            <a:ext cx="8305800" cy="4525963"/>
          </a:xfrm>
        </p:spPr>
        <p:txBody>
          <a:bodyPr/>
          <a:lstStyle/>
          <a:p>
            <a:pPr marL="259200" lvl="1" indent="-259200" defTabSz="515938">
              <a:buFont typeface="Arial" panose="020B0604020202020204" pitchFamily="34" charset="0"/>
              <a:buChar char="•"/>
              <a:defRPr/>
            </a:pPr>
            <a:r>
              <a:rPr lang="en-GB" sz="2600" b="1" dirty="0"/>
              <a:t>Counteracts Dumping</a:t>
            </a:r>
          </a:p>
          <a:p>
            <a:pPr marL="716400" lvl="3" indent="-259200" defTabSz="515938">
              <a:buFont typeface="Arial" panose="020B0604020202020204" pitchFamily="34" charset="0"/>
              <a:buChar char="‒"/>
              <a:defRPr/>
            </a:pPr>
            <a:r>
              <a:rPr lang="en-GB" sz="2200" b="1" dirty="0"/>
              <a:t>Dumping</a:t>
            </a:r>
            <a:r>
              <a:rPr lang="en-GB" sz="2200" dirty="0"/>
              <a:t> occurs when a foreign firm sells its exports at a lower price than its cost of production. </a:t>
            </a:r>
          </a:p>
          <a:p>
            <a:pPr marL="716400" lvl="3" indent="-259200" defTabSz="515938">
              <a:buFont typeface="Arial" panose="020B0604020202020204" pitchFamily="34" charset="0"/>
              <a:buChar char="‒"/>
              <a:defRPr/>
            </a:pPr>
            <a:r>
              <a:rPr lang="en-GB" sz="2200" dirty="0"/>
              <a:t>This argument does not justify protection because </a:t>
            </a:r>
          </a:p>
          <a:p>
            <a:pPr marL="1143000" lvl="3" indent="-285750" defTabSz="515938">
              <a:lnSpc>
                <a:spcPct val="90000"/>
              </a:lnSpc>
              <a:buFont typeface="Wingdings" panose="05000000000000000000" pitchFamily="2" charset="2"/>
              <a:buChar char="§"/>
              <a:defRPr/>
            </a:pPr>
            <a:r>
              <a:rPr lang="en-GB" sz="2000" dirty="0" smtClean="0"/>
              <a:t>It </a:t>
            </a:r>
            <a:r>
              <a:rPr lang="en-GB" sz="2000" dirty="0"/>
              <a:t>is virtually impossible to determine a firm’s costs. </a:t>
            </a:r>
          </a:p>
          <a:p>
            <a:pPr marL="1143000" lvl="3" indent="-285750" defTabSz="515938">
              <a:lnSpc>
                <a:spcPct val="90000"/>
              </a:lnSpc>
              <a:buFont typeface="Wingdings" panose="05000000000000000000" pitchFamily="2" charset="2"/>
              <a:buChar char="§"/>
              <a:defRPr/>
            </a:pPr>
            <a:r>
              <a:rPr lang="en-GB" sz="2000" dirty="0" smtClean="0"/>
              <a:t>It </a:t>
            </a:r>
            <a:r>
              <a:rPr lang="en-GB" sz="2000" dirty="0"/>
              <a:t>is hard to think of a global monopoly, so even if all </a:t>
            </a:r>
            <a:r>
              <a:rPr lang="en-GB" sz="2000" dirty="0" smtClean="0"/>
              <a:t>domestic </a:t>
            </a:r>
            <a:r>
              <a:rPr lang="en-GB" sz="2000" dirty="0"/>
              <a:t>firms are driven out, alternatives would still </a:t>
            </a:r>
            <a:r>
              <a:rPr lang="en-GB" sz="2000" dirty="0" smtClean="0"/>
              <a:t>exist</a:t>
            </a:r>
            <a:r>
              <a:rPr lang="en-GB" sz="2000" dirty="0"/>
              <a:t>.</a:t>
            </a:r>
          </a:p>
          <a:p>
            <a:pPr marL="1143000" lvl="3" indent="-285750" defTabSz="515938">
              <a:lnSpc>
                <a:spcPct val="90000"/>
              </a:lnSpc>
              <a:buFont typeface="Wingdings" panose="05000000000000000000" pitchFamily="2" charset="2"/>
              <a:buChar char="§"/>
              <a:defRPr/>
            </a:pPr>
            <a:r>
              <a:rPr lang="en-GB" sz="2000" dirty="0" smtClean="0"/>
              <a:t>If </a:t>
            </a:r>
            <a:r>
              <a:rPr lang="en-GB" sz="2000" dirty="0"/>
              <a:t>the market is truly a global monopoly, it is better to </a:t>
            </a:r>
            <a:r>
              <a:rPr lang="en-GB" sz="2000" dirty="0" smtClean="0"/>
              <a:t>regulate </a:t>
            </a:r>
            <a:r>
              <a:rPr lang="en-GB" sz="2000" dirty="0"/>
              <a:t>the monopoly rather than restrict trade.</a:t>
            </a:r>
          </a:p>
        </p:txBody>
      </p:sp>
    </p:spTree>
    <p:extLst>
      <p:ext uri="{BB962C8B-B14F-4D97-AF65-F5344CB8AC3E}">
        <p14:creationId xmlns:p14="http://schemas.microsoft.com/office/powerpoint/2010/main" val="1242973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Case Against Protection</a:t>
            </a:r>
            <a:r>
              <a:rPr lang="en-US" altLang="en-US" dirty="0" smtClean="0"/>
              <a:t> </a:t>
            </a:r>
            <a:r>
              <a:rPr lang="en-US" altLang="en-US" sz="2000" dirty="0" smtClean="0"/>
              <a:t>(4 of 11)</a:t>
            </a:r>
            <a:endParaRPr lang="en-IN" sz="2000" dirty="0"/>
          </a:p>
        </p:txBody>
      </p:sp>
      <p:sp>
        <p:nvSpPr>
          <p:cNvPr id="4" name="Content Placeholder 3"/>
          <p:cNvSpPr>
            <a:spLocks noGrp="1"/>
          </p:cNvSpPr>
          <p:nvPr>
            <p:ph sz="quarter" idx="14"/>
          </p:nvPr>
        </p:nvSpPr>
        <p:spPr>
          <a:xfrm>
            <a:off x="457200" y="1600200"/>
            <a:ext cx="8305800" cy="4525963"/>
          </a:xfrm>
        </p:spPr>
        <p:txBody>
          <a:bodyPr/>
          <a:lstStyle/>
          <a:p>
            <a:pPr marL="259200" lvl="1" indent="-259200">
              <a:buFont typeface="Arial" panose="020B0604020202020204" pitchFamily="34" charset="0"/>
              <a:buChar char="•"/>
            </a:pPr>
            <a:r>
              <a:rPr lang="en-GB" sz="2600" b="1" dirty="0"/>
              <a:t>Saves Domestic Jobs</a:t>
            </a:r>
          </a:p>
          <a:p>
            <a:pPr marL="716400" lvl="3" indent="-259200">
              <a:buFont typeface="Arial" panose="020B0604020202020204" pitchFamily="34" charset="0"/>
              <a:buChar char="‒"/>
            </a:pPr>
            <a:r>
              <a:rPr lang="en-GB" sz="2200" dirty="0"/>
              <a:t>The idea that buying foreign goods costs domestic jobs is wrong. </a:t>
            </a:r>
          </a:p>
          <a:p>
            <a:pPr marL="716400" lvl="3" indent="-259200">
              <a:buFont typeface="Arial" panose="020B0604020202020204" pitchFamily="34" charset="0"/>
              <a:buChar char="‒"/>
            </a:pPr>
            <a:r>
              <a:rPr lang="en-GB" sz="2200" dirty="0"/>
              <a:t>Imports destroy some jobs but create jobs for retailers that sell the imported goods and for firms that service these goods. </a:t>
            </a:r>
          </a:p>
          <a:p>
            <a:pPr marL="716400" lvl="3" indent="-259200">
              <a:buFont typeface="Arial" panose="020B0604020202020204" pitchFamily="34" charset="0"/>
              <a:buChar char="‒"/>
            </a:pPr>
            <a:r>
              <a:rPr lang="en-GB" sz="2200" dirty="0"/>
              <a:t>Free trade also increases foreign incomes and enables foreigners to buy more domestic production. </a:t>
            </a:r>
          </a:p>
          <a:p>
            <a:pPr marL="716400" lvl="3" indent="-259200">
              <a:buFont typeface="Arial" panose="020B0604020202020204" pitchFamily="34" charset="0"/>
              <a:buChar char="‒"/>
            </a:pPr>
            <a:r>
              <a:rPr lang="en-GB" sz="2200" dirty="0"/>
              <a:t>Protection to save particular jobs is very costly.</a:t>
            </a:r>
          </a:p>
        </p:txBody>
      </p:sp>
    </p:spTree>
    <p:extLst>
      <p:ext uri="{BB962C8B-B14F-4D97-AF65-F5344CB8AC3E}">
        <p14:creationId xmlns:p14="http://schemas.microsoft.com/office/powerpoint/2010/main" val="1450825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Case Against Protection</a:t>
            </a:r>
            <a:r>
              <a:rPr lang="en-US" altLang="en-US" dirty="0" smtClean="0"/>
              <a:t> </a:t>
            </a:r>
            <a:r>
              <a:rPr lang="en-US" altLang="en-US" sz="2000" dirty="0" smtClean="0"/>
              <a:t>(5 of 11)</a:t>
            </a:r>
            <a:endParaRPr lang="en-IN" sz="2000" dirty="0"/>
          </a:p>
        </p:txBody>
      </p:sp>
      <p:sp>
        <p:nvSpPr>
          <p:cNvPr id="4" name="Content Placeholder 3"/>
          <p:cNvSpPr>
            <a:spLocks noGrp="1"/>
          </p:cNvSpPr>
          <p:nvPr>
            <p:ph sz="quarter" idx="14"/>
          </p:nvPr>
        </p:nvSpPr>
        <p:spPr>
          <a:xfrm>
            <a:off x="457200" y="1600200"/>
            <a:ext cx="8305800" cy="4525963"/>
          </a:xfrm>
        </p:spPr>
        <p:txBody>
          <a:bodyPr/>
          <a:lstStyle/>
          <a:p>
            <a:pPr marL="259200" lvl="1" indent="-259200">
              <a:buFont typeface="Arial" panose="020B0604020202020204" pitchFamily="34" charset="0"/>
              <a:buChar char="•"/>
            </a:pPr>
            <a:r>
              <a:rPr lang="en-IN" sz="2600" b="1" dirty="0"/>
              <a:t>Allows Us to Compete with Cheap Foreign Labor</a:t>
            </a:r>
          </a:p>
          <a:p>
            <a:pPr marL="716400" lvl="3" indent="-259200">
              <a:buFont typeface="Arial" panose="020B0604020202020204" pitchFamily="34" charset="0"/>
              <a:buChar char="‒"/>
            </a:pPr>
            <a:r>
              <a:rPr lang="en-IN" sz="2200" dirty="0"/>
              <a:t>The idea that a high-wage country cannot compete with a low-wage country is wrong.</a:t>
            </a:r>
          </a:p>
          <a:p>
            <a:pPr marL="716400" lvl="3" indent="-259200">
              <a:buFont typeface="Arial" panose="020B0604020202020204" pitchFamily="34" charset="0"/>
              <a:buChar char="‒"/>
            </a:pPr>
            <a:r>
              <a:rPr lang="en-IN" sz="2200" dirty="0"/>
              <a:t>Low-wage labor is less productive than high-wage labor. </a:t>
            </a:r>
          </a:p>
          <a:p>
            <a:pPr marL="716400" lvl="3" indent="-259200">
              <a:buFont typeface="Arial" panose="020B0604020202020204" pitchFamily="34" charset="0"/>
              <a:buChar char="‒"/>
            </a:pPr>
            <a:r>
              <a:rPr lang="en-IN" sz="2200" dirty="0"/>
              <a:t>And wages and productivity tell us nothing about the source of gains from trade, which is comparative advantage.</a:t>
            </a:r>
          </a:p>
        </p:txBody>
      </p:sp>
    </p:spTree>
    <p:extLst>
      <p:ext uri="{BB962C8B-B14F-4D97-AF65-F5344CB8AC3E}">
        <p14:creationId xmlns:p14="http://schemas.microsoft.com/office/powerpoint/2010/main" val="2748365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Case Against Protection</a:t>
            </a:r>
            <a:r>
              <a:rPr lang="en-US" altLang="en-US" dirty="0" smtClean="0"/>
              <a:t> </a:t>
            </a:r>
            <a:r>
              <a:rPr lang="en-US" altLang="en-US" sz="2000" dirty="0" smtClean="0"/>
              <a:t>(6 of 11)</a:t>
            </a:r>
            <a:endParaRPr lang="en-IN" sz="2000" dirty="0"/>
          </a:p>
        </p:txBody>
      </p:sp>
      <p:sp>
        <p:nvSpPr>
          <p:cNvPr id="4" name="Content Placeholder 3"/>
          <p:cNvSpPr>
            <a:spLocks noGrp="1"/>
          </p:cNvSpPr>
          <p:nvPr>
            <p:ph sz="quarter" idx="14"/>
          </p:nvPr>
        </p:nvSpPr>
        <p:spPr>
          <a:xfrm>
            <a:off x="457200" y="1600200"/>
            <a:ext cx="8305800" cy="4525963"/>
          </a:xfrm>
        </p:spPr>
        <p:txBody>
          <a:bodyPr/>
          <a:lstStyle/>
          <a:p>
            <a:pPr marL="259200" lvl="1" indent="-259200">
              <a:buFont typeface="Arial" panose="020B0604020202020204" pitchFamily="34" charset="0"/>
              <a:buChar char="•"/>
            </a:pPr>
            <a:r>
              <a:rPr lang="en-GB" sz="2600" b="1" dirty="0"/>
              <a:t>Penalizes Lax Environmental Standards</a:t>
            </a:r>
          </a:p>
          <a:p>
            <a:pPr marL="716400" lvl="3" indent="-259200">
              <a:buFont typeface="Arial" panose="020B0604020202020204" pitchFamily="34" charset="0"/>
              <a:buChar char="‒"/>
            </a:pPr>
            <a:r>
              <a:rPr lang="en-GB" sz="2200" dirty="0"/>
              <a:t>The idea that protection is good for the environment is wrong. </a:t>
            </a:r>
          </a:p>
          <a:p>
            <a:pPr marL="716400" lvl="3" indent="-259200">
              <a:buFont typeface="Arial" panose="020B0604020202020204" pitchFamily="34" charset="0"/>
              <a:buChar char="‒"/>
            </a:pPr>
            <a:r>
              <a:rPr lang="en-GB" sz="2200" dirty="0"/>
              <a:t>Free trade increases incomes and poor countries have lower environmental standards than rich countries.</a:t>
            </a:r>
          </a:p>
          <a:p>
            <a:pPr marL="716400" lvl="3" indent="-259200">
              <a:buFont typeface="Arial" panose="020B0604020202020204" pitchFamily="34" charset="0"/>
              <a:buChar char="‒"/>
            </a:pPr>
            <a:r>
              <a:rPr lang="en-GB" sz="2200" dirty="0"/>
              <a:t>These countries cannot afford to spend as much on the environment as a rich country can and sometimes they have a comparative advantage at doing “dirty” work, which helps the global environment achieve higher environmental standards</a:t>
            </a:r>
            <a:r>
              <a:rPr lang="en-GB" sz="2200" b="1" dirty="0"/>
              <a:t>.</a:t>
            </a:r>
            <a:endParaRPr lang="en-GB" sz="2200" dirty="0"/>
          </a:p>
        </p:txBody>
      </p:sp>
    </p:spTree>
    <p:extLst>
      <p:ext uri="{BB962C8B-B14F-4D97-AF65-F5344CB8AC3E}">
        <p14:creationId xmlns:p14="http://schemas.microsoft.com/office/powerpoint/2010/main" val="386401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Case Against Protection</a:t>
            </a:r>
            <a:r>
              <a:rPr lang="en-US" altLang="en-US" dirty="0" smtClean="0"/>
              <a:t> </a:t>
            </a:r>
            <a:r>
              <a:rPr lang="en-US" altLang="en-US" sz="2000" dirty="0" smtClean="0"/>
              <a:t>(7 of 11)</a:t>
            </a:r>
            <a:endParaRPr lang="en-IN" sz="2000" dirty="0"/>
          </a:p>
        </p:txBody>
      </p:sp>
      <p:sp>
        <p:nvSpPr>
          <p:cNvPr id="4" name="Content Placeholder 3"/>
          <p:cNvSpPr>
            <a:spLocks noGrp="1"/>
          </p:cNvSpPr>
          <p:nvPr>
            <p:ph sz="quarter" idx="14"/>
          </p:nvPr>
        </p:nvSpPr>
        <p:spPr>
          <a:xfrm>
            <a:off x="457200" y="1600200"/>
            <a:ext cx="8305800" cy="4525963"/>
          </a:xfrm>
        </p:spPr>
        <p:txBody>
          <a:bodyPr/>
          <a:lstStyle/>
          <a:p>
            <a:pPr marL="259200" lvl="1" indent="-259200">
              <a:buFont typeface="Arial" panose="020B0604020202020204" pitchFamily="34" charset="0"/>
              <a:buChar char="•"/>
            </a:pPr>
            <a:r>
              <a:rPr lang="en-GB" sz="2600" b="1" dirty="0"/>
              <a:t>Prevents Rich Countries from Exploiting Developing Countries</a:t>
            </a:r>
          </a:p>
          <a:p>
            <a:pPr marL="716400" lvl="3" indent="-259200">
              <a:buFont typeface="Arial" panose="020B0604020202020204" pitchFamily="34" charset="0"/>
              <a:buChar char="‒"/>
            </a:pPr>
            <a:r>
              <a:rPr lang="en-GB" sz="2200" dirty="0"/>
              <a:t>By trading with people in poor countries, we increase the demand for the goods that these countries produce and increase the demand for their labor.</a:t>
            </a:r>
          </a:p>
          <a:p>
            <a:pPr marL="716400" lvl="3" indent="-259200">
              <a:buFont typeface="Arial" panose="020B0604020202020204" pitchFamily="34" charset="0"/>
              <a:buChar char="‒"/>
            </a:pPr>
            <a:r>
              <a:rPr lang="en-GB" sz="2200" dirty="0"/>
              <a:t>The increase in the demand for labor raises their wage rate.</a:t>
            </a:r>
          </a:p>
          <a:p>
            <a:pPr marL="716400" lvl="3" indent="-259200">
              <a:buFont typeface="Arial" panose="020B0604020202020204" pitchFamily="34" charset="0"/>
              <a:buChar char="‒"/>
            </a:pPr>
            <a:r>
              <a:rPr lang="en-GB" sz="2200" dirty="0"/>
              <a:t>Trade can expand the opportunities and increase the incomes of people in poor countries.</a:t>
            </a:r>
          </a:p>
        </p:txBody>
      </p:sp>
    </p:spTree>
    <p:extLst>
      <p:ext uri="{BB962C8B-B14F-4D97-AF65-F5344CB8AC3E}">
        <p14:creationId xmlns:p14="http://schemas.microsoft.com/office/powerpoint/2010/main" val="2990324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Case Against Protection</a:t>
            </a:r>
            <a:r>
              <a:rPr lang="en-US" altLang="en-US" dirty="0" smtClean="0"/>
              <a:t> </a:t>
            </a:r>
            <a:r>
              <a:rPr lang="en-US" altLang="en-US" sz="2000" dirty="0" smtClean="0"/>
              <a:t>(8 of 11)</a:t>
            </a:r>
            <a:endParaRPr lang="en-IN" sz="2000" dirty="0"/>
          </a:p>
        </p:txBody>
      </p:sp>
      <p:sp>
        <p:nvSpPr>
          <p:cNvPr id="4" name="Content Placeholder 3"/>
          <p:cNvSpPr>
            <a:spLocks noGrp="1"/>
          </p:cNvSpPr>
          <p:nvPr>
            <p:ph sz="quarter" idx="14"/>
          </p:nvPr>
        </p:nvSpPr>
        <p:spPr>
          <a:xfrm>
            <a:off x="457200" y="1600200"/>
            <a:ext cx="8305800" cy="4525963"/>
          </a:xfrm>
        </p:spPr>
        <p:txBody>
          <a:bodyPr/>
          <a:lstStyle/>
          <a:p>
            <a:pPr marL="259200" lvl="1" indent="-259200">
              <a:buFont typeface="Arial" panose="020B0604020202020204" pitchFamily="34" charset="0"/>
              <a:buChar char="•"/>
              <a:defRPr/>
            </a:pPr>
            <a:r>
              <a:rPr lang="en-IN" b="1" dirty="0"/>
              <a:t>Reduces Offshore Outsourcing that Sends U.S. Jobs Abroad</a:t>
            </a:r>
          </a:p>
          <a:p>
            <a:pPr marL="716400" lvl="3" indent="-259200">
              <a:buFont typeface="Arial" panose="020B0604020202020204" pitchFamily="34" charset="0"/>
              <a:buChar char="‒"/>
              <a:defRPr/>
            </a:pPr>
            <a:r>
              <a:rPr lang="en-IN" sz="2200" b="1" dirty="0"/>
              <a:t>Offshore</a:t>
            </a:r>
            <a:r>
              <a:rPr lang="en-IN" sz="2200" dirty="0"/>
              <a:t> </a:t>
            </a:r>
            <a:r>
              <a:rPr lang="en-IN" sz="2200" b="1" dirty="0"/>
              <a:t>outsourcing</a:t>
            </a:r>
            <a:r>
              <a:rPr lang="en-IN" sz="2200" dirty="0"/>
              <a:t> occurs when a firm in the United States buys finished goods, components, or services from firms in other countries.</a:t>
            </a:r>
          </a:p>
          <a:p>
            <a:pPr marL="716400" lvl="3" indent="-259200">
              <a:buFont typeface="Arial" panose="020B0604020202020204" pitchFamily="34" charset="0"/>
              <a:buChar char="‒"/>
              <a:defRPr/>
            </a:pPr>
            <a:r>
              <a:rPr lang="en-IN" sz="2200" dirty="0"/>
              <a:t>Despite the gain from specialization and trade that offshore outsourcing brings, many people believe that it also brings costs that eat up the gains. Why?</a:t>
            </a:r>
          </a:p>
          <a:p>
            <a:pPr marL="716400" lvl="3" indent="-259200">
              <a:buFont typeface="Arial" panose="020B0604020202020204" pitchFamily="34" charset="0"/>
              <a:buChar char="‒"/>
              <a:defRPr/>
            </a:pPr>
            <a:r>
              <a:rPr lang="en-IN" sz="2200" dirty="0"/>
              <a:t>Americans, on average, gain from offshore outsourcing, but some people lose. </a:t>
            </a:r>
          </a:p>
          <a:p>
            <a:pPr marL="716400" lvl="3" indent="-259200">
              <a:buFont typeface="Arial" panose="020B0604020202020204" pitchFamily="34" charset="0"/>
              <a:buChar char="‒"/>
              <a:defRPr/>
            </a:pPr>
            <a:r>
              <a:rPr lang="en-IN" sz="2200" dirty="0"/>
              <a:t>The losers are those who have invested in the human capital to do a specific job that has now gone offshore</a:t>
            </a:r>
            <a:r>
              <a:rPr lang="en-IN" sz="2200" dirty="0" smtClean="0"/>
              <a:t>.</a:t>
            </a:r>
            <a:endParaRPr lang="en-IN" sz="2200" dirty="0"/>
          </a:p>
        </p:txBody>
      </p:sp>
    </p:spTree>
    <p:extLst>
      <p:ext uri="{BB962C8B-B14F-4D97-AF65-F5344CB8AC3E}">
        <p14:creationId xmlns:p14="http://schemas.microsoft.com/office/powerpoint/2010/main" val="625332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How Global Markets </a:t>
            </a:r>
            <a:r>
              <a:rPr lang="en-US" altLang="en-US" dirty="0" smtClean="0"/>
              <a:t>Work </a:t>
            </a:r>
            <a:r>
              <a:rPr lang="en-US" altLang="en-US" sz="2000" dirty="0" smtClean="0"/>
              <a:t>(3 of 10)</a:t>
            </a:r>
            <a:endParaRPr lang="en-IN" sz="2000" dirty="0"/>
          </a:p>
        </p:txBody>
      </p:sp>
      <p:sp>
        <p:nvSpPr>
          <p:cNvPr id="4" name="Content Placeholder 3"/>
          <p:cNvSpPr>
            <a:spLocks noGrp="1"/>
          </p:cNvSpPr>
          <p:nvPr>
            <p:ph sz="quarter" idx="14"/>
          </p:nvPr>
        </p:nvSpPr>
        <p:spPr/>
        <p:txBody>
          <a:bodyPr/>
          <a:lstStyle/>
          <a:p>
            <a:pPr marL="259200" indent="-259200"/>
            <a:r>
              <a:rPr lang="en-GB" altLang="en-US" sz="2600" b="1" dirty="0"/>
              <a:t>What Drives International Trade?</a:t>
            </a:r>
          </a:p>
          <a:p>
            <a:pPr marL="716400" lvl="3" indent="-259200">
              <a:buFont typeface="Arial" panose="020B0604020202020204" pitchFamily="34" charset="0"/>
              <a:buChar char="‒"/>
            </a:pPr>
            <a:r>
              <a:rPr lang="en-GB" sz="2200" dirty="0"/>
              <a:t>The fundamental force that generates trade between nations is </a:t>
            </a:r>
            <a:r>
              <a:rPr lang="en-GB" sz="2200" i="1" dirty="0"/>
              <a:t>comparative advantage</a:t>
            </a:r>
            <a:r>
              <a:rPr lang="en-GB" sz="2200" dirty="0"/>
              <a:t>. </a:t>
            </a:r>
          </a:p>
          <a:p>
            <a:pPr marL="716400" lvl="3" indent="-259200">
              <a:buFont typeface="Arial" panose="020B0604020202020204" pitchFamily="34" charset="0"/>
              <a:buChar char="‒"/>
            </a:pPr>
            <a:r>
              <a:rPr lang="en-GB" sz="2200" dirty="0"/>
              <a:t>The basis for comparative advantage is divergent opportunity costs between countries. </a:t>
            </a:r>
          </a:p>
          <a:p>
            <a:pPr marL="716400" lvl="3" indent="-259200">
              <a:buFont typeface="Arial" panose="020B0604020202020204" pitchFamily="34" charset="0"/>
              <a:buChar char="‒"/>
            </a:pPr>
            <a:r>
              <a:rPr lang="en-GB" sz="2200" i="1" dirty="0"/>
              <a:t>National comparative advantage </a:t>
            </a:r>
            <a:r>
              <a:rPr lang="en-GB" sz="2200" dirty="0"/>
              <a:t>is the ability of a </a:t>
            </a:r>
            <a:r>
              <a:rPr lang="en-GB" sz="2200" i="1" dirty="0"/>
              <a:t>nation </a:t>
            </a:r>
            <a:r>
              <a:rPr lang="en-GB" sz="2200" dirty="0"/>
              <a:t>to perform an activity or produce a good or service at a lower opportunity cost than </a:t>
            </a:r>
            <a:r>
              <a:rPr lang="en-GB" sz="2200" i="1" dirty="0"/>
              <a:t>any other nation</a:t>
            </a:r>
            <a:r>
              <a:rPr lang="en-GB" sz="2200" dirty="0"/>
              <a:t>.</a:t>
            </a:r>
          </a:p>
        </p:txBody>
      </p:sp>
    </p:spTree>
    <p:extLst>
      <p:ext uri="{BB962C8B-B14F-4D97-AF65-F5344CB8AC3E}">
        <p14:creationId xmlns:p14="http://schemas.microsoft.com/office/powerpoint/2010/main" val="3316633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Case Against Protection</a:t>
            </a:r>
            <a:r>
              <a:rPr lang="en-US" altLang="en-US" dirty="0" smtClean="0"/>
              <a:t> </a:t>
            </a:r>
            <a:r>
              <a:rPr lang="en-US" altLang="en-US" sz="2000" dirty="0" smtClean="0"/>
              <a:t>(9 of 11)</a:t>
            </a:r>
            <a:endParaRPr lang="en-IN" sz="2000" dirty="0"/>
          </a:p>
        </p:txBody>
      </p:sp>
      <p:sp>
        <p:nvSpPr>
          <p:cNvPr id="4" name="Content Placeholder 3"/>
          <p:cNvSpPr>
            <a:spLocks noGrp="1"/>
          </p:cNvSpPr>
          <p:nvPr>
            <p:ph sz="quarter" idx="14"/>
          </p:nvPr>
        </p:nvSpPr>
        <p:spPr>
          <a:xfrm>
            <a:off x="457200" y="1600200"/>
            <a:ext cx="8305800" cy="4525963"/>
          </a:xfrm>
        </p:spPr>
        <p:txBody>
          <a:bodyPr/>
          <a:lstStyle/>
          <a:p>
            <a:pPr marL="259200" indent="-259200" defTabSz="457200"/>
            <a:r>
              <a:rPr lang="en-GB" altLang="en-US" sz="2600" b="1" dirty="0"/>
              <a:t>Why Is International Trade Restricted?</a:t>
            </a:r>
          </a:p>
          <a:p>
            <a:pPr marL="746118" lvl="1" indent="-259200" defTabSz="457200"/>
            <a:r>
              <a:rPr lang="en-GB" altLang="en-US" sz="2200" dirty="0"/>
              <a:t>The key reason why international trade restrictions are popular in the United States and most other developed countries is an activity called </a:t>
            </a:r>
            <a:r>
              <a:rPr lang="en-GB" altLang="en-US" sz="2200" i="1" dirty="0"/>
              <a:t>rent seeking</a:t>
            </a:r>
            <a:r>
              <a:rPr lang="en-GB" altLang="en-US" sz="2200" dirty="0"/>
              <a:t>.</a:t>
            </a:r>
          </a:p>
          <a:p>
            <a:pPr marL="746118" lvl="1" indent="-259200" defTabSz="457200"/>
            <a:r>
              <a:rPr lang="en-GB" altLang="en-US" sz="2200" dirty="0"/>
              <a:t>Rent seeking is lobbying and other political activity that seeks to capture the gains from trade.</a:t>
            </a:r>
          </a:p>
          <a:p>
            <a:pPr marL="746118" lvl="1" indent="-259200" defTabSz="457200"/>
            <a:r>
              <a:rPr lang="en-GB" altLang="en-US" sz="2200" dirty="0"/>
              <a:t>You’ve seen that free trade benefits consumers but shrinks the producer surplus of firms that compete in markets with imports.</a:t>
            </a:r>
          </a:p>
        </p:txBody>
      </p:sp>
    </p:spTree>
    <p:extLst>
      <p:ext uri="{BB962C8B-B14F-4D97-AF65-F5344CB8AC3E}">
        <p14:creationId xmlns:p14="http://schemas.microsoft.com/office/powerpoint/2010/main" val="1791661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Case Against Protection</a:t>
            </a:r>
            <a:r>
              <a:rPr lang="en-US" altLang="en-US" dirty="0" smtClean="0"/>
              <a:t> </a:t>
            </a:r>
            <a:r>
              <a:rPr lang="en-US" altLang="en-US" sz="2000" dirty="0" smtClean="0"/>
              <a:t>(10 of 11)</a:t>
            </a:r>
            <a:endParaRPr lang="en-IN" sz="2000" dirty="0"/>
          </a:p>
        </p:txBody>
      </p:sp>
      <p:sp>
        <p:nvSpPr>
          <p:cNvPr id="4" name="Content Placeholder 3"/>
          <p:cNvSpPr>
            <a:spLocks noGrp="1"/>
          </p:cNvSpPr>
          <p:nvPr>
            <p:ph sz="quarter" idx="14"/>
          </p:nvPr>
        </p:nvSpPr>
        <p:spPr>
          <a:xfrm>
            <a:off x="457200" y="1600200"/>
            <a:ext cx="8305800" cy="4525963"/>
          </a:xfrm>
        </p:spPr>
        <p:txBody>
          <a:bodyPr/>
          <a:lstStyle/>
          <a:p>
            <a:pPr marL="259200" lvl="1" indent="-259200">
              <a:buFont typeface="Arial" panose="020B0604020202020204" pitchFamily="34" charset="0"/>
              <a:buChar char="•"/>
            </a:pPr>
            <a:r>
              <a:rPr lang="en-GB" dirty="0"/>
              <a:t>Those who gain from free trade are the millions of consumers of low-cost imports. </a:t>
            </a:r>
          </a:p>
          <a:p>
            <a:pPr marL="259200" lvl="1" indent="-259200">
              <a:buFont typeface="Arial" panose="020B0604020202020204" pitchFamily="34" charset="0"/>
              <a:buChar char="•"/>
            </a:pPr>
            <a:r>
              <a:rPr lang="en-GB" dirty="0"/>
              <a:t>But the benefit per individual consumer is small. </a:t>
            </a:r>
          </a:p>
          <a:p>
            <a:pPr marL="259200" lvl="1" indent="-259200">
              <a:buFont typeface="Arial" panose="020B0604020202020204" pitchFamily="34" charset="0"/>
              <a:buChar char="•"/>
            </a:pPr>
            <a:r>
              <a:rPr lang="en-GB" dirty="0"/>
              <a:t>Those who lose are the producers of import-competing items. </a:t>
            </a:r>
          </a:p>
          <a:p>
            <a:pPr marL="259200" lvl="1" indent="-259200">
              <a:buFont typeface="Arial" panose="020B0604020202020204" pitchFamily="34" charset="0"/>
              <a:buChar char="•"/>
            </a:pPr>
            <a:r>
              <a:rPr lang="en-GB" dirty="0"/>
              <a:t>Compared to the millions of consumers, there are only a few thousand producers.</a:t>
            </a:r>
          </a:p>
          <a:p>
            <a:pPr marL="259200" lvl="1" indent="-259200">
              <a:buFont typeface="Arial" panose="020B0604020202020204" pitchFamily="34" charset="0"/>
              <a:buChar char="•"/>
            </a:pPr>
            <a:r>
              <a:rPr lang="en-GB" dirty="0"/>
              <a:t>These producers have a strong incentive to incur the expense of lobbying </a:t>
            </a:r>
            <a:r>
              <a:rPr lang="en-GB" i="1" dirty="0"/>
              <a:t>for </a:t>
            </a:r>
            <a:r>
              <a:rPr lang="en-GB" dirty="0"/>
              <a:t>a tariff and </a:t>
            </a:r>
            <a:r>
              <a:rPr lang="en-GB" i="1" dirty="0"/>
              <a:t>against </a:t>
            </a:r>
            <a:r>
              <a:rPr lang="en-GB" dirty="0"/>
              <a:t>free trade.</a:t>
            </a:r>
          </a:p>
        </p:txBody>
      </p:sp>
    </p:spTree>
    <p:extLst>
      <p:ext uri="{BB962C8B-B14F-4D97-AF65-F5344CB8AC3E}">
        <p14:creationId xmlns:p14="http://schemas.microsoft.com/office/powerpoint/2010/main" val="41526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The Case Against Protection</a:t>
            </a:r>
            <a:r>
              <a:rPr lang="en-US" altLang="en-US" dirty="0" smtClean="0"/>
              <a:t> </a:t>
            </a:r>
            <a:r>
              <a:rPr lang="en-US" altLang="en-US" sz="2000" dirty="0" smtClean="0"/>
              <a:t>(11 of 11)</a:t>
            </a:r>
            <a:endParaRPr lang="en-IN" sz="2000" dirty="0"/>
          </a:p>
        </p:txBody>
      </p:sp>
      <p:sp>
        <p:nvSpPr>
          <p:cNvPr id="4" name="Content Placeholder 3"/>
          <p:cNvSpPr>
            <a:spLocks noGrp="1"/>
          </p:cNvSpPr>
          <p:nvPr>
            <p:ph sz="quarter" idx="14"/>
          </p:nvPr>
        </p:nvSpPr>
        <p:spPr>
          <a:xfrm>
            <a:off x="457200" y="1600200"/>
            <a:ext cx="8305800" cy="4525963"/>
          </a:xfrm>
        </p:spPr>
        <p:txBody>
          <a:bodyPr/>
          <a:lstStyle/>
          <a:p>
            <a:pPr marL="259200" lvl="1" indent="-259200" defTabSz="400050">
              <a:buFont typeface="Arial" panose="020B0604020202020204" pitchFamily="34" charset="0"/>
              <a:buChar char="•"/>
            </a:pPr>
            <a:r>
              <a:rPr lang="en-GB" dirty="0"/>
              <a:t>The gain from free trade for any one person is too small for that person to spend much time or money on a political organization to lobby </a:t>
            </a:r>
            <a:r>
              <a:rPr lang="en-GB" i="1" dirty="0"/>
              <a:t>for </a:t>
            </a:r>
            <a:r>
              <a:rPr lang="en-GB" dirty="0"/>
              <a:t>free trade.</a:t>
            </a:r>
          </a:p>
          <a:p>
            <a:pPr marL="259200" lvl="1" indent="-259200" defTabSz="400050">
              <a:buFont typeface="Arial" panose="020B0604020202020204" pitchFamily="34" charset="0"/>
              <a:buChar char="•"/>
            </a:pPr>
            <a:r>
              <a:rPr lang="en-GB" dirty="0"/>
              <a:t>Each group weighs benefits against costs and chooses the best action for themselves.</a:t>
            </a:r>
          </a:p>
          <a:p>
            <a:pPr marL="259200" lvl="1" indent="-259200" defTabSz="400050">
              <a:buFont typeface="Arial" panose="020B0604020202020204" pitchFamily="34" charset="0"/>
              <a:buChar char="•"/>
            </a:pPr>
            <a:r>
              <a:rPr lang="en-GB" dirty="0"/>
              <a:t>But the group against free trade will undertake more political lobbying than will the group for free trade.</a:t>
            </a:r>
          </a:p>
        </p:txBody>
      </p:sp>
    </p:spTree>
    <p:extLst>
      <p:ext uri="{BB962C8B-B14F-4D97-AF65-F5344CB8AC3E}">
        <p14:creationId xmlns:p14="http://schemas.microsoft.com/office/powerpoint/2010/main" val="341985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How Global Markets </a:t>
            </a:r>
            <a:r>
              <a:rPr lang="en-US" altLang="en-US" dirty="0" smtClean="0"/>
              <a:t>Work </a:t>
            </a:r>
            <a:r>
              <a:rPr lang="en-US" altLang="en-US" sz="2000" dirty="0" smtClean="0"/>
              <a:t>(4 of 10)</a:t>
            </a:r>
            <a:endParaRPr lang="en-IN" sz="2000" dirty="0"/>
          </a:p>
        </p:txBody>
      </p:sp>
      <p:sp>
        <p:nvSpPr>
          <p:cNvPr id="4" name="Content Placeholder 3"/>
          <p:cNvSpPr>
            <a:spLocks noGrp="1"/>
          </p:cNvSpPr>
          <p:nvPr>
            <p:ph sz="quarter" idx="14"/>
          </p:nvPr>
        </p:nvSpPr>
        <p:spPr/>
        <p:txBody>
          <a:bodyPr/>
          <a:lstStyle/>
          <a:p>
            <a:pPr marL="259200" lvl="1" indent="-259200">
              <a:buFont typeface="Arial" panose="020B0604020202020204" pitchFamily="34" charset="0"/>
              <a:buChar char="•"/>
            </a:pPr>
            <a:r>
              <a:rPr lang="en-GB" dirty="0"/>
              <a:t>The opportunity cost of producing a T-shirt is lower in China than in the United States, so China has a comparative advantage in producing T-shirts.</a:t>
            </a:r>
          </a:p>
          <a:p>
            <a:pPr marL="259200" lvl="1" indent="-259200">
              <a:buFont typeface="Arial" panose="020B0604020202020204" pitchFamily="34" charset="0"/>
              <a:buChar char="•"/>
            </a:pPr>
            <a:r>
              <a:rPr lang="en-GB" dirty="0"/>
              <a:t>The opportunity cost of producing an airplane is lower in the United States than in China, so the United States has a comparative advantage in producing airplanes.</a:t>
            </a:r>
          </a:p>
          <a:p>
            <a:pPr marL="259200" lvl="1" indent="-259200">
              <a:buFont typeface="Arial" panose="020B0604020202020204" pitchFamily="34" charset="0"/>
              <a:buChar char="•"/>
            </a:pPr>
            <a:r>
              <a:rPr lang="en-GB" dirty="0"/>
              <a:t>Both countries can reap gains from trade by specializing in the production of the good in which they have a comparative advantage and then trading. </a:t>
            </a:r>
          </a:p>
          <a:p>
            <a:pPr marL="259200" lvl="1" indent="-259200">
              <a:buFont typeface="Arial" panose="020B0604020202020204" pitchFamily="34" charset="0"/>
              <a:buChar char="•"/>
            </a:pPr>
            <a:r>
              <a:rPr lang="en-GB" dirty="0"/>
              <a:t>Both countries are better off.</a:t>
            </a:r>
          </a:p>
        </p:txBody>
      </p:sp>
    </p:spTree>
    <p:extLst>
      <p:ext uri="{BB962C8B-B14F-4D97-AF65-F5344CB8AC3E}">
        <p14:creationId xmlns:p14="http://schemas.microsoft.com/office/powerpoint/2010/main" val="1272787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How Global Markets </a:t>
            </a:r>
            <a:r>
              <a:rPr lang="en-US" altLang="en-US" dirty="0" smtClean="0"/>
              <a:t>Work </a:t>
            </a:r>
            <a:r>
              <a:rPr lang="en-US" altLang="en-US" sz="2000" dirty="0" smtClean="0"/>
              <a:t>(5 of 10)</a:t>
            </a:r>
            <a:endParaRPr lang="en-IN" sz="2000" dirty="0"/>
          </a:p>
        </p:txBody>
      </p:sp>
      <p:sp>
        <p:nvSpPr>
          <p:cNvPr id="4" name="Content Placeholder 3"/>
          <p:cNvSpPr>
            <a:spLocks noGrp="1"/>
          </p:cNvSpPr>
          <p:nvPr>
            <p:ph sz="quarter" idx="14"/>
          </p:nvPr>
        </p:nvSpPr>
        <p:spPr>
          <a:xfrm>
            <a:off x="457200" y="1600200"/>
            <a:ext cx="4038600" cy="4525963"/>
          </a:xfrm>
        </p:spPr>
        <p:txBody>
          <a:bodyPr/>
          <a:lstStyle/>
          <a:p>
            <a:pPr marL="259200" lvl="1" indent="-259200">
              <a:buFont typeface="Arial" panose="020B0604020202020204" pitchFamily="34" charset="0"/>
              <a:buChar char="•"/>
            </a:pPr>
            <a:r>
              <a:rPr lang="en-GB" altLang="en-US" b="1" dirty="0"/>
              <a:t>Why the United States Imports T-Shirts</a:t>
            </a:r>
            <a:endParaRPr lang="en-GB" altLang="en-US" dirty="0"/>
          </a:p>
          <a:p>
            <a:pPr marL="259200" lvl="1" indent="-259200">
              <a:buFont typeface="Arial" panose="020B0604020202020204" pitchFamily="34" charset="0"/>
              <a:buChar char="•"/>
            </a:pPr>
            <a:r>
              <a:rPr lang="en-GB" altLang="en-US" dirty="0"/>
              <a:t>Figure 7.1(a) shows U.S. demand and U.S. supply with no international trade. </a:t>
            </a:r>
          </a:p>
          <a:p>
            <a:pPr marL="259200" lvl="1" indent="-259200">
              <a:buFont typeface="Arial" panose="020B0604020202020204" pitchFamily="34" charset="0"/>
              <a:buChar char="•"/>
            </a:pPr>
            <a:r>
              <a:rPr lang="en-GB" altLang="en-US" dirty="0"/>
              <a:t>The price of a T-shirt is $8.</a:t>
            </a:r>
          </a:p>
          <a:p>
            <a:pPr marL="259200" lvl="1" indent="-259200">
              <a:buFont typeface="Arial" panose="020B0604020202020204" pitchFamily="34" charset="0"/>
              <a:buChar char="•"/>
            </a:pPr>
            <a:r>
              <a:rPr lang="en-GB" altLang="en-US" dirty="0"/>
              <a:t>U.S. firms produce </a:t>
            </a:r>
            <a:br>
              <a:rPr lang="en-GB" altLang="en-US" dirty="0"/>
            </a:br>
            <a:r>
              <a:rPr lang="en-GB" altLang="en-US" dirty="0"/>
              <a:t>40 million T-shirts a year and U.S. consumers buy 40 million T-shirts a year.</a:t>
            </a:r>
            <a:endParaRPr lang="en-GB" dirty="0"/>
          </a:p>
        </p:txBody>
      </p:sp>
      <p:pic>
        <p:nvPicPr>
          <p:cNvPr id="5" name="Picture 4" descr="Curves S sub US and D sub US intersect at (40, 8), which is the equilibrium with no international trade. Y = 8 is the price with no trade. At x = 40, the quantity bought equals the quantity produc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8225" y="1600200"/>
            <a:ext cx="383857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8786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How Global Markets </a:t>
            </a:r>
            <a:r>
              <a:rPr lang="en-US" altLang="en-US" dirty="0" smtClean="0"/>
              <a:t>Work </a:t>
            </a:r>
            <a:r>
              <a:rPr lang="en-US" altLang="en-US" sz="2000" dirty="0" smtClean="0"/>
              <a:t>(6 of 10)</a:t>
            </a:r>
            <a:endParaRPr lang="en-IN" sz="2000" dirty="0"/>
          </a:p>
        </p:txBody>
      </p:sp>
      <p:sp>
        <p:nvSpPr>
          <p:cNvPr id="4" name="Content Placeholder 3"/>
          <p:cNvSpPr>
            <a:spLocks noGrp="1"/>
          </p:cNvSpPr>
          <p:nvPr>
            <p:ph sz="quarter" idx="14"/>
          </p:nvPr>
        </p:nvSpPr>
        <p:spPr>
          <a:xfrm>
            <a:off x="457200" y="1600200"/>
            <a:ext cx="4038600" cy="4525963"/>
          </a:xfrm>
        </p:spPr>
        <p:txBody>
          <a:bodyPr/>
          <a:lstStyle/>
          <a:p>
            <a:pPr marL="259200" lvl="1" indent="-259200">
              <a:buFont typeface="Arial" panose="020B0604020202020204" pitchFamily="34" charset="0"/>
              <a:buChar char="•"/>
            </a:pPr>
            <a:r>
              <a:rPr lang="en-GB" altLang="en-US" dirty="0"/>
              <a:t>Figure 7.1(b) shows the market in the United States with international trade.</a:t>
            </a:r>
          </a:p>
          <a:p>
            <a:pPr marL="259200" lvl="1" indent="-259200">
              <a:buFont typeface="Arial" panose="020B0604020202020204" pitchFamily="34" charset="0"/>
              <a:buChar char="•"/>
            </a:pPr>
            <a:r>
              <a:rPr lang="en-GB" altLang="en-US" dirty="0"/>
              <a:t>World demand and world supply of T-shirts determine the world price of a T-shirt at $5.</a:t>
            </a:r>
          </a:p>
          <a:p>
            <a:pPr marL="259200" lvl="1" indent="-259200">
              <a:buFont typeface="Arial" panose="020B0604020202020204" pitchFamily="34" charset="0"/>
              <a:buChar char="•"/>
            </a:pPr>
            <a:r>
              <a:rPr lang="en-GB" altLang="en-US" dirty="0"/>
              <a:t>The world price </a:t>
            </a:r>
            <a:r>
              <a:rPr lang="en-GB" altLang="en-US" i="1" dirty="0"/>
              <a:t>is less</a:t>
            </a:r>
            <a:r>
              <a:rPr lang="en-GB" altLang="en-US" dirty="0"/>
              <a:t> than $8, so the rest of the world has a comparative advantage in producing </a:t>
            </a:r>
            <a:br>
              <a:rPr lang="en-GB" altLang="en-US" dirty="0"/>
            </a:br>
            <a:r>
              <a:rPr lang="en-GB" altLang="en-US" dirty="0"/>
              <a:t>T-shirts.</a:t>
            </a:r>
          </a:p>
        </p:txBody>
      </p:sp>
      <p:pic>
        <p:nvPicPr>
          <p:cNvPr id="6" name="Picture 5" descr="Graph (b): equilibrium in a market with imports, as price in dollars per t-shirt against quantity in millions of t-shirts per year. Curves S sub US and D sub US intersect at (40, 8). The world price is represented by a horizontal line at y =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76400"/>
            <a:ext cx="3941763"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862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How Global Markets </a:t>
            </a:r>
            <a:r>
              <a:rPr lang="en-US" altLang="en-US" dirty="0" smtClean="0"/>
              <a:t>Work </a:t>
            </a:r>
            <a:r>
              <a:rPr lang="en-US" altLang="en-US" sz="2000" dirty="0" smtClean="0"/>
              <a:t>(7 of 10)</a:t>
            </a:r>
            <a:endParaRPr lang="en-IN" sz="2000" dirty="0"/>
          </a:p>
        </p:txBody>
      </p:sp>
      <p:sp>
        <p:nvSpPr>
          <p:cNvPr id="4" name="Content Placeholder 3"/>
          <p:cNvSpPr>
            <a:spLocks noGrp="1"/>
          </p:cNvSpPr>
          <p:nvPr>
            <p:ph sz="quarter" idx="14"/>
          </p:nvPr>
        </p:nvSpPr>
        <p:spPr>
          <a:xfrm>
            <a:off x="457200" y="1600200"/>
            <a:ext cx="4038600" cy="4525963"/>
          </a:xfrm>
        </p:spPr>
        <p:txBody>
          <a:bodyPr/>
          <a:lstStyle/>
          <a:p>
            <a:pPr marL="259200" lvl="1" indent="-259200">
              <a:buFont typeface="Arial" panose="020B0604020202020204" pitchFamily="34" charset="0"/>
              <a:buChar char="•"/>
            </a:pPr>
            <a:r>
              <a:rPr lang="en-GB" altLang="en-US" dirty="0"/>
              <a:t>With international trade, the price of a T-shirt in the United States falls to $5.</a:t>
            </a:r>
          </a:p>
          <a:p>
            <a:pPr marL="259200" lvl="1" indent="-259200">
              <a:buFont typeface="Arial" panose="020B0604020202020204" pitchFamily="34" charset="0"/>
              <a:buChar char="•"/>
            </a:pPr>
            <a:r>
              <a:rPr lang="en-GB" altLang="en-US" dirty="0"/>
              <a:t>At $5 a T-shirt, U.S. garment makers cut production to </a:t>
            </a:r>
            <a:br>
              <a:rPr lang="en-GB" altLang="en-US" dirty="0"/>
            </a:br>
            <a:r>
              <a:rPr lang="en-GB" altLang="en-US" dirty="0"/>
              <a:t>20 million T-shirts a year.</a:t>
            </a:r>
          </a:p>
          <a:p>
            <a:pPr marL="259200" lvl="1" indent="-259200">
              <a:buFont typeface="Arial" panose="020B0604020202020204" pitchFamily="34" charset="0"/>
              <a:buChar char="•"/>
            </a:pPr>
            <a:r>
              <a:rPr lang="en-GB" altLang="en-US" dirty="0"/>
              <a:t>At $5 a T-shirt, U.S. consumers buy 60 million T-shirts a year.</a:t>
            </a:r>
          </a:p>
          <a:p>
            <a:pPr marL="259200" lvl="1" indent="-259200">
              <a:buFont typeface="Arial" panose="020B0604020202020204" pitchFamily="34" charset="0"/>
              <a:buChar char="•"/>
            </a:pPr>
            <a:r>
              <a:rPr lang="en-GB" altLang="en-US" dirty="0"/>
              <a:t>The United States imports 40 million T-shirts a year</a:t>
            </a:r>
            <a:r>
              <a:rPr lang="en-GB" altLang="en-US" dirty="0" smtClean="0"/>
              <a:t>.</a:t>
            </a:r>
            <a:endParaRPr lang="en-GB" altLang="en-US" dirty="0"/>
          </a:p>
        </p:txBody>
      </p:sp>
      <p:pic>
        <p:nvPicPr>
          <p:cNvPr id="5" name="Picture 4" descr="Curves S sub US and D sub US intersect at (40, 8). The world price is represented by a horizontal line at y = 5. The world price line intersects the S curve at (20, 5) and the D curve at (60, 5). X = 20 is the quantity produced. X = 60 is the quantity bought. The distance along the world price line from (20, 5) to (60, 5) is the quantity imported. As the quantity produced decreases from the equilibrium, the price falls. As the quantity bought increases from the equilibrium, the price also fall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828800"/>
            <a:ext cx="3941763"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601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508 Lecture">
  <a:themeElements>
    <a:clrScheme name="Office">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810</TotalTime>
  <Words>4405</Words>
  <Application>Microsoft Office PowerPoint</Application>
  <PresentationFormat>On-screen Show (4:3)</PresentationFormat>
  <Paragraphs>323</Paragraphs>
  <Slides>52</Slides>
  <Notes>12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1_508 Lecture</vt:lpstr>
      <vt:lpstr>ECONOMICS</vt:lpstr>
      <vt:lpstr>Chapter Outline and Learning Objectives</vt:lpstr>
      <vt:lpstr>How Global Markets Work (1 of 10)</vt:lpstr>
      <vt:lpstr>How Global Markets Work (2 of 10)</vt:lpstr>
      <vt:lpstr>How Global Markets Work (3 of 10)</vt:lpstr>
      <vt:lpstr>How Global Markets Work (4 of 10)</vt:lpstr>
      <vt:lpstr>How Global Markets Work (5 of 10)</vt:lpstr>
      <vt:lpstr>How Global Markets Work (6 of 10)</vt:lpstr>
      <vt:lpstr>How Global Markets Work (7 of 10)</vt:lpstr>
      <vt:lpstr>How Global Markets Work (8 of 10)</vt:lpstr>
      <vt:lpstr>How Global Markets Work (9 of 10)</vt:lpstr>
      <vt:lpstr>How Global Markets Work (10 of 10)</vt:lpstr>
      <vt:lpstr>Winners, Losers, and the Net Gain from Trade (1 of 7)</vt:lpstr>
      <vt:lpstr>Winners, Losers, and the Net Gain from Trade (2 of 7)</vt:lpstr>
      <vt:lpstr>Winners, Losers, and the Net Gain from Trade (3 of 7)</vt:lpstr>
      <vt:lpstr>Winners, Losers, and the Net Gain from Trade (4 of 7)</vt:lpstr>
      <vt:lpstr>Winners, Losers, and the Net Gain from Trade (5 of 7)</vt:lpstr>
      <vt:lpstr>Winners, Losers, and the Net Gain from Trade (6 of 7)</vt:lpstr>
      <vt:lpstr>Winners, Losers, and the Net Gain from Trade (7 of 7)</vt:lpstr>
      <vt:lpstr>International Trade Restrictions (1 of 22)</vt:lpstr>
      <vt:lpstr>International Trade Restrictions (2 of 22)</vt:lpstr>
      <vt:lpstr>International Trade Restrictions (3 of 22)</vt:lpstr>
      <vt:lpstr>International Trade Restrictions (4 of 22)</vt:lpstr>
      <vt:lpstr>International Trade Restrictions (5 of 22)</vt:lpstr>
      <vt:lpstr>International Trade Restrictions (6 of 22)</vt:lpstr>
      <vt:lpstr>International Trade Restrictions (7 of 22)</vt:lpstr>
      <vt:lpstr>International Trade Restrictions (8 of 22)</vt:lpstr>
      <vt:lpstr>International Trade Restrictions (9 of 22)</vt:lpstr>
      <vt:lpstr>International Trade Restrictions (10 of 22)</vt:lpstr>
      <vt:lpstr>International Trade Restrictions (11 of 22)</vt:lpstr>
      <vt:lpstr>International Trade Restrictions (12 of 22)</vt:lpstr>
      <vt:lpstr>International Trade Restrictions (13 of 22)</vt:lpstr>
      <vt:lpstr>International Trade Restrictions (14 of 22)</vt:lpstr>
      <vt:lpstr>International Trade Restrictions (15 of 22)</vt:lpstr>
      <vt:lpstr>International Trade Restrictions (16 of 22)</vt:lpstr>
      <vt:lpstr>International Trade Restrictions (17 of 22)</vt:lpstr>
      <vt:lpstr>International Trade Restrictions (18 of 22)</vt:lpstr>
      <vt:lpstr>International Trade Restrictions (19 of 22)</vt:lpstr>
      <vt:lpstr>International Trade Restrictions (20 of 22)</vt:lpstr>
      <vt:lpstr>International Trade Restrictions (21 of 22)</vt:lpstr>
      <vt:lpstr>International Trade Restrictions (22 of 22)</vt:lpstr>
      <vt:lpstr>The Case Against Protection (1 of 11)</vt:lpstr>
      <vt:lpstr>The Case Against Protection (2 of 11)</vt:lpstr>
      <vt:lpstr>The Case Against Protection (3 of 11)</vt:lpstr>
      <vt:lpstr>The Case Against Protection (4 of 11)</vt:lpstr>
      <vt:lpstr>The Case Against Protection (5 of 11)</vt:lpstr>
      <vt:lpstr>The Case Against Protection (6 of 11)</vt:lpstr>
      <vt:lpstr>The Case Against Protection (7 of 11)</vt:lpstr>
      <vt:lpstr>The Case Against Protection (8 of 11)</vt:lpstr>
      <vt:lpstr>The Case Against Protection (9 of 11)</vt:lpstr>
      <vt:lpstr>The Case Against Protection (10 of 11)</vt:lpstr>
      <vt:lpstr>The Case Against Protection (11 of 11)</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book title here</dc:title>
  <dc:creator>Sloan, Lindsey</dc:creator>
  <cp:lastModifiedBy>sameerjena</cp:lastModifiedBy>
  <cp:revision>262</cp:revision>
  <dcterms:created xsi:type="dcterms:W3CDTF">2014-10-10T17:07:42Z</dcterms:created>
  <dcterms:modified xsi:type="dcterms:W3CDTF">2015-08-20T13:07:22Z</dcterms:modified>
</cp:coreProperties>
</file>