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3"/>
  </p:notesMasterIdLst>
  <p:sldIdLst>
    <p:sldId id="257" r:id="rId2"/>
    <p:sldId id="330" r:id="rId3"/>
    <p:sldId id="261" r:id="rId4"/>
    <p:sldId id="262"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80" r:id="rId21"/>
    <p:sldId id="281" r:id="rId22"/>
    <p:sldId id="282" r:id="rId23"/>
    <p:sldId id="283" r:id="rId24"/>
    <p:sldId id="284" r:id="rId25"/>
    <p:sldId id="285" r:id="rId26"/>
    <p:sldId id="286" r:id="rId27"/>
    <p:sldId id="287" r:id="rId28"/>
    <p:sldId id="289" r:id="rId29"/>
    <p:sldId id="290" r:id="rId30"/>
    <p:sldId id="291" r:id="rId31"/>
    <p:sldId id="292" r:id="rId32"/>
    <p:sldId id="293" r:id="rId33"/>
    <p:sldId id="295" r:id="rId34"/>
    <p:sldId id="296" r:id="rId35"/>
    <p:sldId id="297" r:id="rId36"/>
    <p:sldId id="298" r:id="rId37"/>
    <p:sldId id="299" r:id="rId38"/>
    <p:sldId id="301" r:id="rId39"/>
    <p:sldId id="303" r:id="rId40"/>
    <p:sldId id="304" r:id="rId41"/>
    <p:sldId id="305" r:id="rId42"/>
    <p:sldId id="306" r:id="rId43"/>
    <p:sldId id="308" r:id="rId44"/>
    <p:sldId id="310" r:id="rId45"/>
    <p:sldId id="311" r:id="rId46"/>
    <p:sldId id="312"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7" r:id="rId60"/>
    <p:sldId id="328" r:id="rId61"/>
    <p:sldId id="329"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86"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a:p>
        </p:txBody>
      </p:sp>
    </p:spTree>
    <p:extLst>
      <p:ext uri="{BB962C8B-B14F-4D97-AF65-F5344CB8AC3E}">
        <p14:creationId xmlns:p14="http://schemas.microsoft.com/office/powerpoint/2010/main" val="29704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Action</a:t>
            </a:r>
            <a:r>
              <a:rPr lang="en-CA" altLang="en-US" dirty="0" smtClean="0">
                <a:latin typeface="Arial" panose="020B0604020202020204" pitchFamily="34" charset="0"/>
              </a:rPr>
              <a:t>: Seeing the Invisible Hand	</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40</a:t>
            </a:fld>
            <a:endParaRPr lang="en-US"/>
          </a:p>
        </p:txBody>
      </p:sp>
    </p:spTree>
    <p:extLst>
      <p:ext uri="{BB962C8B-B14F-4D97-AF65-F5344CB8AC3E}">
        <p14:creationId xmlns:p14="http://schemas.microsoft.com/office/powerpoint/2010/main" val="17328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anose="020B0604020202020204" pitchFamily="34" charset="0"/>
              </a:rPr>
              <a:t>Don’t get hung up on the mechanics of market failure. Just note at this stage that they bring either underproduction or overproduction and emphasize the deadweight loss that they generate. You will go into the details in later chapters. The list is a guide to what is coming.</a:t>
            </a:r>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41</a:t>
            </a:fld>
            <a:endParaRPr lang="en-US"/>
          </a:p>
        </p:txBody>
      </p:sp>
    </p:spTree>
    <p:extLst>
      <p:ext uri="{BB962C8B-B14F-4D97-AF65-F5344CB8AC3E}">
        <p14:creationId xmlns:p14="http://schemas.microsoft.com/office/powerpoint/2010/main" val="234477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the News</a:t>
            </a:r>
            <a:r>
              <a:rPr lang="en-CA" altLang="en-US" dirty="0" smtClean="0">
                <a:latin typeface="Arial" panose="020B0604020202020204" pitchFamily="34" charset="0"/>
              </a:rPr>
              <a:t>: Making Traffic Flow Efficiently</a:t>
            </a: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43</a:t>
            </a:fld>
            <a:endParaRPr lang="en-US"/>
          </a:p>
        </p:txBody>
      </p:sp>
    </p:spTree>
    <p:extLst>
      <p:ext uri="{BB962C8B-B14F-4D97-AF65-F5344CB8AC3E}">
        <p14:creationId xmlns:p14="http://schemas.microsoft.com/office/powerpoint/2010/main" val="368266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smtClean="0">
                <a:latin typeface="Arial" panose="020B0604020202020204" pitchFamily="34" charset="0"/>
              </a:rPr>
              <a:t>You could spend the rest of the course talking about and discussing equity, fairness, or distributive justice as it is sometimes called.</a:t>
            </a:r>
          </a:p>
          <a:p>
            <a:pPr eaLnBrk="1" hangingPunct="1">
              <a:lnSpc>
                <a:spcPct val="90000"/>
              </a:lnSpc>
            </a:pPr>
            <a:r>
              <a:rPr lang="en-US" altLang="en-US" dirty="0" smtClean="0">
                <a:latin typeface="Arial" panose="020B0604020202020204" pitchFamily="34" charset="0"/>
              </a:rPr>
              <a:t>This material is not standard and you’ll be hard pressed to find it in any other principles text. It is included here because students are very curious about what is fair. And the news media writes and talks of little else when it discusses economic issues.</a:t>
            </a:r>
          </a:p>
          <a:p>
            <a:pPr eaLnBrk="1" hangingPunct="1">
              <a:lnSpc>
                <a:spcPct val="90000"/>
              </a:lnSpc>
            </a:pPr>
            <a:r>
              <a:rPr lang="en-US" altLang="en-US" dirty="0" smtClean="0">
                <a:latin typeface="Arial" panose="020B0604020202020204" pitchFamily="34" charset="0"/>
              </a:rPr>
              <a:t>Some years ago, Jim Tobin told Michael </a:t>
            </a:r>
            <a:r>
              <a:rPr lang="en-US" altLang="en-US" dirty="0" err="1" smtClean="0">
                <a:latin typeface="Arial" panose="020B0604020202020204" pitchFamily="34" charset="0"/>
              </a:rPr>
              <a:t>Parkin</a:t>
            </a:r>
            <a:r>
              <a:rPr lang="en-US" altLang="en-US" dirty="0" smtClean="0">
                <a:latin typeface="Arial" panose="020B0604020202020204" pitchFamily="34" charset="0"/>
              </a:rPr>
              <a:t> a nice test of whether a person is a liberal or a conservative. It also generates a good classroom discussion. Here’s how it goes. Give the students the following scenario and question: You are at an oasis in a large desert and you have some ice cream in an unmovable refrigerator. (Ice cream is the only food available). The people in the next oasis some miles away have no ice cream (and no other food) and are too old and infirm to travel. You have plenty of ice cream and you can transport it to the next oasis, but on the journey, some of it will melt. Now the question: How much of the ice cream would have to survive the journey for it to be worth transporting to the next oasis?</a:t>
            </a:r>
          </a:p>
          <a:p>
            <a:pPr eaLnBrk="1" hangingPunct="1">
              <a:lnSpc>
                <a:spcPct val="90000"/>
              </a:lnSpc>
            </a:pPr>
            <a:r>
              <a:rPr lang="en-US" altLang="en-US" dirty="0" smtClean="0">
                <a:latin typeface="Arial" panose="020B0604020202020204" pitchFamily="34" charset="0"/>
              </a:rPr>
              <a:t>Your students will not agree. The most liberal would transport if only the smallest percentage survived the journey. The most conservative would want a large proportion to survive before undertaking the redistribution.</a:t>
            </a:r>
          </a:p>
          <a:p>
            <a:pPr eaLnBrk="1" hangingPunct="1">
              <a:lnSpc>
                <a:spcPct val="90000"/>
              </a:lnSpc>
            </a:pPr>
            <a:r>
              <a:rPr lang="en-US" altLang="en-US" dirty="0" smtClean="0">
                <a:latin typeface="Arial" panose="020B0604020202020204" pitchFamily="34" charset="0"/>
              </a:rPr>
              <a:t>You can point out that different people choose different points on the </a:t>
            </a:r>
            <a:r>
              <a:rPr lang="en-US" altLang="en-US" b="1" dirty="0" smtClean="0">
                <a:latin typeface="Arial" panose="020B0604020202020204" pitchFamily="34" charset="0"/>
              </a:rPr>
              <a:t>big tradeoff.</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55</a:t>
            </a:fld>
            <a:endParaRPr lang="en-US"/>
          </a:p>
        </p:txBody>
      </p:sp>
    </p:spTree>
    <p:extLst>
      <p:ext uri="{BB962C8B-B14F-4D97-AF65-F5344CB8AC3E}">
        <p14:creationId xmlns:p14="http://schemas.microsoft.com/office/powerpoint/2010/main" val="404402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At Issue</a:t>
            </a:r>
            <a:r>
              <a:rPr lang="en-CA" altLang="en-US" dirty="0" smtClean="0">
                <a:latin typeface="Arial" panose="020B0604020202020204" pitchFamily="34" charset="0"/>
              </a:rPr>
              <a:t>: Price Gouging</a:t>
            </a:r>
          </a:p>
          <a:p>
            <a:pPr eaLnBrk="1" hangingPunct="1"/>
            <a:endParaRPr lang="en-CA" altLang="en-US" dirty="0" smtClean="0">
              <a:latin typeface="Arial" panose="020B0604020202020204" pitchFamily="34" charset="0"/>
            </a:endParaRPr>
          </a:p>
          <a:p>
            <a:pPr eaLnBrk="1" hangingPunct="1"/>
            <a:r>
              <a:rPr lang="en-CA" altLang="en-US" dirty="0" smtClean="0">
                <a:latin typeface="Arial" panose="020B0604020202020204" pitchFamily="34" charset="0"/>
              </a:rPr>
              <a:t>	</a:t>
            </a:r>
            <a:endParaRPr lang="en-US" altLang="en-US" smtClean="0">
              <a:latin typeface="Arial" panose="020B0604020202020204" pitchFamily="34" charset="0"/>
            </a:endParaRPr>
          </a:p>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t>61</a:t>
            </a:fld>
            <a:endParaRPr lang="en-US"/>
          </a:p>
        </p:txBody>
      </p:sp>
    </p:spTree>
    <p:extLst>
      <p:ext uri="{BB962C8B-B14F-4D97-AF65-F5344CB8AC3E}">
        <p14:creationId xmlns:p14="http://schemas.microsoft.com/office/powerpoint/2010/main" val="152021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latin typeface="Arial" panose="020B0604020202020204" pitchFamily="34" charset="0"/>
              </a:rPr>
              <a:t>Notes and teaching tips: 3, 18, 20, 22, 31, 37, 38, 40, 41, 43, 55, and 61. </a:t>
            </a:r>
          </a:p>
          <a:p>
            <a:pPr eaLnBrk="1" hangingPunct="1">
              <a:spcBef>
                <a:spcPts val="100"/>
              </a:spcBef>
            </a:pPr>
            <a:r>
              <a:rPr lang="en-CA" altLang="en-US" dirty="0" smtClean="0">
                <a:latin typeface="Arial" panose="020B0604020202020204" pitchFamily="34" charset="0"/>
              </a:rPr>
              <a:t>To advance to the next slide, click anywhere on the full screen figure.</a:t>
            </a:r>
          </a:p>
          <a:p>
            <a:r>
              <a:rPr lang="en-AU" altLang="en-US" dirty="0" smtClean="0">
                <a:latin typeface="Arial" panose="020B0604020202020204" pitchFamily="34" charset="0"/>
              </a:rPr>
              <a:t>Applying the principles of economics to interpret and understand the news is a major goal of the principles course. You can encourage your students in this activity by using the two features: </a:t>
            </a:r>
            <a:r>
              <a:rPr lang="en-AU" altLang="en-US" i="1" dirty="0" smtClean="0">
                <a:latin typeface="Arial" panose="020B0604020202020204" pitchFamily="34" charset="0"/>
              </a:rPr>
              <a:t>Economics in the News </a:t>
            </a:r>
            <a:r>
              <a:rPr lang="en-AU" altLang="en-US" dirty="0" smtClean="0">
                <a:latin typeface="Arial" panose="020B0604020202020204" pitchFamily="34" charset="0"/>
              </a:rPr>
              <a:t>and</a:t>
            </a:r>
            <a:r>
              <a:rPr lang="en-AU" altLang="en-US" i="1" dirty="0" smtClean="0">
                <a:latin typeface="Arial" panose="020B0604020202020204" pitchFamily="34" charset="0"/>
              </a:rPr>
              <a:t> Economics in Action</a:t>
            </a:r>
            <a:r>
              <a:rPr lang="en-AU" altLang="en-US" dirty="0" smtClean="0">
                <a:latin typeface="Arial" panose="020B0604020202020204" pitchFamily="34" charset="0"/>
              </a:rPr>
              <a:t>.</a:t>
            </a:r>
            <a:endParaRPr lang="en-US" altLang="en-US" dirty="0" smtClean="0">
              <a:latin typeface="Arial" panose="020B0604020202020204" pitchFamily="34" charset="0"/>
            </a:endParaRPr>
          </a:p>
          <a:p>
            <a:r>
              <a:rPr lang="en-AU" altLang="en-US" dirty="0" smtClean="0">
                <a:latin typeface="Arial" panose="020B0604020202020204" pitchFamily="34" charset="0"/>
              </a:rPr>
              <a:t>(1) </a:t>
            </a:r>
            <a:r>
              <a:rPr lang="en-AU" altLang="en-US" i="1" dirty="0" smtClean="0">
                <a:latin typeface="Arial" panose="020B0604020202020204" pitchFamily="34" charset="0"/>
              </a:rPr>
              <a:t>Before each class</a:t>
            </a:r>
            <a:r>
              <a:rPr lang="en-AU" altLang="en-US" dirty="0" smtClean="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latin typeface="Arial" panose="020B0604020202020204" pitchFamily="34" charset="0"/>
            </a:endParaRPr>
          </a:p>
          <a:p>
            <a:r>
              <a:rPr lang="en-AU" altLang="en-US" dirty="0" smtClean="0">
                <a:latin typeface="Arial" panose="020B0604020202020204" pitchFamily="34" charset="0"/>
              </a:rPr>
              <a:t>(2) </a:t>
            </a:r>
            <a:r>
              <a:rPr lang="en-AU" altLang="en-US" i="1" dirty="0" smtClean="0">
                <a:latin typeface="Arial" panose="020B0604020202020204" pitchFamily="34" charset="0"/>
              </a:rPr>
              <a:t>Once or twice a semester</a:t>
            </a:r>
            <a:r>
              <a:rPr lang="en-AU" altLang="en-US" dirty="0" smtClean="0">
                <a:latin typeface="Arial" panose="020B0604020202020204" pitchFamily="34" charset="0"/>
              </a:rPr>
              <a:t>, set an assignment, for credit, with the following instructions:</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(a) Find a news article about an economic topic that you find interesting.</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(b) Make a short bullet-list summary of the article.</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(c) Write and illustrate with appropriate graphs an economic analysis of the key points in the article.</a:t>
            </a:r>
            <a:endParaRPr lang="en-US" altLang="en-US" dirty="0" smtClean="0">
              <a:latin typeface="Arial" panose="020B0604020202020204" pitchFamily="34" charset="0"/>
            </a:endParaRPr>
          </a:p>
          <a:p>
            <a:r>
              <a:rPr lang="en-AU" altLang="en-US" dirty="0" smtClean="0">
                <a:latin typeface="Arial" panose="020B0604020202020204" pitchFamily="34" charset="0"/>
              </a:rPr>
              <a:t>Use the </a:t>
            </a:r>
            <a:r>
              <a:rPr lang="en-AU" altLang="en-US" i="1" dirty="0" smtClean="0">
                <a:latin typeface="Arial" panose="020B0604020202020204" pitchFamily="34" charset="0"/>
              </a:rPr>
              <a:t>Economics in the News</a:t>
            </a:r>
            <a:r>
              <a:rPr lang="en-AU" altLang="en-US" dirty="0" smtClean="0">
                <a:latin typeface="Arial" panose="020B0604020202020204" pitchFamily="34" charset="0"/>
              </a:rPr>
              <a:t> features in your textbook as models.</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0004E23-57C8-46BF-A38E-3B9709954C77}" type="slidenum">
              <a:rPr lang="en-US" smtClean="0"/>
              <a:t>2</a:t>
            </a:fld>
            <a:endParaRPr lang="en-US"/>
          </a:p>
        </p:txBody>
      </p:sp>
    </p:spTree>
    <p:extLst>
      <p:ext uri="{BB962C8B-B14F-4D97-AF65-F5344CB8AC3E}">
        <p14:creationId xmlns:p14="http://schemas.microsoft.com/office/powerpoint/2010/main" val="362945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latin typeface="Arial" panose="020B0604020202020204" pitchFamily="34" charset="0"/>
              </a:rPr>
              <a:t>Make the discussion of this topic concrete and real. Come to class with something of low but positive value that you’re going to end up giving to a student. How will the decision about who gets the object be made? </a:t>
            </a:r>
          </a:p>
          <a:p>
            <a:pPr eaLnBrk="1" hangingPunct="1"/>
            <a:r>
              <a:rPr lang="en-GB" altLang="en-US" dirty="0" smtClean="0">
                <a:latin typeface="Arial" panose="020B0604020202020204" pitchFamily="34" charset="0"/>
              </a:rPr>
              <a:t>Make the class debate the pros and cons of each of the methods.</a:t>
            </a:r>
          </a:p>
          <a:p>
            <a:pPr eaLnBrk="1" hangingPunct="1"/>
            <a:r>
              <a:rPr lang="en-GB" altLang="en-US" dirty="0" smtClean="0">
                <a:latin typeface="Arial" panose="020B0604020202020204" pitchFamily="34" charset="0"/>
              </a:rPr>
              <a:t>If you did the demand curve experiment, remind the class that market price allocated the bottles of water.</a:t>
            </a:r>
          </a:p>
          <a:p>
            <a:pPr eaLnBrk="1" hangingPunct="1"/>
            <a:r>
              <a:rPr lang="en-GB" altLang="en-US" dirty="0" smtClean="0">
                <a:latin typeface="Arial" panose="020B0604020202020204" pitchFamily="34" charset="0"/>
              </a:rPr>
              <a:t>The question now is does market price do a good job?</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a:t>
            </a:fld>
            <a:endParaRPr lang="en-US"/>
          </a:p>
        </p:txBody>
      </p:sp>
    </p:spTree>
    <p:extLst>
      <p:ext uri="{BB962C8B-B14F-4D97-AF65-F5344CB8AC3E}">
        <p14:creationId xmlns:p14="http://schemas.microsoft.com/office/powerpoint/2010/main" val="396899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smtClean="0">
                <a:latin typeface="Arial" panose="020B0604020202020204" pitchFamily="34" charset="0"/>
              </a:rPr>
              <a:t>The consumer surplus, producer surplus, and deadweight loss are all generally triangular in shape. Indeed, if you draw only linear demand and supply curves and do not make either curve vertical or horizontal, these surpluses and any deadweight loss are triangles. So, it is a good idea to remind your students of the formula for calculating the area of a triangle. Make sure to do several examples of the calculation for both consumer and producer surplus. Remind them that this area represents a dollar value. This reminder is especially useful when you quantify the deadweight losses created by monopolies, quotas, subsidies, etc. Many students just see the loss to society as a loss of jobs or less output, but you can create more intuition by putting the loss in dollar terms.</a:t>
            </a:r>
            <a:r>
              <a:rPr lang="en-GB" altLang="en-US" dirty="0" smtClean="0">
                <a:latin typeface="Arial" panose="020B0604020202020204" pitchFamily="34" charset="0"/>
              </a:rPr>
              <a:t> </a:t>
            </a: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18</a:t>
            </a:fld>
            <a:endParaRPr lang="en-US"/>
          </a:p>
        </p:txBody>
      </p:sp>
    </p:spTree>
    <p:extLst>
      <p:ext uri="{BB962C8B-B14F-4D97-AF65-F5344CB8AC3E}">
        <p14:creationId xmlns:p14="http://schemas.microsoft.com/office/powerpoint/2010/main" val="408034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The only thing that students sometimes get hung up on is the exact shape of the consumer surplus area—steps versus the complete triangle. The point isn’t worth laboring, but if students raise the matter and are curious, you might explain that we’re assuming that the good (pizza in the example) is finely divisible so that the whole triangle is (approximately) the consumer surplus.</a:t>
            </a:r>
          </a:p>
          <a:p>
            <a:pPr eaLnBrk="1" hangingPunct="1"/>
            <a:r>
              <a:rPr lang="en-US" altLang="en-US" dirty="0" smtClean="0">
                <a:latin typeface="Arial" panose="020B0604020202020204" pitchFamily="34" charset="0"/>
              </a:rPr>
              <a:t>[You will look at consumer surplus again if you cover marginal utility theory.]</a:t>
            </a: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20</a:t>
            </a:fld>
            <a:endParaRPr lang="en-US"/>
          </a:p>
        </p:txBody>
      </p:sp>
    </p:spTree>
    <p:extLst>
      <p:ext uri="{BB962C8B-B14F-4D97-AF65-F5344CB8AC3E}">
        <p14:creationId xmlns:p14="http://schemas.microsoft.com/office/powerpoint/2010/main" val="21860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smtClean="0">
                <a:latin typeface="Arial" panose="020B0604020202020204" pitchFamily="34" charset="0"/>
              </a:rPr>
              <a:t>It always helps to use </a:t>
            </a:r>
            <a:r>
              <a:rPr lang="en-AU" altLang="en-US" dirty="0" err="1" smtClean="0">
                <a:latin typeface="Arial" panose="020B0604020202020204" pitchFamily="34" charset="0"/>
              </a:rPr>
              <a:t>colored</a:t>
            </a:r>
            <a:r>
              <a:rPr lang="en-AU" altLang="en-US" dirty="0" smtClean="0">
                <a:latin typeface="Arial" panose="020B0604020202020204" pitchFamily="34" charset="0"/>
              </a:rPr>
              <a:t> chalk, overheads, or PowerPoint slides when dividing up the demand-supply graph into producer surplus, consumer surplus, and deadweight loss. By using </a:t>
            </a:r>
            <a:r>
              <a:rPr lang="en-AU" altLang="en-US" dirty="0" err="1" smtClean="0">
                <a:latin typeface="Arial" panose="020B0604020202020204" pitchFamily="34" charset="0"/>
              </a:rPr>
              <a:t>colored</a:t>
            </a:r>
            <a:r>
              <a:rPr lang="en-AU" altLang="en-US" dirty="0" smtClean="0">
                <a:latin typeface="Arial" panose="020B0604020202020204" pitchFamily="34" charset="0"/>
              </a:rPr>
              <a:t> chalk or the other techniques, you can refer to area by </a:t>
            </a:r>
            <a:r>
              <a:rPr lang="en-AU" altLang="en-US" dirty="0" err="1" smtClean="0">
                <a:latin typeface="Arial" panose="020B0604020202020204" pitchFamily="34" charset="0"/>
              </a:rPr>
              <a:t>color</a:t>
            </a:r>
            <a:r>
              <a:rPr lang="en-AU" altLang="en-US" dirty="0" smtClean="0">
                <a:latin typeface="Arial" panose="020B0604020202020204" pitchFamily="34" charset="0"/>
              </a:rPr>
              <a:t>.</a:t>
            </a:r>
          </a:p>
          <a:p>
            <a:pPr eaLnBrk="1" hangingPunct="1"/>
            <a:r>
              <a:rPr lang="en-AU" altLang="en-US" dirty="0" smtClean="0">
                <a:latin typeface="Arial" panose="020B0604020202020204" pitchFamily="34" charset="0"/>
              </a:rPr>
              <a:t>In the text and PPT slides, we use </a:t>
            </a:r>
            <a:r>
              <a:rPr lang="en-AU" altLang="en-US" dirty="0" err="1" smtClean="0">
                <a:latin typeface="Arial" panose="020B0604020202020204" pitchFamily="34" charset="0"/>
              </a:rPr>
              <a:t>color</a:t>
            </a:r>
            <a:r>
              <a:rPr lang="en-AU" altLang="en-US" dirty="0" smtClean="0">
                <a:latin typeface="Arial" panose="020B0604020202020204" pitchFamily="34" charset="0"/>
              </a:rPr>
              <a:t> consistently:</a:t>
            </a:r>
          </a:p>
          <a:p>
            <a:pPr eaLnBrk="1" hangingPunct="1"/>
            <a:r>
              <a:rPr lang="en-AU" altLang="en-US" dirty="0" smtClean="0">
                <a:latin typeface="Arial" panose="020B0604020202020204" pitchFamily="34" charset="0"/>
              </a:rPr>
              <a:t>Consumer surplus is green</a:t>
            </a:r>
          </a:p>
          <a:p>
            <a:pPr eaLnBrk="1" hangingPunct="1"/>
            <a:r>
              <a:rPr lang="en-AU" altLang="en-US" dirty="0" smtClean="0">
                <a:latin typeface="Arial" panose="020B0604020202020204" pitchFamily="34" charset="0"/>
              </a:rPr>
              <a:t>Producer surplus is blue</a:t>
            </a:r>
          </a:p>
          <a:p>
            <a:pPr eaLnBrk="1" hangingPunct="1"/>
            <a:r>
              <a:rPr lang="en-AU" altLang="en-US" dirty="0" smtClean="0">
                <a:latin typeface="Arial" panose="020B0604020202020204" pitchFamily="34" charset="0"/>
              </a:rPr>
              <a:t>Total expenditure is blue</a:t>
            </a:r>
          </a:p>
          <a:p>
            <a:pPr eaLnBrk="1" hangingPunct="1"/>
            <a:r>
              <a:rPr lang="en-AU" altLang="en-US" dirty="0" smtClean="0">
                <a:latin typeface="Arial" panose="020B0604020202020204" pitchFamily="34" charset="0"/>
              </a:rPr>
              <a:t>Total cost is red</a:t>
            </a:r>
          </a:p>
          <a:p>
            <a:pPr eaLnBrk="1" hangingPunct="1"/>
            <a:r>
              <a:rPr lang="en-AU" altLang="en-US" dirty="0" smtClean="0">
                <a:latin typeface="Arial" panose="020B0604020202020204" pitchFamily="34" charset="0"/>
              </a:rPr>
              <a:t>Deadweight loss is </a:t>
            </a:r>
            <a:r>
              <a:rPr lang="en-AU" altLang="en-US" dirty="0" err="1" smtClean="0">
                <a:latin typeface="Arial" panose="020B0604020202020204" pitchFamily="34" charset="0"/>
              </a:rPr>
              <a:t>gray</a:t>
            </a:r>
            <a:r>
              <a:rPr lang="en-AU" altLang="en-US" dirty="0" smtClean="0">
                <a:latin typeface="Arial" panose="020B0604020202020204" pitchFamily="34" charset="0"/>
              </a:rPr>
              <a:t>.</a:t>
            </a:r>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22</a:t>
            </a:fld>
            <a:endParaRPr lang="en-US"/>
          </a:p>
        </p:txBody>
      </p:sp>
    </p:spTree>
    <p:extLst>
      <p:ext uri="{BB962C8B-B14F-4D97-AF65-F5344CB8AC3E}">
        <p14:creationId xmlns:p14="http://schemas.microsoft.com/office/powerpoint/2010/main" val="45710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A similar issue about the shapes of the areas arises here too. You might want to emphasize that the total revenue of the producer is the rectangle whose corners are (0, 0) and (</a:t>
            </a:r>
            <a:r>
              <a:rPr lang="en-US" altLang="en-US" i="1" dirty="0" smtClean="0">
                <a:latin typeface="Arial" panose="020B0604020202020204" pitchFamily="34" charset="0"/>
              </a:rPr>
              <a:t>P</a:t>
            </a:r>
            <a:r>
              <a:rPr lang="en-US" altLang="en-US" dirty="0" smtClean="0">
                <a:latin typeface="Arial" panose="020B0604020202020204" pitchFamily="34" charset="0"/>
              </a:rPr>
              <a:t>, </a:t>
            </a:r>
            <a:r>
              <a:rPr lang="en-US" altLang="en-US" i="1" dirty="0" smtClean="0">
                <a:latin typeface="Arial" panose="020B0604020202020204" pitchFamily="34" charset="0"/>
              </a:rPr>
              <a:t>Q</a:t>
            </a:r>
            <a:r>
              <a:rPr lang="en-US" altLang="en-US" dirty="0" smtClean="0">
                <a:latin typeface="Arial" panose="020B0604020202020204" pitchFamily="34" charset="0"/>
              </a:rPr>
              <a:t>). This total revenue divides into cost and producer surplus and the supply = marginal cost curve marks the boundary for the division.</a:t>
            </a:r>
          </a:p>
          <a:p>
            <a:pPr eaLnBrk="1" hangingPunct="1"/>
            <a:r>
              <a:rPr lang="en-US" altLang="en-US" dirty="0" smtClean="0">
                <a:latin typeface="Arial" panose="020B0604020202020204" pitchFamily="34" charset="0"/>
              </a:rPr>
              <a:t>The issue is not likely to arise at this point in the course, but you might like to keep up your sleeve for later the relationship between producer surplus and economic profit. The textbook doesn’t spend any time on this relationship because for most students, it is too esoteric. But a few thoughtful students want to know. You can explain that producer surplus = total revenue minus total variable cost; economic profit = total revenue minus total cost; so producer surplus = economic profit plus total fixed cost. Don’t try to explain this now. Wait until you get a question when you’re in Chapter 9, 10, 11, or 12.</a:t>
            </a: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31</a:t>
            </a:fld>
            <a:endParaRPr lang="en-US"/>
          </a:p>
        </p:txBody>
      </p:sp>
    </p:spTree>
    <p:extLst>
      <p:ext uri="{BB962C8B-B14F-4D97-AF65-F5344CB8AC3E}">
        <p14:creationId xmlns:p14="http://schemas.microsoft.com/office/powerpoint/2010/main" val="300007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Although done just with words and a diagram, this section explains the astonishing so-called “first fundamental theorem of welfare economics” that under appropriate conditions, competitive equilibrium is Pareto efficient (what this textbook calls an </a:t>
            </a:r>
            <a:r>
              <a:rPr lang="en-US" altLang="en-US" b="1" dirty="0" smtClean="0">
                <a:latin typeface="Arial" panose="020B0604020202020204" pitchFamily="34" charset="0"/>
              </a:rPr>
              <a:t>efficient allocation</a:t>
            </a:r>
            <a:r>
              <a:rPr lang="en-US" altLang="en-US" dirty="0" smtClean="0">
                <a:latin typeface="Arial" panose="020B0604020202020204" pitchFamily="34" charset="0"/>
              </a:rPr>
              <a:t>). You might want to provide your students with more background to this astonishing result. It begins with Adam Smith’s invisible hand conjecture. Some progress was made by </a:t>
            </a:r>
            <a:r>
              <a:rPr lang="en-US" altLang="en-US" dirty="0" err="1" smtClean="0">
                <a:latin typeface="Arial" panose="020B0604020202020204" pitchFamily="34" charset="0"/>
              </a:rPr>
              <a:t>Vilfredo</a:t>
            </a:r>
            <a:r>
              <a:rPr lang="en-US" altLang="en-US" dirty="0" smtClean="0">
                <a:latin typeface="Arial" panose="020B0604020202020204" pitchFamily="34" charset="0"/>
              </a:rPr>
              <a:t> Pareto (1848–1923), an Italian economist (see </a:t>
            </a:r>
            <a:r>
              <a:rPr lang="en-US" altLang="en-US" u="sng" dirty="0" smtClean="0">
                <a:latin typeface="Arial" panose="020B0604020202020204" pitchFamily="34" charset="0"/>
              </a:rPr>
              <a:t>http://cepa.newschool.edu/het/profiles/pareto.htm</a:t>
            </a:r>
            <a:r>
              <a:rPr lang="en-US" altLang="en-US" dirty="0" smtClean="0">
                <a:latin typeface="Arial" panose="020B0604020202020204" pitchFamily="34" charset="0"/>
              </a:rPr>
              <a:t>), who defined an efficient allocation as one in which it is not possible to rearrange the use of resources and make someone better off without making someone else worse off. But Adam Smith’s conjecture did not receive formal proof until the 1950s. John Hicks, Kenneth Arrow, and Gerard Debreu are credited with the major contributions to welfare economics and received the Nobel Prize in Economic Sciences for their work (see </a:t>
            </a:r>
            <a:r>
              <a:rPr lang="en-US" altLang="en-US" u="sng" dirty="0" smtClean="0">
                <a:latin typeface="Arial" panose="020B0604020202020204" pitchFamily="34" charset="0"/>
              </a:rPr>
              <a:t>http://www.nobel.se/economics/laureates/1972/index.html</a:t>
            </a:r>
            <a:r>
              <a:rPr lang="en-US" altLang="en-US" dirty="0" smtClean="0">
                <a:latin typeface="Arial" panose="020B0604020202020204" pitchFamily="34" charset="0"/>
              </a:rPr>
              <a:t>, </a:t>
            </a:r>
            <a:r>
              <a:rPr lang="en-US" altLang="en-US" u="sng" dirty="0" smtClean="0">
                <a:latin typeface="Arial" panose="020B0604020202020204" pitchFamily="34" charset="0"/>
              </a:rPr>
              <a:t>http://www.nobel.se/economics/laureates/1983/index.html</a:t>
            </a:r>
            <a:r>
              <a:rPr lang="en-US" altLang="en-US" dirty="0" smtClean="0">
                <a:latin typeface="Arial" panose="020B0604020202020204" pitchFamily="34" charset="0"/>
              </a:rPr>
              <a:t>). Lionel McKenzie (University of Rochester) is also credited with a major independent statement of the theorem and some economists refer to it as the Arrow-Debreu-McKenzie theorem.</a:t>
            </a:r>
          </a:p>
          <a:p>
            <a:pPr eaLnBrk="1" hangingPunct="1"/>
            <a:r>
              <a:rPr lang="en-US" altLang="en-US" dirty="0" smtClean="0">
                <a:latin typeface="Arial" panose="020B0604020202020204" pitchFamily="34" charset="0"/>
              </a:rPr>
              <a:t>Continued on the notes page 44</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37</a:t>
            </a:fld>
            <a:endParaRPr lang="en-US"/>
          </a:p>
        </p:txBody>
      </p:sp>
    </p:spTree>
    <p:extLst>
      <p:ext uri="{BB962C8B-B14F-4D97-AF65-F5344CB8AC3E}">
        <p14:creationId xmlns:p14="http://schemas.microsoft.com/office/powerpoint/2010/main" val="146378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The A-D-M proof is deeper and more restricted that the arm waving words and diagrams of a principles text. But we do not mislead our students by being enthusiastic and amazed at the astonishing proposition. Selfish people all pursuing their own ends and making themselves as well off as possible end up allocating resources in such a way that no one can be made better off (qualified by the exceptions that we quickly note in the chapter.)</a:t>
            </a:r>
          </a:p>
          <a:p>
            <a:pPr eaLnBrk="1" hangingPunct="1"/>
            <a:r>
              <a:rPr lang="en-US" altLang="en-US" dirty="0" smtClean="0">
                <a:latin typeface="Arial" panose="020B0604020202020204" pitchFamily="34" charset="0"/>
              </a:rPr>
              <a:t>Don’t get hung up on the mechanics of how the obstacles to efficiency work. Just note at this stage that they bring either underproduction or overproduction and emphasize the deadweight loss that they generate. You will go into the details in later chapters. The list is a guide to what is coming.</a:t>
            </a:r>
          </a:p>
          <a:p>
            <a:pPr eaLnBrk="1" hangingPunct="1"/>
            <a:r>
              <a:rPr lang="en-US" altLang="en-US" dirty="0" smtClean="0">
                <a:latin typeface="Arial" panose="020B0604020202020204" pitchFamily="34" charset="0"/>
              </a:rPr>
              <a:t>In the overproduction case, you might like to bring the </a:t>
            </a:r>
            <a:r>
              <a:rPr lang="en-US" altLang="en-US" i="1" dirty="0" smtClean="0">
                <a:latin typeface="Arial" panose="020B0604020202020204" pitchFamily="34" charset="0"/>
              </a:rPr>
              <a:t>PPF</a:t>
            </a:r>
            <a:r>
              <a:rPr lang="en-US" altLang="en-US" dirty="0" smtClean="0">
                <a:latin typeface="Arial" panose="020B0604020202020204" pitchFamily="34" charset="0"/>
              </a:rPr>
              <a:t> back into the story and point out that the overproduction of one good means the underproduction of some other good. If you’re brave, you might want to explain that in the two-goods world of the </a:t>
            </a:r>
            <a:r>
              <a:rPr lang="en-US" altLang="en-US" i="1" dirty="0" smtClean="0">
                <a:latin typeface="Arial" panose="020B0604020202020204" pitchFamily="34" charset="0"/>
              </a:rPr>
              <a:t>PPF</a:t>
            </a:r>
            <a:r>
              <a:rPr lang="en-US" altLang="en-US" dirty="0" smtClean="0">
                <a:latin typeface="Arial" panose="020B0604020202020204" pitchFamily="34" charset="0"/>
              </a:rPr>
              <a:t>, you get the complete efficiency analysis by looking at only one of the markets. If you use guns and butter again, the overproduction of guns implies the underproduction of butter. You can measure the deadweight loss in either the market for guns (overproduction like </a:t>
            </a:r>
            <a:r>
              <a:rPr lang="en-US" altLang="en-US" i="1" dirty="0" smtClean="0">
                <a:latin typeface="Arial" panose="020B0604020202020204" pitchFamily="34" charset="0"/>
              </a:rPr>
              <a:t>Figure 5.6b</a:t>
            </a:r>
            <a:r>
              <a:rPr lang="en-US" altLang="en-US" dirty="0" smtClean="0">
                <a:latin typeface="Arial" panose="020B0604020202020204" pitchFamily="34" charset="0"/>
              </a:rPr>
              <a:t>) or in the market for butter (underproduction like </a:t>
            </a:r>
            <a:r>
              <a:rPr lang="en-US" altLang="en-US" i="1" dirty="0" smtClean="0">
                <a:latin typeface="Arial" panose="020B0604020202020204" pitchFamily="34" charset="0"/>
              </a:rPr>
              <a:t>Figure 5.6a</a:t>
            </a:r>
            <a:r>
              <a:rPr lang="en-US" altLang="en-US" dirty="0" smtClean="0">
                <a:latin typeface="Arial" panose="020B0604020202020204" pitchFamily="34" charset="0"/>
              </a:rPr>
              <a:t>). Make this extension only with bright students in an honors section.</a:t>
            </a:r>
          </a:p>
          <a:p>
            <a:pPr eaLnBrk="1" hangingPunct="1"/>
            <a:endParaRPr lang="en-US"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38</a:t>
            </a:fld>
            <a:endParaRPr lang="en-US"/>
          </a:p>
        </p:txBody>
      </p:sp>
    </p:spTree>
    <p:extLst>
      <p:ext uri="{BB962C8B-B14F-4D97-AF65-F5344CB8AC3E}">
        <p14:creationId xmlns:p14="http://schemas.microsoft.com/office/powerpoint/2010/main" val="2999094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122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346709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96576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0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49137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957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408757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1149060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61949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95155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07761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58769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5</a:t>
            </a:r>
            <a:endParaRPr lang="en-US" b="1" dirty="0"/>
          </a:p>
        </p:txBody>
      </p:sp>
      <p:sp>
        <p:nvSpPr>
          <p:cNvPr id="5" name="Text Placeholder 4"/>
          <p:cNvSpPr>
            <a:spLocks noGrp="1"/>
          </p:cNvSpPr>
          <p:nvPr>
            <p:ph type="body" sz="quarter" idx="15"/>
          </p:nvPr>
        </p:nvSpPr>
        <p:spPr/>
        <p:txBody>
          <a:bodyPr/>
          <a:lstStyle/>
          <a:p>
            <a:pPr algn="ctr"/>
            <a:endParaRPr lang="en-CA" altLang="en-US" b="1" dirty="0" smtClean="0"/>
          </a:p>
          <a:p>
            <a:pPr algn="ctr"/>
            <a:r>
              <a:rPr lang="en-CA" altLang="en-US" b="1" dirty="0" smtClean="0"/>
              <a:t>Efficiency and </a:t>
            </a:r>
          </a:p>
          <a:p>
            <a:pPr algn="ctr"/>
            <a:r>
              <a:rPr lang="en-CA" altLang="en-US" b="1" dirty="0" smtClean="0"/>
              <a:t>Equity</a:t>
            </a:r>
            <a:endParaRPr lang="en-CA" altLang="en-US" b="1" dirty="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(8 </a:t>
            </a:r>
            <a:r>
              <a:rPr lang="en-US" altLang="en-US" sz="2000" dirty="0"/>
              <a:t>of 9)</a:t>
            </a:r>
            <a:endParaRPr lang="en-IN" dirty="0"/>
          </a:p>
        </p:txBody>
      </p:sp>
      <p:sp>
        <p:nvSpPr>
          <p:cNvPr id="4" name="Content Placeholder 3"/>
          <p:cNvSpPr>
            <a:spLocks noGrp="1"/>
          </p:cNvSpPr>
          <p:nvPr>
            <p:ph sz="quarter" idx="14"/>
          </p:nvPr>
        </p:nvSpPr>
        <p:spPr/>
        <p:txBody>
          <a:bodyPr/>
          <a:lstStyle/>
          <a:p>
            <a:pPr marL="107950"/>
            <a:r>
              <a:rPr lang="en-IN" altLang="en-US" sz="2400" b="1" dirty="0"/>
              <a:t>Personal Characteristics</a:t>
            </a:r>
          </a:p>
          <a:p>
            <a:pPr marL="742950" lvl="2" indent="-259200">
              <a:buFont typeface="Arial" panose="020B0604020202020204" pitchFamily="34" charset="0"/>
              <a:buChar char="‒"/>
            </a:pPr>
            <a:r>
              <a:rPr lang="en-IN" dirty="0"/>
              <a:t>Personal characteristics allocate resources to those with the “right” characteristics.</a:t>
            </a:r>
          </a:p>
          <a:p>
            <a:pPr marL="742950" lvl="2" indent="-259200">
              <a:buFont typeface="Arial" panose="020B0604020202020204" pitchFamily="34" charset="0"/>
              <a:buChar char="‒"/>
            </a:pPr>
            <a:r>
              <a:rPr lang="en-IN" dirty="0"/>
              <a:t>For example, people choose marriage partners on the basis of personal characteristics.</a:t>
            </a:r>
          </a:p>
          <a:p>
            <a:pPr marL="742950" lvl="2" indent="-259200">
              <a:buFont typeface="Arial" panose="020B0604020202020204" pitchFamily="34" charset="0"/>
              <a:buChar char="‒"/>
            </a:pPr>
            <a:r>
              <a:rPr lang="en-IN" dirty="0"/>
              <a:t>But this method gets used in unacceptable ways: allocating the best jobs to white males and discriminating against minorities and women</a:t>
            </a:r>
            <a:r>
              <a:rPr lang="en-IN" dirty="0" smtClean="0"/>
              <a:t>.</a:t>
            </a:r>
            <a:endParaRPr lang="en-IN" dirty="0"/>
          </a:p>
        </p:txBody>
      </p:sp>
    </p:spTree>
    <p:extLst>
      <p:ext uri="{BB962C8B-B14F-4D97-AF65-F5344CB8AC3E}">
        <p14:creationId xmlns:p14="http://schemas.microsoft.com/office/powerpoint/2010/main" val="33401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(9 </a:t>
            </a:r>
            <a:r>
              <a:rPr lang="en-US" altLang="en-US" sz="2000" dirty="0"/>
              <a:t>of 9)</a:t>
            </a:r>
            <a:endParaRPr lang="en-IN" dirty="0"/>
          </a:p>
        </p:txBody>
      </p:sp>
      <p:sp>
        <p:nvSpPr>
          <p:cNvPr id="4" name="Content Placeholder 3"/>
          <p:cNvSpPr>
            <a:spLocks noGrp="1"/>
          </p:cNvSpPr>
          <p:nvPr>
            <p:ph sz="quarter" idx="14"/>
          </p:nvPr>
        </p:nvSpPr>
        <p:spPr/>
        <p:txBody>
          <a:bodyPr/>
          <a:lstStyle/>
          <a:p>
            <a:pPr marL="107950"/>
            <a:r>
              <a:rPr lang="en-IN" altLang="en-US" sz="2400" b="1" dirty="0"/>
              <a:t>Force</a:t>
            </a:r>
          </a:p>
          <a:p>
            <a:pPr marL="685800" lvl="2" indent="-259200">
              <a:buFont typeface="Arial" panose="020B0604020202020204" pitchFamily="34" charset="0"/>
              <a:buChar char="‒"/>
            </a:pPr>
            <a:r>
              <a:rPr lang="en-IN" dirty="0"/>
              <a:t>Force plays a role in allocating resources.</a:t>
            </a:r>
          </a:p>
          <a:p>
            <a:pPr marL="685800" lvl="2" indent="-259200">
              <a:buFont typeface="Arial" panose="020B0604020202020204" pitchFamily="34" charset="0"/>
              <a:buChar char="‒"/>
            </a:pPr>
            <a:r>
              <a:rPr lang="en-IN" dirty="0"/>
              <a:t>For example, war has played an enormous role historically in allocating resources.</a:t>
            </a:r>
          </a:p>
          <a:p>
            <a:pPr marL="685800" lvl="2" indent="-259200">
              <a:buFont typeface="Arial" panose="020B0604020202020204" pitchFamily="34" charset="0"/>
              <a:buChar char="‒"/>
            </a:pPr>
            <a:r>
              <a:rPr lang="en-IN" dirty="0"/>
              <a:t>Theft, taking property of others without their consent, also plays a large role.</a:t>
            </a:r>
          </a:p>
          <a:p>
            <a:pPr marL="685800" lvl="2" indent="-259200">
              <a:buFont typeface="Arial" panose="020B0604020202020204" pitchFamily="34" charset="0"/>
              <a:buChar char="‒"/>
            </a:pPr>
            <a:r>
              <a:rPr lang="en-IN" dirty="0"/>
              <a:t>But force provides an effective way of allocating resources—for the state to transfer wealth from the rich to the poor and establish the legal framework in which voluntary exchange can take place in markets</a:t>
            </a:r>
            <a:r>
              <a:rPr lang="en-IN" dirty="0" smtClean="0"/>
              <a:t>.</a:t>
            </a:r>
            <a:endParaRPr lang="en-IN" dirty="0"/>
          </a:p>
        </p:txBody>
      </p:sp>
    </p:spTree>
    <p:extLst>
      <p:ext uri="{BB962C8B-B14F-4D97-AF65-F5344CB8AC3E}">
        <p14:creationId xmlns:p14="http://schemas.microsoft.com/office/powerpoint/2010/main" val="126729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a:t>
            </a:r>
            <a:r>
              <a:rPr lang="en-US" altLang="en-US" dirty="0" smtClean="0"/>
              <a:t>Surplus </a:t>
            </a:r>
            <a:r>
              <a:rPr lang="en-US" altLang="en-US" sz="2000" dirty="0" smtClean="0"/>
              <a:t>(1 of 25)</a:t>
            </a:r>
            <a:endParaRPr lang="en-IN" dirty="0"/>
          </a:p>
        </p:txBody>
      </p:sp>
      <p:sp>
        <p:nvSpPr>
          <p:cNvPr id="4" name="Content Placeholder 3"/>
          <p:cNvSpPr>
            <a:spLocks noGrp="1"/>
          </p:cNvSpPr>
          <p:nvPr>
            <p:ph sz="quarter" idx="14"/>
          </p:nvPr>
        </p:nvSpPr>
        <p:spPr/>
        <p:txBody>
          <a:bodyPr/>
          <a:lstStyle/>
          <a:p>
            <a:pPr marL="255600" indent="-255600">
              <a:spcBef>
                <a:spcPts val="600"/>
              </a:spcBef>
            </a:pPr>
            <a:r>
              <a:rPr lang="en-IN" altLang="en-US" sz="2400" b="1" dirty="0"/>
              <a:t>Demand, Willingness to Pay, and Value</a:t>
            </a:r>
          </a:p>
          <a:p>
            <a:pPr marL="742950" lvl="2" indent="-259200">
              <a:buFont typeface="Arial" panose="020B0604020202020204" pitchFamily="34" charset="0"/>
              <a:buChar char="‒"/>
            </a:pPr>
            <a:r>
              <a:rPr lang="en-IN" dirty="0"/>
              <a:t>Value is what we get, price is what we pay.</a:t>
            </a:r>
          </a:p>
          <a:p>
            <a:pPr marL="742950" lvl="2" indent="-259200">
              <a:buFont typeface="Arial" panose="020B0604020202020204" pitchFamily="34" charset="0"/>
              <a:buChar char="‒"/>
            </a:pPr>
            <a:r>
              <a:rPr lang="en-IN" dirty="0"/>
              <a:t>The </a:t>
            </a:r>
            <a:r>
              <a:rPr lang="en-IN" i="1" dirty="0"/>
              <a:t>value </a:t>
            </a:r>
            <a:r>
              <a:rPr lang="en-IN" dirty="0"/>
              <a:t>of one more unit of a good or service is its </a:t>
            </a:r>
            <a:r>
              <a:rPr lang="en-IN" i="1" dirty="0"/>
              <a:t>marginal benefit</a:t>
            </a:r>
            <a:r>
              <a:rPr lang="en-IN" dirty="0"/>
              <a:t>.</a:t>
            </a:r>
          </a:p>
          <a:p>
            <a:pPr marL="742950" lvl="2" indent="-259200">
              <a:buFont typeface="Arial" panose="020B0604020202020204" pitchFamily="34" charset="0"/>
              <a:buChar char="‒"/>
            </a:pPr>
            <a:r>
              <a:rPr lang="en-IN" dirty="0"/>
              <a:t>We measure value as the </a:t>
            </a:r>
            <a:r>
              <a:rPr lang="en-IN" i="1" dirty="0"/>
              <a:t>maximum price</a:t>
            </a:r>
            <a:r>
              <a:rPr lang="en-IN" dirty="0"/>
              <a:t> that a person is willing to pay.</a:t>
            </a:r>
          </a:p>
          <a:p>
            <a:pPr marL="742950" lvl="2" indent="-259200">
              <a:buFont typeface="Arial" panose="020B0604020202020204" pitchFamily="34" charset="0"/>
              <a:buChar char="‒"/>
            </a:pPr>
            <a:r>
              <a:rPr lang="en-IN" dirty="0"/>
              <a:t>But willingness to pay determines demand.</a:t>
            </a:r>
          </a:p>
          <a:p>
            <a:pPr marL="742950" lvl="2" indent="-259200">
              <a:buFont typeface="Arial" panose="020B0604020202020204" pitchFamily="34" charset="0"/>
              <a:buChar char="‒"/>
            </a:pPr>
            <a:r>
              <a:rPr lang="en-IN" i="1" dirty="0"/>
              <a:t>A demand curve is a marginal benefit curve</a:t>
            </a:r>
            <a:r>
              <a:rPr lang="en-IN" i="1" dirty="0" smtClean="0"/>
              <a:t>.</a:t>
            </a:r>
            <a:endParaRPr lang="en-IN" i="1" dirty="0"/>
          </a:p>
        </p:txBody>
      </p:sp>
    </p:spTree>
    <p:extLst>
      <p:ext uri="{BB962C8B-B14F-4D97-AF65-F5344CB8AC3E}">
        <p14:creationId xmlns:p14="http://schemas.microsoft.com/office/powerpoint/2010/main" val="109805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(2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a:spcBef>
                <a:spcPts val="1200"/>
              </a:spcBef>
            </a:pPr>
            <a:r>
              <a:rPr lang="en-US" altLang="en-US" sz="2400" b="1" dirty="0"/>
              <a:t>Individual Demand and Market Demand</a:t>
            </a:r>
          </a:p>
          <a:p>
            <a:pPr marL="742518" lvl="1" indent="-259200">
              <a:spcBef>
                <a:spcPts val="1200"/>
              </a:spcBef>
            </a:pPr>
            <a:r>
              <a:rPr lang="en-US" altLang="en-US" sz="2000" dirty="0"/>
              <a:t>The relationship between the price of a good and the quantity demanded by one person is called </a:t>
            </a:r>
            <a:r>
              <a:rPr lang="en-US" altLang="en-US" sz="2000" i="1" dirty="0"/>
              <a:t>individual demand</a:t>
            </a:r>
            <a:r>
              <a:rPr lang="en-US" altLang="en-US" sz="2000" dirty="0"/>
              <a:t>.</a:t>
            </a:r>
          </a:p>
          <a:p>
            <a:pPr marL="742518" lvl="1" indent="-259200">
              <a:spcBef>
                <a:spcPts val="1200"/>
              </a:spcBef>
            </a:pPr>
            <a:r>
              <a:rPr lang="en-US" altLang="en-US" sz="2000" dirty="0"/>
              <a:t>The relationship between the price of a good and the quantity demanded by all buyers in the market is called </a:t>
            </a:r>
            <a:r>
              <a:rPr lang="en-US" altLang="en-US" sz="2000" i="1" dirty="0"/>
              <a:t>market demand</a:t>
            </a:r>
            <a:r>
              <a:rPr lang="en-US" altLang="en-US" sz="2000" dirty="0"/>
              <a:t>.</a:t>
            </a:r>
          </a:p>
          <a:p>
            <a:pPr marL="742518" lvl="1" indent="-259200">
              <a:spcBef>
                <a:spcPts val="1200"/>
              </a:spcBef>
            </a:pPr>
            <a:r>
              <a:rPr lang="en-US" altLang="en-US" sz="2000" dirty="0"/>
              <a:t>Figure 5.1 on the next slide shows the connection between individual demand and market demand</a:t>
            </a:r>
            <a:r>
              <a:rPr lang="en-US" altLang="en-US" sz="2000" dirty="0" smtClean="0"/>
              <a:t>.</a:t>
            </a:r>
            <a:endParaRPr lang="en-US" altLang="en-US" sz="2000" dirty="0"/>
          </a:p>
        </p:txBody>
      </p:sp>
    </p:spTree>
    <p:extLst>
      <p:ext uri="{BB962C8B-B14F-4D97-AF65-F5344CB8AC3E}">
        <p14:creationId xmlns:p14="http://schemas.microsoft.com/office/powerpoint/2010/main" val="326934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(3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990600"/>
          </a:xfrm>
        </p:spPr>
        <p:txBody>
          <a:bodyPr/>
          <a:lstStyle/>
          <a:p>
            <a:pPr marL="255600"/>
            <a:r>
              <a:rPr lang="en-US" altLang="en-US" sz="2400" dirty="0"/>
              <a:t>Lisa and Nick are the only buyers in the market for pizza.</a:t>
            </a:r>
          </a:p>
          <a:p>
            <a:pPr marL="255600"/>
            <a:r>
              <a:rPr lang="en-US" altLang="en-US" sz="2400" dirty="0"/>
              <a:t>At $1 a slice, the quantity demanded by Lisa is 30 slices</a:t>
            </a:r>
            <a:r>
              <a:rPr lang="en-US" altLang="en-US" sz="2400" dirty="0" smtClean="0"/>
              <a:t>.</a:t>
            </a:r>
            <a:endParaRPr lang="en-US" altLang="en-US" sz="2400" dirty="0"/>
          </a:p>
        </p:txBody>
      </p:sp>
      <p:pic>
        <p:nvPicPr>
          <p:cNvPr id="5" name="Picture 5" descr="Graph (a): Lisa’s demand. Lisa’s demand curve D = MB falls straight from (0, .250) through (10, 2.00), (20, 1.50), and (30, 1.00), to (40, 0.050.). At (30, 1.00), Lisa is willing to pay $1 for the thirtieth slice of pizza. Graph (b): Nick’s demand. The curve for Nick’s D = MB falls straight from (0, 1.50) through (10, 1.00) to (20, 0.050). Graph (c): market demand. The coordinate system is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69" y="2743200"/>
            <a:ext cx="7664831" cy="288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20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(4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990600"/>
          </a:xfrm>
        </p:spPr>
        <p:txBody>
          <a:bodyPr/>
          <a:lstStyle/>
          <a:p>
            <a:pPr marL="255600"/>
            <a:r>
              <a:rPr lang="en-US" altLang="en-US" sz="2400" dirty="0"/>
              <a:t>Lisa and Nick are the only buyers in the market for pizza.</a:t>
            </a:r>
          </a:p>
          <a:p>
            <a:pPr marL="255600"/>
            <a:r>
              <a:rPr lang="en-US" altLang="en-US" sz="2400" dirty="0"/>
              <a:t>At $1 a slice, the quantity demanded by Nick is 10 slices</a:t>
            </a:r>
            <a:r>
              <a:rPr lang="en-US" altLang="en-US" sz="2400" dirty="0" smtClean="0"/>
              <a:t>.</a:t>
            </a:r>
            <a:endParaRPr lang="en-US" altLang="en-US" sz="2400" dirty="0"/>
          </a:p>
        </p:txBody>
      </p:sp>
      <p:pic>
        <p:nvPicPr>
          <p:cNvPr id="5" name="Picture 6" descr="Nick’s demand curve D = MB falls through (10, 1.00). Nick is willing to pay $1 for the tenth slice., which is the price Lisa will pay for the thirtieth s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69" y="2895600"/>
            <a:ext cx="7795303" cy="29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23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(5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143000"/>
          </a:xfrm>
        </p:spPr>
        <p:txBody>
          <a:bodyPr/>
          <a:lstStyle/>
          <a:p>
            <a:pPr marL="255600">
              <a:spcBef>
                <a:spcPct val="0"/>
              </a:spcBef>
              <a:spcAft>
                <a:spcPct val="0"/>
              </a:spcAft>
            </a:pPr>
            <a:r>
              <a:rPr lang="en-US" altLang="en-US" sz="2400" dirty="0"/>
              <a:t>At $1 a slice, the quantity demanded by Lisa is 30 slices and by Nick is 10 slices.</a:t>
            </a:r>
          </a:p>
          <a:p>
            <a:pPr marL="255600">
              <a:spcBef>
                <a:spcPct val="0"/>
              </a:spcBef>
              <a:spcAft>
                <a:spcPct val="0"/>
              </a:spcAft>
            </a:pPr>
            <a:r>
              <a:rPr lang="en-US" altLang="en-US" sz="2400" dirty="0"/>
              <a:t>The quantity demanded by all buyers is 40 slices</a:t>
            </a:r>
            <a:r>
              <a:rPr lang="en-US" altLang="en-US" sz="2400" dirty="0" smtClean="0"/>
              <a:t>.</a:t>
            </a:r>
            <a:endParaRPr lang="en-US" altLang="en-US" sz="2400" dirty="0"/>
          </a:p>
        </p:txBody>
      </p:sp>
      <p:pic>
        <p:nvPicPr>
          <p:cNvPr id="5" name="Picture 10" descr="When y = 1.00, the x-values of Lisa and Nick’s D curves are 30 and 10. 30 + 10 = 40. Society is willing to pay $1.00 for the fortieth slice. The market demand curve passes through (40,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06726"/>
            <a:ext cx="7795303" cy="29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8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(6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838200"/>
          </a:xfrm>
        </p:spPr>
        <p:txBody>
          <a:bodyPr/>
          <a:lstStyle/>
          <a:p>
            <a:r>
              <a:rPr lang="en-US" altLang="en-US" sz="2400" dirty="0"/>
              <a:t>The market demand curve is the horizontal sum of the individual demand curves</a:t>
            </a:r>
            <a:r>
              <a:rPr lang="en-US" altLang="en-US" sz="2400" dirty="0" smtClean="0"/>
              <a:t>.</a:t>
            </a:r>
            <a:endParaRPr lang="en-US" altLang="en-US" sz="2400" dirty="0"/>
          </a:p>
        </p:txBody>
      </p:sp>
      <p:pic>
        <p:nvPicPr>
          <p:cNvPr id="5" name="Picture 19" descr="Graph (a): Lisa’s demand. Lisa’s demand curve D = MB falls straight from (0, 2.50) through (10, 2.00), (20, 1.50), and (30, 1.00), to (40, 0.050.). At (30, 1.00), Lisa is willing to pay $1 for the thirtieth slice of pizza. Graph (b): Nick’s demand. The curve for Nick’s demand D = MB falls straight from (0, 1.50) through (10, 1.00) to (20, 0.050). As shown by (10, 1.00) on the curve, Nick is willing to pay $1 for the tenth slice. Graph (c): market demand. The market demand curve market D = MSB falls from (0, 2.50) to (20, 1.50) and then to (60, 0.50). As shown by (40, 1.00) on this curve, society is willing to pay $1 for the fortieth slice of pizza, with 40 = 30 +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7817231" cy="294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6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(7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indent="-255600">
              <a:spcBef>
                <a:spcPts val="600"/>
              </a:spcBef>
            </a:pPr>
            <a:r>
              <a:rPr lang="en-IN" altLang="en-US" sz="2400" b="1" dirty="0"/>
              <a:t>Consumer Surplus</a:t>
            </a:r>
          </a:p>
          <a:p>
            <a:pPr marL="742950" lvl="2" indent="-259200">
              <a:buFont typeface="Arial" panose="020B0604020202020204" pitchFamily="34" charset="0"/>
              <a:buChar char="‒"/>
            </a:pPr>
            <a:r>
              <a:rPr lang="en-IN" b="1" dirty="0"/>
              <a:t>Consumer surplus</a:t>
            </a:r>
            <a:r>
              <a:rPr lang="en-IN" dirty="0"/>
              <a:t> is the excess of the benefit received from a good over the amount paid for it.</a:t>
            </a:r>
          </a:p>
          <a:p>
            <a:pPr marL="742950" lvl="2" indent="-259200">
              <a:buFont typeface="Arial" panose="020B0604020202020204" pitchFamily="34" charset="0"/>
              <a:buChar char="‒"/>
            </a:pPr>
            <a:r>
              <a:rPr lang="en-IN" dirty="0"/>
              <a:t>We can calculate consumer surplus as the marginal benefit (or value) of a good minus its price, summed over the quantity bought.</a:t>
            </a:r>
          </a:p>
          <a:p>
            <a:pPr marL="742950" lvl="2" indent="-259200">
              <a:buFont typeface="Arial" panose="020B0604020202020204" pitchFamily="34" charset="0"/>
              <a:buChar char="‒"/>
            </a:pPr>
            <a:r>
              <a:rPr lang="en-IN" dirty="0"/>
              <a:t>It is measured by the area under the demand curve and above the price paid, up to the quantity bought.</a:t>
            </a:r>
          </a:p>
          <a:p>
            <a:pPr marL="742950" lvl="2" indent="-259200">
              <a:buFont typeface="Arial" panose="020B0604020202020204" pitchFamily="34" charset="0"/>
              <a:buChar char="‒"/>
            </a:pPr>
            <a:r>
              <a:rPr lang="en-IN" dirty="0"/>
              <a:t>Figure 5.2 on the next slide shows the consumer surplus from pizza when the market price is $1 a slice</a:t>
            </a:r>
            <a:r>
              <a:rPr lang="en-IN" dirty="0" smtClean="0"/>
              <a:t>.</a:t>
            </a:r>
            <a:endParaRPr lang="en-IN" sz="1800" dirty="0"/>
          </a:p>
        </p:txBody>
      </p:sp>
    </p:spTree>
    <p:extLst>
      <p:ext uri="{BB962C8B-B14F-4D97-AF65-F5344CB8AC3E}">
        <p14:creationId xmlns:p14="http://schemas.microsoft.com/office/powerpoint/2010/main" val="27640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(8 </a:t>
            </a:r>
            <a:r>
              <a:rPr lang="en-US" altLang="en-US" sz="2000" dirty="0"/>
              <a:t>of 25)</a:t>
            </a:r>
            <a:endParaRPr lang="en-IN" dirty="0"/>
          </a:p>
        </p:txBody>
      </p:sp>
      <p:sp>
        <p:nvSpPr>
          <p:cNvPr id="4" name="Content Placeholder 3"/>
          <p:cNvSpPr>
            <a:spLocks noGrp="1"/>
          </p:cNvSpPr>
          <p:nvPr>
            <p:ph sz="quarter" idx="14"/>
          </p:nvPr>
        </p:nvSpPr>
        <p:spPr>
          <a:xfrm>
            <a:off x="457200" y="1600200"/>
            <a:ext cx="8229600" cy="1711325"/>
          </a:xfrm>
        </p:spPr>
        <p:txBody>
          <a:bodyPr/>
          <a:lstStyle/>
          <a:p>
            <a:pPr marL="255600" lvl="1" indent="-255600">
              <a:spcAft>
                <a:spcPct val="0"/>
              </a:spcAft>
              <a:buFont typeface="Arial" panose="020B0604020202020204" pitchFamily="34" charset="0"/>
              <a:buChar char="•"/>
            </a:pPr>
            <a:r>
              <a:rPr lang="en-IN" dirty="0"/>
              <a:t>Lisa and Nick pay the market price, which is $1 a slice.</a:t>
            </a:r>
          </a:p>
          <a:p>
            <a:pPr marL="255600" lvl="1" indent="-255600">
              <a:spcAft>
                <a:spcPct val="0"/>
              </a:spcAft>
              <a:buFont typeface="Arial" panose="020B0604020202020204" pitchFamily="34" charset="0"/>
              <a:buChar char="•"/>
            </a:pPr>
            <a:r>
              <a:rPr lang="en-IN" dirty="0"/>
              <a:t>The value Lisa places on the 10</a:t>
            </a:r>
            <a:r>
              <a:rPr lang="en-IN" baseline="30000" dirty="0"/>
              <a:t>th</a:t>
            </a:r>
            <a:r>
              <a:rPr lang="en-IN" dirty="0"/>
              <a:t> slice is $2.</a:t>
            </a:r>
          </a:p>
          <a:p>
            <a:pPr marL="255600" lvl="1" indent="-255600">
              <a:spcAft>
                <a:spcPct val="0"/>
              </a:spcAft>
              <a:buFont typeface="Arial" panose="020B0604020202020204" pitchFamily="34" charset="0"/>
              <a:buChar char="•"/>
            </a:pPr>
            <a:r>
              <a:rPr lang="en-IN" dirty="0"/>
              <a:t>Lisa’s consumer surplus from the 10</a:t>
            </a:r>
            <a:r>
              <a:rPr lang="en-IN" baseline="30000" dirty="0"/>
              <a:t>th</a:t>
            </a:r>
            <a:r>
              <a:rPr lang="en-IN" dirty="0"/>
              <a:t> slice is the value minus the price, which is $1</a:t>
            </a:r>
            <a:r>
              <a:rPr lang="en-IN" dirty="0" smtClean="0"/>
              <a:t>.</a:t>
            </a:r>
            <a:endParaRPr lang="en-IN" dirty="0"/>
          </a:p>
        </p:txBody>
      </p:sp>
      <p:pic>
        <p:nvPicPr>
          <p:cNvPr id="5" name="Picture 4" descr="The graphs show demand curves for Lisa, Nick, and the market. Market price is a horizontal line at y = 1.00.  Lisa’s surplus from the tenth slice is the vertical distance between her curve and the market price at x =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11525"/>
            <a:ext cx="7543800" cy="292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19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600200"/>
            <a:ext cx="4114800" cy="4525963"/>
          </a:xfrm>
        </p:spPr>
        <p:txBody>
          <a:bodyPr/>
          <a:lstStyle/>
          <a:p>
            <a:pPr marL="0" indent="0">
              <a:buNone/>
            </a:pPr>
            <a:r>
              <a:rPr lang="en-US" sz="1900" b="1" dirty="0">
                <a:solidFill>
                  <a:srgbClr val="A85944"/>
                </a:solidFill>
              </a:rPr>
              <a:t>5</a:t>
            </a:r>
            <a:r>
              <a:rPr lang="en-US" sz="1900" b="1" dirty="0" smtClean="0">
                <a:solidFill>
                  <a:srgbClr val="A85944"/>
                </a:solidFill>
              </a:rPr>
              <a:t>.1</a:t>
            </a:r>
            <a:r>
              <a:rPr lang="en-US" sz="1900" dirty="0" smtClean="0"/>
              <a:t> </a:t>
            </a:r>
            <a:r>
              <a:rPr lang="en-CA" altLang="en-US" sz="1900" dirty="0">
                <a:cs typeface="Arial" panose="020B0604020202020204" pitchFamily="34" charset="0"/>
              </a:rPr>
              <a:t>Describe the alternative methods for allocating scarce resources</a:t>
            </a:r>
            <a:endParaRPr lang="en-US" sz="1900" dirty="0"/>
          </a:p>
          <a:p>
            <a:pPr marL="0" indent="0">
              <a:buNone/>
            </a:pPr>
            <a:r>
              <a:rPr lang="en-US" sz="1900" b="1" dirty="0">
                <a:solidFill>
                  <a:srgbClr val="A85944"/>
                </a:solidFill>
              </a:rPr>
              <a:t>5</a:t>
            </a:r>
            <a:r>
              <a:rPr lang="en-US" sz="1900" b="1" dirty="0" smtClean="0">
                <a:solidFill>
                  <a:srgbClr val="A85944"/>
                </a:solidFill>
              </a:rPr>
              <a:t>.2</a:t>
            </a:r>
            <a:r>
              <a:rPr lang="en-US" sz="1900" dirty="0" smtClean="0"/>
              <a:t> </a:t>
            </a:r>
            <a:r>
              <a:rPr lang="en-CA" altLang="en-US" sz="1900" dirty="0">
                <a:cs typeface="Arial" panose="020B0604020202020204" pitchFamily="34" charset="0"/>
              </a:rPr>
              <a:t>Explain the connection between demand and marginal benefit and define consumer surplus; and explain the connection between supply and marginal cost and define producer surplus</a:t>
            </a:r>
            <a:endParaRPr lang="en-US" sz="1900" dirty="0"/>
          </a:p>
          <a:p>
            <a:pPr marL="0" indent="0">
              <a:buNone/>
            </a:pPr>
            <a:r>
              <a:rPr lang="en-US" sz="1900" b="1" dirty="0">
                <a:solidFill>
                  <a:srgbClr val="A85944"/>
                </a:solidFill>
              </a:rPr>
              <a:t>5</a:t>
            </a:r>
            <a:r>
              <a:rPr lang="en-US" sz="1900" b="1" dirty="0" smtClean="0">
                <a:solidFill>
                  <a:srgbClr val="A85944"/>
                </a:solidFill>
              </a:rPr>
              <a:t>.3</a:t>
            </a:r>
            <a:r>
              <a:rPr lang="en-US" sz="1900" dirty="0" smtClean="0"/>
              <a:t> </a:t>
            </a:r>
            <a:r>
              <a:rPr lang="en-CA" altLang="en-US" sz="1900" dirty="0">
                <a:cs typeface="Arial" panose="020B0604020202020204" pitchFamily="34" charset="0"/>
              </a:rPr>
              <a:t>Explain the conditions under which markets are efficient and inefficient</a:t>
            </a:r>
            <a:endParaRPr lang="en-CA" altLang="en-US" sz="1900" dirty="0" smtClean="0">
              <a:cs typeface="Arial" panose="020B0604020202020204" pitchFamily="34" charset="0"/>
            </a:endParaRPr>
          </a:p>
          <a:p>
            <a:pPr marL="0" indent="0">
              <a:buNone/>
            </a:pPr>
            <a:r>
              <a:rPr lang="en-US" sz="1900" b="1" dirty="0" smtClean="0">
                <a:solidFill>
                  <a:srgbClr val="A85944"/>
                </a:solidFill>
              </a:rPr>
              <a:t>5.4</a:t>
            </a:r>
            <a:r>
              <a:rPr lang="en-US" sz="1900" dirty="0" smtClean="0"/>
              <a:t> </a:t>
            </a:r>
            <a:r>
              <a:rPr lang="en-CA" altLang="en-US" sz="1900" dirty="0">
                <a:cs typeface="Arial" panose="020B0604020202020204" pitchFamily="34" charset="0"/>
              </a:rPr>
              <a:t>Explain the main ideas about fairness and evaluate claims that markets result in unfair outcomes</a:t>
            </a:r>
            <a:endParaRPr lang="en-US" sz="190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982528" cy="265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49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(9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914400"/>
          </a:xfrm>
        </p:spPr>
        <p:txBody>
          <a:bodyPr/>
          <a:lstStyle/>
          <a:p>
            <a:pPr marL="255600" lvl="1" indent="-255600">
              <a:spcAft>
                <a:spcPts val="600"/>
              </a:spcAft>
              <a:buFont typeface="Arial" panose="020B0604020202020204" pitchFamily="34" charset="0"/>
              <a:buChar char="•"/>
            </a:pPr>
            <a:r>
              <a:rPr lang="en-IN" dirty="0"/>
              <a:t>At $1 a slice, Lisa buys 30 slices.</a:t>
            </a:r>
          </a:p>
          <a:p>
            <a:pPr marL="255600" lvl="1" indent="-255600">
              <a:spcAft>
                <a:spcPts val="600"/>
              </a:spcAft>
              <a:buFont typeface="Arial" panose="020B0604020202020204" pitchFamily="34" charset="0"/>
              <a:buChar char="•"/>
            </a:pPr>
            <a:r>
              <a:rPr lang="en-IN" dirty="0"/>
              <a:t>So her consumer surplus is the area of the green triangle</a:t>
            </a:r>
            <a:r>
              <a:rPr lang="en-IN" dirty="0" smtClean="0"/>
              <a:t>.</a:t>
            </a:r>
            <a:endParaRPr lang="en-IN" dirty="0"/>
          </a:p>
        </p:txBody>
      </p:sp>
      <p:pic>
        <p:nvPicPr>
          <p:cNvPr id="5" name="Picture 4" descr="The graphs show demand curves for Lisa, Nick, and the market. Market price is a horizontal line at y = 1.00.  Lisa’s surplus from the tenth slice is the vertical distance between her curve and the market price at x = 10. Lisa’s demand curve intersects the market price line at (30, 1.00). From x = 0 to x = 30, the green region below Lisa’s curve and above the market price line is Lisa’s consumer surpl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217" y="2971800"/>
            <a:ext cx="756399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93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(10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914400"/>
          </a:xfrm>
        </p:spPr>
        <p:txBody>
          <a:bodyPr/>
          <a:lstStyle/>
          <a:p>
            <a:pPr marL="255600" lvl="1" indent="-255600">
              <a:buFont typeface="Arial" panose="020B0604020202020204" pitchFamily="34" charset="0"/>
              <a:buChar char="•"/>
            </a:pPr>
            <a:r>
              <a:rPr lang="en-IN" dirty="0"/>
              <a:t>At $1 a slice, Nick buys 10 slices.</a:t>
            </a:r>
          </a:p>
          <a:p>
            <a:pPr marL="255600" lvl="1" indent="-255600">
              <a:buFont typeface="Arial" panose="020B0604020202020204" pitchFamily="34" charset="0"/>
              <a:buChar char="•"/>
            </a:pPr>
            <a:r>
              <a:rPr lang="en-IN" dirty="0"/>
              <a:t>So his consumer surplus is the area of the green triangle</a:t>
            </a:r>
            <a:r>
              <a:rPr lang="en-IN" dirty="0" smtClean="0"/>
              <a:t>.</a:t>
            </a:r>
            <a:endParaRPr lang="en-IN" dirty="0"/>
          </a:p>
        </p:txBody>
      </p:sp>
      <p:pic>
        <p:nvPicPr>
          <p:cNvPr id="5" name="Picture 4" descr="The graphs show demand curves for Lisa, Nick, and the market. Market price is a horizontal line at y = 1.00.  Nick’s demand curve intersects the market price line at (10, 1.00). From x = 0 to x = 10, the green region below the demand curve and above the market price line is Nick’s consum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819400"/>
            <a:ext cx="7766050" cy="301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15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11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143000"/>
          </a:xfrm>
        </p:spPr>
        <p:txBody>
          <a:bodyPr/>
          <a:lstStyle/>
          <a:p>
            <a:pPr marL="256032" lvl="1" indent="-256032">
              <a:spcBef>
                <a:spcPts val="1500"/>
              </a:spcBef>
              <a:buFont typeface="Arial" panose="020B0604020202020204" pitchFamily="34" charset="0"/>
              <a:buChar char="•"/>
            </a:pPr>
            <a:r>
              <a:rPr lang="en-IN" dirty="0"/>
              <a:t>At $1 a slice, the consumer surplus for the economy is green area under the market demand curve above the market price, summed over the 40 slices bought</a:t>
            </a:r>
            <a:r>
              <a:rPr lang="en-IN" dirty="0" smtClean="0"/>
              <a:t>.</a:t>
            </a:r>
            <a:endParaRPr lang="en-IN" dirty="0"/>
          </a:p>
        </p:txBody>
      </p:sp>
      <p:pic>
        <p:nvPicPr>
          <p:cNvPr id="5" name="Picture 4" descr="The graphs show demand curves for Lisa, Nick, and the market. Market price is a horizontal line at y = 1.00.  The market demand curve intersects the market price line at (40, 1.00). From x = 0 to x = 40, the green region below the demand curve and above the market price line is the consumer surpl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7620000" cy="29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2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12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524000"/>
          </a:xfrm>
        </p:spPr>
        <p:txBody>
          <a:bodyPr/>
          <a:lstStyle/>
          <a:p>
            <a:pPr marL="255600" lvl="1" indent="-255600">
              <a:buFont typeface="Arial" panose="020B0604020202020204" pitchFamily="34" charset="0"/>
              <a:buChar char="•"/>
            </a:pPr>
            <a:r>
              <a:rPr lang="en-IN" dirty="0"/>
              <a:t>At $1 a slice, Lisa spends $30, Nick spends $10, and together they spend $40 on pizza.</a:t>
            </a:r>
          </a:p>
          <a:p>
            <a:pPr marL="255600" lvl="1" indent="-255600">
              <a:buFont typeface="Arial" panose="020B0604020202020204" pitchFamily="34" charset="0"/>
              <a:buChar char="•"/>
            </a:pPr>
            <a:r>
              <a:rPr lang="en-IN" dirty="0"/>
              <a:t>The consumer surplus is the value from pizza in excess of the expenditure on it</a:t>
            </a:r>
            <a:r>
              <a:rPr lang="en-IN" dirty="0" smtClean="0"/>
              <a:t>.</a:t>
            </a:r>
            <a:endParaRPr lang="en-IN" dirty="0"/>
          </a:p>
        </p:txBody>
      </p:sp>
      <p:pic>
        <p:nvPicPr>
          <p:cNvPr id="5" name="Picture 4" descr="The graphs show demand curves for Lisa, Nick, and the market. Market price is a horizontal line at y = 1.00.  Lisa’s surplus from the tenth slice is the vertical distance between her curve and the market price at x = 10. Lisa’s demand curve intersects the market price line at (30, 1.00). From x = 0 to x = 30, the green region below Lisa’s curve and above the market price line is Lisa’s consumer surplus. From x = 0 to x = 30, the region between the market price line and the x-axis is blue. Nick’s demand curve intersects the market price line at (10, 1.00). From x = 0 to x = 10, the green region below the demand curve and above the market price line is Nick’s consumer surplus. From x = 0 to x = 10, the region between the market price line and the x-axis is blue. From x = 0 to x = 40, the green region below the demand curve and above the market price line is the consumer surplus. From x = 0 to x = 40, the region between the market price line and the x-axis is blu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636" y="3276600"/>
            <a:ext cx="7654043" cy="29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2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13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a:r>
              <a:rPr lang="en-US" altLang="en-US" sz="2400" b="1" dirty="0"/>
              <a:t>Supply and Marginal Cost</a:t>
            </a:r>
          </a:p>
          <a:p>
            <a:pPr marL="742518" lvl="1"/>
            <a:r>
              <a:rPr lang="en-US" altLang="en-US" sz="2000" dirty="0"/>
              <a:t>Firms are in business to make a profit</a:t>
            </a:r>
            <a:r>
              <a:rPr lang="en-US" altLang="en-US" sz="2000" i="1" dirty="0"/>
              <a:t>.</a:t>
            </a:r>
          </a:p>
          <a:p>
            <a:pPr marL="742518" lvl="1"/>
            <a:r>
              <a:rPr lang="en-US" altLang="en-US" sz="2000" dirty="0"/>
              <a:t>To make a profit, firms must sell their output for a price that exceeds the cost of production.</a:t>
            </a:r>
          </a:p>
          <a:p>
            <a:pPr marL="742518" lvl="1"/>
            <a:r>
              <a:rPr lang="en-US" altLang="en-US" sz="2000" dirty="0"/>
              <a:t>Firms distinguish between </a:t>
            </a:r>
            <a:r>
              <a:rPr lang="en-US" altLang="en-US" sz="2000" i="1" dirty="0"/>
              <a:t>cost</a:t>
            </a:r>
            <a:r>
              <a:rPr lang="en-US" altLang="en-US" sz="2000" dirty="0"/>
              <a:t> and </a:t>
            </a:r>
            <a:r>
              <a:rPr lang="en-US" altLang="en-US" sz="2000" i="1" dirty="0"/>
              <a:t>price</a:t>
            </a:r>
            <a:r>
              <a:rPr lang="en-US" altLang="en-US" sz="2000" dirty="0" smtClean="0"/>
              <a:t>.</a:t>
            </a:r>
            <a:endParaRPr lang="en-US" altLang="en-US" sz="2000" dirty="0"/>
          </a:p>
        </p:txBody>
      </p:sp>
    </p:spTree>
    <p:extLst>
      <p:ext uri="{BB962C8B-B14F-4D97-AF65-F5344CB8AC3E}">
        <p14:creationId xmlns:p14="http://schemas.microsoft.com/office/powerpoint/2010/main" val="255152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14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a:r>
              <a:rPr lang="en-US" altLang="en-US" sz="2400" b="1" dirty="0"/>
              <a:t>Supply, Cost, and Minimum Supply-Price</a:t>
            </a:r>
          </a:p>
          <a:p>
            <a:pPr marL="742518" lvl="1" indent="-259200">
              <a:spcBef>
                <a:spcPts val="1200"/>
              </a:spcBef>
            </a:pPr>
            <a:r>
              <a:rPr lang="en-US" altLang="en-US" sz="2000" dirty="0"/>
              <a:t>Cost is what the producer gives up, price is what the producer receives. </a:t>
            </a:r>
          </a:p>
          <a:p>
            <a:pPr marL="742518" lvl="1" indent="-259200">
              <a:spcBef>
                <a:spcPts val="1200"/>
              </a:spcBef>
            </a:pPr>
            <a:r>
              <a:rPr lang="en-US" altLang="en-US" sz="2000" dirty="0"/>
              <a:t>The cost of one more unit of a good or service is its </a:t>
            </a:r>
            <a:r>
              <a:rPr lang="en-US" altLang="en-US" sz="2000" i="1" dirty="0"/>
              <a:t>marginal cost.</a:t>
            </a:r>
          </a:p>
          <a:p>
            <a:pPr marL="742518" lvl="1" indent="-259200">
              <a:spcBef>
                <a:spcPts val="1200"/>
              </a:spcBef>
            </a:pPr>
            <a:r>
              <a:rPr lang="en-US" altLang="en-US" sz="2000" dirty="0"/>
              <a:t>Marginal cost is the </a:t>
            </a:r>
            <a:r>
              <a:rPr lang="en-US" altLang="en-US" sz="2000" i="1" dirty="0"/>
              <a:t>minimum price</a:t>
            </a:r>
            <a:r>
              <a:rPr lang="en-US" altLang="en-US" sz="2000" dirty="0"/>
              <a:t> that a firm is willing to accept.</a:t>
            </a:r>
          </a:p>
          <a:p>
            <a:pPr marL="742518" lvl="1" indent="-259200">
              <a:spcBef>
                <a:spcPts val="1200"/>
              </a:spcBef>
            </a:pPr>
            <a:r>
              <a:rPr lang="en-US" altLang="en-US" sz="2000" dirty="0"/>
              <a:t>But the minimum supply-price determines supply. </a:t>
            </a:r>
          </a:p>
          <a:p>
            <a:pPr marL="742518" lvl="1" indent="-259200">
              <a:spcBef>
                <a:spcPts val="1200"/>
              </a:spcBef>
            </a:pPr>
            <a:r>
              <a:rPr lang="en-US" altLang="en-US" sz="2000" i="1" dirty="0"/>
              <a:t>A supply curve is a marginal cost curve</a:t>
            </a:r>
            <a:r>
              <a:rPr lang="en-US" altLang="en-US" sz="2000" i="1" dirty="0" smtClean="0"/>
              <a:t>.</a:t>
            </a:r>
            <a:endParaRPr lang="en-US" altLang="en-US" sz="2000" i="1" dirty="0"/>
          </a:p>
        </p:txBody>
      </p:sp>
    </p:spTree>
    <p:extLst>
      <p:ext uri="{BB962C8B-B14F-4D97-AF65-F5344CB8AC3E}">
        <p14:creationId xmlns:p14="http://schemas.microsoft.com/office/powerpoint/2010/main" val="425723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15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a:r>
              <a:rPr lang="en-US" altLang="en-US" sz="2400" b="1" dirty="0"/>
              <a:t>Individual Supply and Market Supply</a:t>
            </a:r>
          </a:p>
          <a:p>
            <a:pPr marL="742518" lvl="1" indent="-259200">
              <a:spcBef>
                <a:spcPts val="1200"/>
              </a:spcBef>
            </a:pPr>
            <a:r>
              <a:rPr lang="en-US" altLang="en-US" sz="2000" dirty="0"/>
              <a:t>The relationship between the price of a good and the quantity supplied by one producer is called </a:t>
            </a:r>
            <a:r>
              <a:rPr lang="en-US" altLang="en-US" sz="2000" i="1" dirty="0"/>
              <a:t>individual supply</a:t>
            </a:r>
            <a:r>
              <a:rPr lang="en-US" altLang="en-US" sz="2000" dirty="0"/>
              <a:t>.</a:t>
            </a:r>
          </a:p>
          <a:p>
            <a:pPr marL="742518" lvl="1" indent="-259200">
              <a:spcBef>
                <a:spcPts val="1200"/>
              </a:spcBef>
            </a:pPr>
            <a:r>
              <a:rPr lang="en-US" altLang="en-US" sz="2000" dirty="0"/>
              <a:t>The relationship between the price of a good and the quantity supplied by all producers in the market is called </a:t>
            </a:r>
            <a:r>
              <a:rPr lang="en-US" altLang="en-US" sz="2000" i="1" dirty="0"/>
              <a:t>market supply</a:t>
            </a:r>
            <a:r>
              <a:rPr lang="en-US" altLang="en-US" sz="2000" dirty="0"/>
              <a:t>.</a:t>
            </a:r>
          </a:p>
          <a:p>
            <a:pPr marL="742518" lvl="1" indent="-259200">
              <a:spcBef>
                <a:spcPts val="1200"/>
              </a:spcBef>
            </a:pPr>
            <a:r>
              <a:rPr lang="en-US" altLang="en-US" sz="2000" dirty="0"/>
              <a:t>Figure 5.3 on the next slide shows the connection between individual supply and market supply</a:t>
            </a:r>
            <a:r>
              <a:rPr lang="en-US" altLang="en-US" sz="2000" dirty="0" smtClean="0"/>
              <a:t>.</a:t>
            </a:r>
            <a:endParaRPr lang="en-US" altLang="en-US" sz="2000" dirty="0"/>
          </a:p>
        </p:txBody>
      </p:sp>
    </p:spTree>
    <p:extLst>
      <p:ext uri="{BB962C8B-B14F-4D97-AF65-F5344CB8AC3E}">
        <p14:creationId xmlns:p14="http://schemas.microsoft.com/office/powerpoint/2010/main" val="399238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16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295400"/>
          </a:xfrm>
        </p:spPr>
        <p:txBody>
          <a:bodyPr/>
          <a:lstStyle/>
          <a:p>
            <a:pPr marL="255600"/>
            <a:r>
              <a:rPr lang="en-US" altLang="en-US" sz="2400" dirty="0"/>
              <a:t>Maria and Max are the only producers of pizza.</a:t>
            </a:r>
          </a:p>
          <a:p>
            <a:pPr marL="255600"/>
            <a:r>
              <a:rPr lang="en-US" altLang="en-US" sz="2400" dirty="0"/>
              <a:t>At $15 a pizza, the quantity supplied by Maria is 100 pizzas</a:t>
            </a:r>
            <a:r>
              <a:rPr lang="en-US" altLang="en-US" sz="2400" dirty="0" smtClean="0"/>
              <a:t>.</a:t>
            </a:r>
            <a:endParaRPr lang="en-US" altLang="en-US" sz="2400" dirty="0"/>
          </a:p>
        </p:txBody>
      </p:sp>
      <p:pic>
        <p:nvPicPr>
          <p:cNvPr id="5" name="Picture 4" descr="Graph (a): Maria’s supply. Maria’s supply curve S = MC rises straight from (0, 5.00) through (50, 10.00), (100, 15.00), and (150, 20.00) to (200, 25.00). At (100, 15.00), Maria is willing to supply the hundredth pizza for $15. Graph (b): Max’s supply. The curve for max’s supply S = MC rises straight from (0, 10.00) through 950, 15.00) and (100, 20.00) to (150, 25.00). Graph (c): market supply. The coordinate system is blan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76137"/>
            <a:ext cx="7730968" cy="30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39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17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066800"/>
          </a:xfrm>
        </p:spPr>
        <p:txBody>
          <a:bodyPr/>
          <a:lstStyle/>
          <a:p>
            <a:pPr marL="107950"/>
            <a:r>
              <a:rPr lang="en-US" altLang="en-US" sz="2400" dirty="0"/>
              <a:t>Maria and Max are the only producers of pizza.</a:t>
            </a:r>
          </a:p>
          <a:p>
            <a:pPr marL="107950"/>
            <a:r>
              <a:rPr lang="en-US" altLang="en-US" sz="2400" dirty="0"/>
              <a:t>At $15 a pizza, the quantity supplied by Max is 50 pizzas</a:t>
            </a:r>
            <a:r>
              <a:rPr lang="en-US" altLang="en-US" sz="2400" dirty="0" smtClean="0"/>
              <a:t>.</a:t>
            </a:r>
            <a:endParaRPr lang="en-US" altLang="en-US" sz="2400" dirty="0"/>
          </a:p>
        </p:txBody>
      </p:sp>
      <p:pic>
        <p:nvPicPr>
          <p:cNvPr id="5" name="Picture 4" descr="A graph of Max’s supply as price in dollars per pizza against quantity in pizzas per month. As shown by (50, 15.00) on the supply curve, Max is willing to supply the fiftieth pizza for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912" y="2802916"/>
            <a:ext cx="8094888" cy="321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76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18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1371600"/>
          </a:xfrm>
        </p:spPr>
        <p:txBody>
          <a:bodyPr/>
          <a:lstStyle/>
          <a:p>
            <a:pPr marL="255600"/>
            <a:r>
              <a:rPr lang="en-US" altLang="en-US" sz="2400" dirty="0"/>
              <a:t>At $15 a pizza, the quantity supplied by Maria is 100 pizzas and by Max is 50 pizzas.</a:t>
            </a:r>
          </a:p>
          <a:p>
            <a:pPr marL="255600"/>
            <a:r>
              <a:rPr lang="en-US" altLang="en-US" sz="2400" dirty="0"/>
              <a:t>The quantity supplied by all producers is 150 pizzas</a:t>
            </a:r>
            <a:r>
              <a:rPr lang="en-US" altLang="en-US" sz="2400" dirty="0" smtClean="0"/>
              <a:t>.</a:t>
            </a:r>
            <a:endParaRPr lang="en-US" altLang="en-US" sz="2400" dirty="0"/>
          </a:p>
        </p:txBody>
      </p:sp>
      <p:pic>
        <p:nvPicPr>
          <p:cNvPr id="5" name="Picture 4" descr="Adding the quantities supplied by Maria and Max at $15 per pizza produces 100 + 50 = 150. The market supply curve falls through (150, 15.00); society is willing to supply the one-hundred fiftieth pizza for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7805730" cy="310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87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a:t>
            </a:r>
            <a:r>
              <a:rPr lang="en-US" altLang="en-US" dirty="0" smtClean="0"/>
              <a:t>Methods </a:t>
            </a:r>
            <a:r>
              <a:rPr lang="en-US" altLang="en-US" sz="2000" dirty="0" smtClean="0"/>
              <a:t>(1 of 9)</a:t>
            </a:r>
            <a:endParaRPr lang="en-IN" dirty="0"/>
          </a:p>
        </p:txBody>
      </p:sp>
      <p:sp>
        <p:nvSpPr>
          <p:cNvPr id="4" name="Content Placeholder 3"/>
          <p:cNvSpPr>
            <a:spLocks noGrp="1"/>
          </p:cNvSpPr>
          <p:nvPr>
            <p:ph sz="quarter" idx="14"/>
          </p:nvPr>
        </p:nvSpPr>
        <p:spPr/>
        <p:txBody>
          <a:bodyPr/>
          <a:lstStyle/>
          <a:p>
            <a:pPr marL="255600" lvl="1" indent="-255600">
              <a:spcAft>
                <a:spcPct val="0"/>
              </a:spcAft>
              <a:buFont typeface="Arial" panose="020B0604020202020204" pitchFamily="34" charset="0"/>
              <a:buChar char="•"/>
            </a:pPr>
            <a:r>
              <a:rPr lang="en-IN" dirty="0"/>
              <a:t>Scare resources might be allocated by</a:t>
            </a:r>
          </a:p>
          <a:p>
            <a:pPr marL="741600" lvl="3" indent="-259200">
              <a:buSzPct val="100000"/>
              <a:buFont typeface="Arial" panose="020B0604020202020204" pitchFamily="34" charset="0"/>
              <a:buChar char="‒"/>
            </a:pPr>
            <a:r>
              <a:rPr lang="en-IN" altLang="en-US" sz="2000" dirty="0"/>
              <a:t>Market price</a:t>
            </a:r>
          </a:p>
          <a:p>
            <a:pPr marL="741600" lvl="3" indent="-259200">
              <a:buSzPct val="100000"/>
              <a:buFont typeface="Arial" panose="020B0604020202020204" pitchFamily="34" charset="0"/>
              <a:buChar char="‒"/>
            </a:pPr>
            <a:r>
              <a:rPr lang="en-IN" altLang="en-US" sz="2000" dirty="0"/>
              <a:t>Command</a:t>
            </a:r>
          </a:p>
          <a:p>
            <a:pPr marL="741600" lvl="3" indent="-259200">
              <a:buSzPct val="100000"/>
              <a:buFont typeface="Arial" panose="020B0604020202020204" pitchFamily="34" charset="0"/>
              <a:buChar char="‒"/>
            </a:pPr>
            <a:r>
              <a:rPr lang="en-IN" altLang="en-US" sz="2000" dirty="0"/>
              <a:t>Majority rule</a:t>
            </a:r>
          </a:p>
          <a:p>
            <a:pPr marL="741600" lvl="3" indent="-259200">
              <a:buSzPct val="100000"/>
              <a:buFont typeface="Arial" panose="020B0604020202020204" pitchFamily="34" charset="0"/>
              <a:buChar char="‒"/>
            </a:pPr>
            <a:r>
              <a:rPr lang="en-IN" altLang="en-US" sz="2000" dirty="0"/>
              <a:t>Contest</a:t>
            </a:r>
          </a:p>
          <a:p>
            <a:pPr marL="741600" lvl="3" indent="-259200">
              <a:buSzPct val="100000"/>
              <a:buFont typeface="Arial" panose="020B0604020202020204" pitchFamily="34" charset="0"/>
              <a:buChar char="‒"/>
            </a:pPr>
            <a:r>
              <a:rPr lang="en-IN" altLang="en-US" sz="2000" dirty="0"/>
              <a:t>First-come, first-served</a:t>
            </a:r>
          </a:p>
          <a:p>
            <a:pPr marL="741600" lvl="3" indent="-259200">
              <a:buSzPct val="100000"/>
              <a:buFont typeface="Arial" panose="020B0604020202020204" pitchFamily="34" charset="0"/>
              <a:buChar char="‒"/>
            </a:pPr>
            <a:r>
              <a:rPr lang="en-IN" altLang="en-US" sz="2000" dirty="0"/>
              <a:t>Lottery</a:t>
            </a:r>
          </a:p>
          <a:p>
            <a:pPr marL="741600" lvl="3" indent="-259200">
              <a:buSzPct val="100000"/>
              <a:buFont typeface="Arial" panose="020B0604020202020204" pitchFamily="34" charset="0"/>
              <a:buChar char="‒"/>
            </a:pPr>
            <a:r>
              <a:rPr lang="en-IN" altLang="en-US" sz="2000" dirty="0"/>
              <a:t>Personal characteristics</a:t>
            </a:r>
          </a:p>
          <a:p>
            <a:pPr marL="741600" lvl="3" indent="-259200">
              <a:buSzPct val="100000"/>
              <a:buFont typeface="Arial" panose="020B0604020202020204" pitchFamily="34" charset="0"/>
              <a:buChar char="‒"/>
            </a:pPr>
            <a:r>
              <a:rPr lang="en-IN" altLang="en-US" sz="2000" dirty="0"/>
              <a:t>Force</a:t>
            </a:r>
            <a:endParaRPr lang="en-IN" altLang="en-US" sz="2200" dirty="0"/>
          </a:p>
          <a:p>
            <a:pPr marL="255600" lvl="1" indent="-255600">
              <a:spcAft>
                <a:spcPct val="0"/>
              </a:spcAft>
              <a:buFont typeface="Arial" panose="020B0604020202020204" pitchFamily="34" charset="0"/>
              <a:buChar char="•"/>
            </a:pPr>
            <a:r>
              <a:rPr lang="en-IN" dirty="0"/>
              <a:t>How does each method work</a:t>
            </a:r>
            <a:r>
              <a:rPr lang="en-IN" dirty="0" smtClean="0"/>
              <a:t>?</a:t>
            </a:r>
            <a:endParaRPr lang="en-IN" dirty="0"/>
          </a:p>
        </p:txBody>
      </p:sp>
    </p:spTree>
    <p:extLst>
      <p:ext uri="{BB962C8B-B14F-4D97-AF65-F5344CB8AC3E}">
        <p14:creationId xmlns:p14="http://schemas.microsoft.com/office/powerpoint/2010/main" val="14089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19 </a:t>
            </a:r>
            <a:r>
              <a:rPr lang="en-US" altLang="en-US" sz="2000" dirty="0"/>
              <a:t>of 25)</a:t>
            </a:r>
            <a:endParaRPr lang="en-IN" dirty="0"/>
          </a:p>
        </p:txBody>
      </p:sp>
      <p:sp>
        <p:nvSpPr>
          <p:cNvPr id="4" name="Content Placeholder 3"/>
          <p:cNvSpPr>
            <a:spLocks noGrp="1"/>
          </p:cNvSpPr>
          <p:nvPr>
            <p:ph sz="quarter" idx="14"/>
          </p:nvPr>
        </p:nvSpPr>
        <p:spPr>
          <a:xfrm>
            <a:off x="457200" y="1600201"/>
            <a:ext cx="8229600" cy="762000"/>
          </a:xfrm>
        </p:spPr>
        <p:txBody>
          <a:bodyPr/>
          <a:lstStyle/>
          <a:p>
            <a:r>
              <a:rPr lang="en-US" altLang="en-US" sz="2400" dirty="0"/>
              <a:t>The market supply curve is the horizontal sum of the individual supply curves</a:t>
            </a:r>
            <a:r>
              <a:rPr lang="en-US" altLang="en-US" sz="2400" dirty="0" smtClean="0"/>
              <a:t>.</a:t>
            </a:r>
            <a:endParaRPr lang="en-US" altLang="en-US" sz="2400" dirty="0"/>
          </a:p>
        </p:txBody>
      </p:sp>
      <p:pic>
        <p:nvPicPr>
          <p:cNvPr id="5" name="Picture 4" descr="Provided the supply curves for Maria and Max, the market supply curve market S = MSC is graph as price in dollars per pizza against quantity in pizzas per month. The curve rises from (0, 5.00) to (50, 10.00), before rising to (350, 25.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8001000" cy="31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69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smtClean="0"/>
              <a:t>(20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b="1" dirty="0"/>
              <a:t>Producer Surplus</a:t>
            </a:r>
          </a:p>
          <a:p>
            <a:pPr marL="742950" lvl="2" indent="-259200">
              <a:spcBef>
                <a:spcPts val="1200"/>
              </a:spcBef>
              <a:buFont typeface="Arial" panose="020B0604020202020204" pitchFamily="34" charset="0"/>
              <a:buChar char="‒"/>
            </a:pPr>
            <a:r>
              <a:rPr lang="en-IN" b="1" dirty="0"/>
              <a:t>Producer surplus</a:t>
            </a:r>
            <a:r>
              <a:rPr lang="en-IN" dirty="0"/>
              <a:t> is the excess of the amount received from the sale of a good over the cost of producing it.</a:t>
            </a:r>
          </a:p>
          <a:p>
            <a:pPr marL="742950" lvl="2" indent="-259200">
              <a:spcBef>
                <a:spcPts val="1200"/>
              </a:spcBef>
              <a:buFont typeface="Arial" panose="020B0604020202020204" pitchFamily="34" charset="0"/>
              <a:buChar char="‒"/>
            </a:pPr>
            <a:r>
              <a:rPr lang="en-IN" dirty="0"/>
              <a:t>We calculate it as the price received for a good minus the minimum-supply price (marginal cost), summed over the quantity sold.</a:t>
            </a:r>
          </a:p>
          <a:p>
            <a:pPr marL="742950" lvl="2" indent="-259200">
              <a:spcBef>
                <a:spcPts val="1200"/>
              </a:spcBef>
              <a:buFont typeface="Arial" panose="020B0604020202020204" pitchFamily="34" charset="0"/>
              <a:buChar char="‒"/>
            </a:pPr>
            <a:r>
              <a:rPr lang="en-IN" dirty="0"/>
              <a:t>On a graph, producer surplus is shown by the area below the market price and above the supply curve, summed over the quantity sold.</a:t>
            </a:r>
          </a:p>
          <a:p>
            <a:pPr marL="742950" lvl="2" indent="-259200">
              <a:spcBef>
                <a:spcPts val="1200"/>
              </a:spcBef>
              <a:buFont typeface="Arial" panose="020B0604020202020204" pitchFamily="34" charset="0"/>
              <a:buChar char="‒"/>
            </a:pPr>
            <a:r>
              <a:rPr lang="en-IN" dirty="0"/>
              <a:t>Figure 5.4 on the next slide shows the producer surplus from pizza when the market price is $15 a pizza</a:t>
            </a:r>
            <a:r>
              <a:rPr lang="en-IN" dirty="0" smtClean="0"/>
              <a:t>.</a:t>
            </a:r>
            <a:endParaRPr lang="en-IN" dirty="0"/>
          </a:p>
        </p:txBody>
      </p:sp>
    </p:spTree>
    <p:extLst>
      <p:ext uri="{BB962C8B-B14F-4D97-AF65-F5344CB8AC3E}">
        <p14:creationId xmlns:p14="http://schemas.microsoft.com/office/powerpoint/2010/main" val="24638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21 </a:t>
            </a:r>
            <a:r>
              <a:rPr lang="en-US" altLang="en-US" sz="2000" dirty="0"/>
              <a:t>of 25)</a:t>
            </a:r>
            <a:endParaRPr lang="en-IN" dirty="0"/>
          </a:p>
        </p:txBody>
      </p:sp>
      <p:sp>
        <p:nvSpPr>
          <p:cNvPr id="4" name="Content Placeholder 3"/>
          <p:cNvSpPr>
            <a:spLocks noGrp="1"/>
          </p:cNvSpPr>
          <p:nvPr>
            <p:ph sz="quarter" idx="14"/>
          </p:nvPr>
        </p:nvSpPr>
        <p:spPr>
          <a:xfrm>
            <a:off x="457200" y="1600200"/>
            <a:ext cx="8229600" cy="1371600"/>
          </a:xfrm>
        </p:spPr>
        <p:txBody>
          <a:bodyPr/>
          <a:lstStyle/>
          <a:p>
            <a:pPr marL="255600" lvl="1" indent="-255600">
              <a:buFont typeface="Arial" panose="020B0604020202020204" pitchFamily="34" charset="0"/>
              <a:buChar char="•"/>
            </a:pPr>
            <a:r>
              <a:rPr lang="en-IN" sz="2200" dirty="0"/>
              <a:t>The market price of a pizza is $15 and Maria is willing to produce the 50</a:t>
            </a:r>
            <a:r>
              <a:rPr lang="en-IN" sz="2200" baseline="30000" dirty="0"/>
              <a:t>th</a:t>
            </a:r>
            <a:r>
              <a:rPr lang="en-IN" sz="2200" dirty="0"/>
              <a:t> pizza for $10.</a:t>
            </a:r>
          </a:p>
          <a:p>
            <a:pPr marL="255600" lvl="1" indent="-255600">
              <a:buFont typeface="Arial" panose="020B0604020202020204" pitchFamily="34" charset="0"/>
              <a:buChar char="•"/>
            </a:pPr>
            <a:r>
              <a:rPr lang="en-IN" sz="2200" dirty="0"/>
              <a:t>Maria’s surplus from the 50</a:t>
            </a:r>
            <a:r>
              <a:rPr lang="en-IN" sz="2200" baseline="30000" dirty="0"/>
              <a:t>th</a:t>
            </a:r>
            <a:r>
              <a:rPr lang="en-IN" sz="2200" dirty="0"/>
              <a:t> pizza is the price minus the marginal cost, which is $5</a:t>
            </a:r>
            <a:r>
              <a:rPr lang="en-IN" sz="2200" dirty="0" smtClean="0"/>
              <a:t>.</a:t>
            </a:r>
            <a:endParaRPr lang="en-IN" sz="2200" dirty="0"/>
          </a:p>
        </p:txBody>
      </p:sp>
      <p:pic>
        <p:nvPicPr>
          <p:cNvPr id="5" name="Picture 4" descr="The market price line is at y = 15.00. The vertical distance from the line to (50, 10.00) on Maria’s supply curve is Maria’s surplus from the fiftieth pizz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7330"/>
            <a:ext cx="785720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84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22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At $15 a pizza, Maria sells 100 pizzas.</a:t>
            </a:r>
          </a:p>
          <a:p>
            <a:pPr marL="255600" lvl="1" indent="-255600">
              <a:buFont typeface="Arial" panose="020B0604020202020204" pitchFamily="34" charset="0"/>
              <a:buChar char="•"/>
            </a:pPr>
            <a:r>
              <a:rPr lang="en-IN" dirty="0"/>
              <a:t>So her producer surplus is the area of the blue triangle</a:t>
            </a:r>
            <a:r>
              <a:rPr lang="en-IN" dirty="0" smtClean="0"/>
              <a:t>.</a:t>
            </a:r>
            <a:endParaRPr lang="en-IN" dirty="0"/>
          </a:p>
        </p:txBody>
      </p:sp>
      <p:pic>
        <p:nvPicPr>
          <p:cNvPr id="5" name="Picture 4" descr="The market price line is at y = 15.00. The vertical distance from the line to (50, 10.00) on Maria’s supply curve is Maria’s surplus from the fiftieth pizza. Maria’s curve intersects the market price at (100, 15.00). From x = 0 to x = 100, the blue region between the market price and the supply is Maria’s produc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7965816" cy="31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8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23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At $15 a pizza, Max sells 50 pizzas.</a:t>
            </a:r>
          </a:p>
          <a:p>
            <a:pPr marL="255600" lvl="1" indent="-255600">
              <a:buFont typeface="Arial" panose="020B0604020202020204" pitchFamily="34" charset="0"/>
              <a:buChar char="•"/>
            </a:pPr>
            <a:r>
              <a:rPr lang="en-IN" dirty="0"/>
              <a:t>So his producer surplus is the area of the blue triangle</a:t>
            </a:r>
            <a:r>
              <a:rPr lang="en-IN" dirty="0" smtClean="0"/>
              <a:t>.</a:t>
            </a:r>
            <a:endParaRPr lang="en-IN" dirty="0"/>
          </a:p>
        </p:txBody>
      </p:sp>
      <p:pic>
        <p:nvPicPr>
          <p:cNvPr id="5" name="Picture 4" descr="The market price line is at y = 15.00. Max’s supply curve intersects the market price at (50, 15.00). From x = 0 to x = 50, the blue region between the market price and the supply is Max’s produc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805121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69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24 </a:t>
            </a:r>
            <a:r>
              <a:rPr lang="en-US" altLang="en-US" sz="2000" dirty="0"/>
              <a:t>of 25)</a:t>
            </a:r>
            <a:endParaRPr lang="en-IN" dirty="0"/>
          </a:p>
        </p:txBody>
      </p:sp>
      <p:sp>
        <p:nvSpPr>
          <p:cNvPr id="4" name="Content Placeholder 3"/>
          <p:cNvSpPr>
            <a:spLocks noGrp="1"/>
          </p:cNvSpPr>
          <p:nvPr>
            <p:ph sz="quarter" idx="14"/>
          </p:nvPr>
        </p:nvSpPr>
        <p:spPr/>
        <p:txBody>
          <a:bodyPr/>
          <a:lstStyle/>
          <a:p>
            <a:pPr marL="256032" lvl="1" indent="-256032">
              <a:spcBef>
                <a:spcPts val="1500"/>
              </a:spcBef>
              <a:buFont typeface="Arial" panose="020B0604020202020204" pitchFamily="34" charset="0"/>
              <a:buChar char="•"/>
            </a:pPr>
            <a:r>
              <a:rPr lang="en-IN" dirty="0"/>
              <a:t>At $15 a pizza, the producer surplus for the economy is the area under the market price above the market supply curve, summed over the 150 pizzas sold</a:t>
            </a:r>
            <a:r>
              <a:rPr lang="en-IN" dirty="0" smtClean="0"/>
              <a:t>.</a:t>
            </a:r>
            <a:endParaRPr lang="en-IN" dirty="0"/>
          </a:p>
        </p:txBody>
      </p:sp>
      <p:pic>
        <p:nvPicPr>
          <p:cNvPr id="5" name="Picture 4" descr="The market price line is at y = 15.00. The market supply curve intersects the market price at (150, 15.00). From x = 0 to x = 150, the blue region between the market price and the supply is the produc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805121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0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Benefit, Cost, and Surplus </a:t>
            </a:r>
            <a:r>
              <a:rPr lang="en-US" altLang="en-US" sz="2000" dirty="0"/>
              <a:t>(</a:t>
            </a:r>
            <a:r>
              <a:rPr lang="en-US" altLang="en-US" sz="2000" dirty="0" smtClean="0"/>
              <a:t>25 </a:t>
            </a:r>
            <a:r>
              <a:rPr lang="en-US" altLang="en-US" sz="2000" dirty="0"/>
              <a:t>of 25)</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The red areas show the cost of producing the pizzas sold.</a:t>
            </a:r>
          </a:p>
          <a:p>
            <a:pPr marL="255600" lvl="1" indent="-255600">
              <a:buFont typeface="Arial" panose="020B0604020202020204" pitchFamily="34" charset="0"/>
              <a:buChar char="•"/>
            </a:pPr>
            <a:r>
              <a:rPr lang="en-IN" dirty="0"/>
              <a:t>The producer surplus is the value of the pizza sold in excess of the cost of producing it</a:t>
            </a:r>
            <a:r>
              <a:rPr lang="en-IN" dirty="0" smtClean="0"/>
              <a:t>.</a:t>
            </a:r>
            <a:endParaRPr lang="en-IN" dirty="0"/>
          </a:p>
        </p:txBody>
      </p:sp>
      <p:pic>
        <p:nvPicPr>
          <p:cNvPr id="5" name="Picture 4" descr="The market price line is at y = 15.00. Maria’s supply curve intersects that market price at (100, 15.00). From x = 0 to x = 100, the region between the supply curve and the x-axis is red. Max’s supply curve intersects that market price at (50, 15.00). From x = 0 to x = 50, the region between the supply curve and the x-axis is red. The market supply curve intersects that market price at (150, 15.00). From x = 0 to x = 150, the region between the supply curve and the x-axis is r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985" y="3055404"/>
            <a:ext cx="7889616" cy="30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46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a:t>
            </a:r>
            <a:r>
              <a:rPr lang="en-US" altLang="en-US" dirty="0" smtClean="0"/>
              <a:t>? </a:t>
            </a:r>
            <a:br>
              <a:rPr lang="en-US" altLang="en-US" dirty="0" smtClean="0"/>
            </a:br>
            <a:r>
              <a:rPr lang="en-US" altLang="en-US" sz="2000" dirty="0" smtClean="0"/>
              <a:t>(1 of 18)</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9200" indent="-259200">
              <a:spcBef>
                <a:spcPts val="600"/>
              </a:spcBef>
              <a:spcAft>
                <a:spcPts val="600"/>
              </a:spcAft>
            </a:pPr>
            <a:r>
              <a:rPr lang="en-US" altLang="en-US" sz="2400" b="1" dirty="0"/>
              <a:t>Efficiency of Competitive Equilibrium</a:t>
            </a:r>
          </a:p>
          <a:p>
            <a:pPr marL="259200" lvl="2" indent="-259200">
              <a:spcAft>
                <a:spcPts val="600"/>
              </a:spcAft>
              <a:buFont typeface="Arial" panose="020B0604020202020204" pitchFamily="34" charset="0"/>
              <a:buChar char="•"/>
            </a:pPr>
            <a:r>
              <a:rPr lang="en-US" altLang="en-US" dirty="0"/>
              <a:t>Figure 5.5 shows that a competitive market creates an efficient allocation of resources at equilibrium.</a:t>
            </a:r>
          </a:p>
          <a:p>
            <a:pPr marL="259200" lvl="2" indent="-259200">
              <a:spcAft>
                <a:spcPts val="600"/>
              </a:spcAft>
              <a:buFont typeface="Arial" panose="020B0604020202020204" pitchFamily="34" charset="0"/>
              <a:buChar char="•"/>
            </a:pPr>
            <a:r>
              <a:rPr lang="en-US" altLang="en-US" dirty="0"/>
              <a:t>In equilibrium, the quantity demanded equals the quantity supplied</a:t>
            </a:r>
            <a:r>
              <a:rPr lang="en-US" altLang="en-US" dirty="0" smtClean="0"/>
              <a:t>.</a:t>
            </a:r>
            <a:endParaRPr lang="en-US" altLang="en-US" sz="1600" dirty="0"/>
          </a:p>
        </p:txBody>
      </p:sp>
      <p:pic>
        <p:nvPicPr>
          <p:cNvPr id="5" name="Picture 4" descr="A graph of price in dollars per pizza against quantity in thousands of pizzas per day. Supply curve S rises from (0, 5). Demand curve D falls from (0, 25). S and D intersect at equilibrium point (10, 15), with x = 10 being the equilibrium quant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55822"/>
            <a:ext cx="4130675"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1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(2 </a:t>
            </a:r>
            <a:r>
              <a:rPr lang="en-US" altLang="en-US" sz="2000" dirty="0"/>
              <a:t>of 18)</a:t>
            </a:r>
            <a:endParaRPr lang="en-IN"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spcAft>
                <a:spcPts val="600"/>
              </a:spcAft>
              <a:buFont typeface="Arial" panose="020B0604020202020204" pitchFamily="34" charset="0"/>
              <a:buChar char="•"/>
              <a:defRPr/>
            </a:pPr>
            <a:r>
              <a:rPr lang="en-US" dirty="0"/>
              <a:t>When production is …</a:t>
            </a:r>
          </a:p>
          <a:p>
            <a:pPr marL="259200" lvl="2" indent="-259200">
              <a:spcAft>
                <a:spcPts val="600"/>
              </a:spcAft>
              <a:buSzPct val="120000"/>
              <a:buFont typeface="Arial" panose="020B0604020202020204" pitchFamily="34" charset="0"/>
              <a:buChar char="•"/>
              <a:defRPr/>
            </a:pPr>
            <a:r>
              <a:rPr lang="en-US" dirty="0"/>
              <a:t>less than the equilibrium quantity, </a:t>
            </a:r>
            <a:r>
              <a:rPr lang="en-US" i="1" dirty="0"/>
              <a:t>MSB</a:t>
            </a:r>
            <a:r>
              <a:rPr lang="en-US" dirty="0"/>
              <a:t> &gt; </a:t>
            </a:r>
            <a:r>
              <a:rPr lang="en-US" i="1" dirty="0"/>
              <a:t>MSC</a:t>
            </a:r>
            <a:r>
              <a:rPr lang="en-US" dirty="0"/>
              <a:t>.</a:t>
            </a:r>
          </a:p>
          <a:p>
            <a:pPr marL="259200" lvl="2" indent="-259200">
              <a:spcAft>
                <a:spcPts val="600"/>
              </a:spcAft>
              <a:buSzPct val="120000"/>
              <a:buFont typeface="Arial" panose="020B0604020202020204" pitchFamily="34" charset="0"/>
              <a:buChar char="•"/>
              <a:defRPr/>
            </a:pPr>
            <a:r>
              <a:rPr lang="en-US" dirty="0"/>
              <a:t>greater than the equilibrium </a:t>
            </a:r>
            <a:r>
              <a:rPr lang="en-US" dirty="0" smtClean="0"/>
              <a:t>quantity, </a:t>
            </a:r>
            <a:r>
              <a:rPr lang="en-US" i="1" dirty="0" smtClean="0"/>
              <a:t>MSC</a:t>
            </a:r>
            <a:r>
              <a:rPr lang="en-US" dirty="0" smtClean="0"/>
              <a:t> </a:t>
            </a:r>
            <a:r>
              <a:rPr lang="en-US" dirty="0"/>
              <a:t>&gt; </a:t>
            </a:r>
            <a:r>
              <a:rPr lang="en-US" i="1" dirty="0"/>
              <a:t>MSB</a:t>
            </a:r>
            <a:r>
              <a:rPr lang="en-US" dirty="0"/>
              <a:t>.</a:t>
            </a:r>
          </a:p>
          <a:p>
            <a:pPr marL="259200" lvl="2" indent="-259200">
              <a:spcAft>
                <a:spcPts val="600"/>
              </a:spcAft>
              <a:buSzPct val="120000"/>
              <a:buFont typeface="Arial" panose="020B0604020202020204" pitchFamily="34" charset="0"/>
              <a:buChar char="•"/>
              <a:defRPr/>
            </a:pPr>
            <a:r>
              <a:rPr lang="en-AU" dirty="0"/>
              <a:t>equal to the equilibrium quantity, </a:t>
            </a:r>
            <a:r>
              <a:rPr lang="en-AU" i="1" dirty="0"/>
              <a:t>MSC</a:t>
            </a:r>
            <a:r>
              <a:rPr lang="en-AU" dirty="0"/>
              <a:t> =</a:t>
            </a:r>
            <a:r>
              <a:rPr lang="en-AU" i="1" dirty="0"/>
              <a:t> MSB</a:t>
            </a:r>
            <a:r>
              <a:rPr lang="en-AU" dirty="0" smtClean="0"/>
              <a:t>.</a:t>
            </a:r>
            <a:endParaRPr lang="en-US" dirty="0"/>
          </a:p>
        </p:txBody>
      </p:sp>
      <p:pic>
        <p:nvPicPr>
          <p:cNvPr id="5" name="Picture 4" descr="Supply curve S = MSC rises from (0, 5). Demand curve D = MSB falls from (0, 25). S and D intersect at equilibrium point (10, 15), with x = 10 being the equilibrium quantity. For x &lt; 10, D is above S, meaning MSB exceeds MSC. For x &gt; 10, S is above D, meaning MSC exceeds MSB."/>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81361"/>
            <a:ext cx="4125913"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(3 </a:t>
            </a:r>
            <a:r>
              <a:rPr lang="en-US" altLang="en-US" sz="2000" dirty="0"/>
              <a:t>of 18)</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5600" lvl="1" indent="-255600">
              <a:spcBef>
                <a:spcPts val="1200"/>
              </a:spcBef>
              <a:buFont typeface="Arial" panose="020B0604020202020204" pitchFamily="34" charset="0"/>
              <a:buChar char="•"/>
            </a:pPr>
            <a:r>
              <a:rPr lang="en-US" altLang="en-US" dirty="0"/>
              <a:t>Resources are used efficiently when marginal social benefit equals marginal social cost.</a:t>
            </a:r>
          </a:p>
          <a:p>
            <a:pPr marL="255600" lvl="1" indent="-255600">
              <a:spcBef>
                <a:spcPts val="1200"/>
              </a:spcBef>
              <a:buFont typeface="Arial" panose="020B0604020202020204" pitchFamily="34" charset="0"/>
              <a:buChar char="•"/>
            </a:pPr>
            <a:r>
              <a:rPr lang="en-US" altLang="en-US" dirty="0"/>
              <a:t>When the efficient quantity is produced, total surplus (the sum of consumer surplus and producer surplus) is maximized</a:t>
            </a:r>
            <a:r>
              <a:rPr lang="en-US" altLang="en-US" dirty="0" smtClean="0"/>
              <a:t>.</a:t>
            </a:r>
            <a:endParaRPr lang="en-US" altLang="en-US" dirty="0"/>
          </a:p>
        </p:txBody>
      </p:sp>
      <p:pic>
        <p:nvPicPr>
          <p:cNvPr id="5" name="Picture 4" descr="Supply curve S rises from (0, 5). Demand curve D falls from (0, 25). S and D intersect at equilibrium point (10, 15), with x = 10 being the equilibrium quantity. From x = 0 to x = 10, the green region below D and above y = 15 is the consumer surplus, and the blue region below y = 15 and above S is the producer surpl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16224"/>
            <a:ext cx="4130675"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17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(2 </a:t>
            </a:r>
            <a:r>
              <a:rPr lang="en-US" altLang="en-US" sz="2000" dirty="0"/>
              <a:t>of 9)</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Market Price</a:t>
            </a:r>
          </a:p>
          <a:p>
            <a:pPr marL="742950" lvl="2" indent="-259200">
              <a:buFont typeface="Arial" panose="020B0604020202020204" pitchFamily="34" charset="0"/>
              <a:buChar char="‒"/>
            </a:pPr>
            <a:r>
              <a:rPr lang="en-IN" dirty="0"/>
              <a:t>When a market allocates a scarce resource, the people who get the resource are those who are willing to pay the market price.</a:t>
            </a:r>
          </a:p>
          <a:p>
            <a:pPr marL="742950" lvl="2" indent="-259200">
              <a:buFont typeface="Arial" panose="020B0604020202020204" pitchFamily="34" charset="0"/>
              <a:buChar char="‒"/>
            </a:pPr>
            <a:r>
              <a:rPr lang="en-IN" dirty="0"/>
              <a:t>Most of the scarce resources that you supply get allocated by market price.</a:t>
            </a:r>
          </a:p>
          <a:p>
            <a:pPr marL="742950" lvl="2" indent="-259200">
              <a:buFont typeface="Arial" panose="020B0604020202020204" pitchFamily="34" charset="0"/>
              <a:buChar char="‒"/>
            </a:pPr>
            <a:r>
              <a:rPr lang="en-IN" dirty="0"/>
              <a:t>You sell your labor services in a market, and you buy most of what you consume in markets. </a:t>
            </a:r>
          </a:p>
          <a:p>
            <a:pPr marL="742950" lvl="2" indent="-259200">
              <a:buFont typeface="Arial" panose="020B0604020202020204" pitchFamily="34" charset="0"/>
              <a:buChar char="‒"/>
            </a:pPr>
            <a:r>
              <a:rPr lang="en-IN" dirty="0"/>
              <a:t>For most goods and services, the market turns out to do a good job</a:t>
            </a:r>
            <a:r>
              <a:rPr lang="en-IN" dirty="0" smtClean="0"/>
              <a:t>.</a:t>
            </a:r>
            <a:endParaRPr lang="en-IN" dirty="0"/>
          </a:p>
        </p:txBody>
      </p:sp>
    </p:spTree>
    <p:extLst>
      <p:ext uri="{BB962C8B-B14F-4D97-AF65-F5344CB8AC3E}">
        <p14:creationId xmlns:p14="http://schemas.microsoft.com/office/powerpoint/2010/main" val="61705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(4 of </a:t>
            </a:r>
            <a:r>
              <a:rPr lang="en-US" altLang="en-US" sz="2000" dirty="0"/>
              <a:t>18)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b="1" dirty="0"/>
              <a:t>The Invisible Hand</a:t>
            </a:r>
          </a:p>
          <a:p>
            <a:pPr marL="685800" lvl="2" indent="-259200">
              <a:spcBef>
                <a:spcPts val="1200"/>
              </a:spcBef>
              <a:buFont typeface="Arial" panose="020B0604020202020204" pitchFamily="34" charset="0"/>
              <a:buChar char="‒"/>
            </a:pPr>
            <a:r>
              <a:rPr lang="en-IN" sz="1800" dirty="0"/>
              <a:t>Adam Smith’s “invisible hand” idea in the </a:t>
            </a:r>
            <a:r>
              <a:rPr lang="en-IN" sz="1800" i="1" dirty="0"/>
              <a:t>Wealth of Nations</a:t>
            </a:r>
            <a:r>
              <a:rPr lang="en-IN" sz="1800" dirty="0"/>
              <a:t> implied that competitive markets send resources to their highest valued use in society.</a:t>
            </a:r>
          </a:p>
          <a:p>
            <a:pPr marL="685800" lvl="2" indent="-259200">
              <a:spcBef>
                <a:spcPts val="1200"/>
              </a:spcBef>
              <a:buFont typeface="Arial" panose="020B0604020202020204" pitchFamily="34" charset="0"/>
              <a:buChar char="‒"/>
            </a:pPr>
            <a:r>
              <a:rPr lang="en-IN" sz="1800" dirty="0"/>
              <a:t>Consumers and producers pursue their own self-interest and interact in markets.</a:t>
            </a:r>
          </a:p>
          <a:p>
            <a:pPr marL="685800" lvl="2" indent="-259200">
              <a:spcBef>
                <a:spcPts val="1200"/>
              </a:spcBef>
              <a:buFont typeface="Arial" panose="020B0604020202020204" pitchFamily="34" charset="0"/>
              <a:buChar char="‒"/>
            </a:pPr>
            <a:r>
              <a:rPr lang="en-IN" sz="1800" dirty="0"/>
              <a:t>Market transactions generate an efficient—highest valued—use of resources</a:t>
            </a:r>
            <a:r>
              <a:rPr lang="en-IN" sz="1800" dirty="0" smtClean="0"/>
              <a:t>.</a:t>
            </a:r>
            <a:endParaRPr lang="en-IN" sz="1800" dirty="0"/>
          </a:p>
        </p:txBody>
      </p:sp>
    </p:spTree>
    <p:extLst>
      <p:ext uri="{BB962C8B-B14F-4D97-AF65-F5344CB8AC3E}">
        <p14:creationId xmlns:p14="http://schemas.microsoft.com/office/powerpoint/2010/main" val="297859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(5 </a:t>
            </a:r>
            <a:r>
              <a:rPr lang="en-US" altLang="en-US" sz="2000" dirty="0"/>
              <a:t>of 18)</a:t>
            </a:r>
            <a:endParaRPr lang="en-IN" dirty="0"/>
          </a:p>
        </p:txBody>
      </p:sp>
      <p:sp>
        <p:nvSpPr>
          <p:cNvPr id="4" name="Content Placeholder 3"/>
          <p:cNvSpPr>
            <a:spLocks noGrp="1"/>
          </p:cNvSpPr>
          <p:nvPr>
            <p:ph sz="quarter" idx="14"/>
          </p:nvPr>
        </p:nvSpPr>
        <p:spPr/>
        <p:txBody>
          <a:bodyPr/>
          <a:lstStyle/>
          <a:p>
            <a:pPr marL="107950">
              <a:defRPr/>
            </a:pPr>
            <a:r>
              <a:rPr lang="en-IN" altLang="en-US" sz="2400" b="1" dirty="0"/>
              <a:t>Market Failure</a:t>
            </a:r>
          </a:p>
          <a:p>
            <a:pPr marL="622300" lvl="2" indent="-259200">
              <a:buFont typeface="Arial" panose="020B0604020202020204" pitchFamily="34" charset="0"/>
              <a:buChar char="‒"/>
              <a:defRPr/>
            </a:pPr>
            <a:r>
              <a:rPr lang="en-IN" dirty="0"/>
              <a:t>Markets don’t always achieve an efficient outcome.</a:t>
            </a:r>
          </a:p>
          <a:p>
            <a:pPr marL="622300" lvl="2" indent="-259200">
              <a:buFont typeface="Arial" panose="020B0604020202020204" pitchFamily="34" charset="0"/>
              <a:buChar char="‒"/>
              <a:defRPr/>
            </a:pPr>
            <a:r>
              <a:rPr lang="en-IN" b="1" dirty="0"/>
              <a:t>Market failure </a:t>
            </a:r>
            <a:r>
              <a:rPr lang="en-IN" dirty="0"/>
              <a:t>arises when a market delivers an inefficient outcome.</a:t>
            </a:r>
          </a:p>
          <a:p>
            <a:pPr marL="622300" lvl="2" indent="-259200">
              <a:buFont typeface="Arial" panose="020B0604020202020204" pitchFamily="34" charset="0"/>
              <a:buChar char="‒"/>
              <a:defRPr/>
            </a:pPr>
            <a:r>
              <a:rPr lang="en-IN" dirty="0"/>
              <a:t>Market failure can occur because </a:t>
            </a:r>
          </a:p>
          <a:p>
            <a:pPr marL="1251000" lvl="3" indent="-285750">
              <a:buSzPct val="120000"/>
              <a:buFont typeface="Wingdings" panose="05000000000000000000" pitchFamily="2" charset="2"/>
              <a:buChar char="§"/>
              <a:defRPr/>
            </a:pPr>
            <a:r>
              <a:rPr lang="en-IN" sz="1600" dirty="0"/>
              <a:t>Too little of an item is produced (</a:t>
            </a:r>
            <a:r>
              <a:rPr lang="en-IN" sz="1600" dirty="0">
                <a:cs typeface="Arial" panose="020B0604020202020204" pitchFamily="34" charset="0"/>
              </a:rPr>
              <a:t>underproduction) </a:t>
            </a:r>
            <a:r>
              <a:rPr lang="en-IN" sz="1600" dirty="0"/>
              <a:t>or </a:t>
            </a:r>
          </a:p>
          <a:p>
            <a:pPr marL="1251000" lvl="3" indent="-285750">
              <a:buSzPct val="120000"/>
              <a:buFont typeface="Wingdings" panose="05000000000000000000" pitchFamily="2" charset="2"/>
              <a:buChar char="§"/>
              <a:defRPr/>
            </a:pPr>
            <a:r>
              <a:rPr lang="en-IN" sz="1600" dirty="0"/>
              <a:t>Too much of an item is produced (</a:t>
            </a:r>
            <a:r>
              <a:rPr lang="en-IN" sz="1600" dirty="0">
                <a:cs typeface="Arial" panose="020B0604020202020204" pitchFamily="34" charset="0"/>
              </a:rPr>
              <a:t>overproduction</a:t>
            </a:r>
            <a:r>
              <a:rPr lang="en-IN" sz="1600" dirty="0" smtClean="0">
                <a:cs typeface="Arial" panose="020B0604020202020204" pitchFamily="34" charset="0"/>
              </a:rPr>
              <a:t>).</a:t>
            </a:r>
            <a:endParaRPr lang="en-IN" sz="1600" dirty="0">
              <a:cs typeface="Arial" panose="020B0604020202020204" pitchFamily="34" charset="0"/>
            </a:endParaRPr>
          </a:p>
        </p:txBody>
      </p:sp>
    </p:spTree>
    <p:extLst>
      <p:ext uri="{BB962C8B-B14F-4D97-AF65-F5344CB8AC3E}">
        <p14:creationId xmlns:p14="http://schemas.microsoft.com/office/powerpoint/2010/main" val="226180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(6 </a:t>
            </a:r>
            <a:r>
              <a:rPr lang="en-US" altLang="en-US" sz="2000" dirty="0"/>
              <a:t>of 18)</a:t>
            </a:r>
            <a:endParaRPr lang="en-IN" dirty="0"/>
          </a:p>
        </p:txBody>
      </p:sp>
      <p:sp>
        <p:nvSpPr>
          <p:cNvPr id="4" name="Content Placeholder 3"/>
          <p:cNvSpPr>
            <a:spLocks noGrp="1"/>
          </p:cNvSpPr>
          <p:nvPr>
            <p:ph sz="quarter" idx="14"/>
          </p:nvPr>
        </p:nvSpPr>
        <p:spPr>
          <a:xfrm>
            <a:off x="457200" y="1600200"/>
            <a:ext cx="4038600" cy="4525963"/>
          </a:xfrm>
        </p:spPr>
        <p:txBody>
          <a:bodyPr/>
          <a:lstStyle/>
          <a:p>
            <a:pPr marL="255600" lvl="1" indent="-255600">
              <a:spcAft>
                <a:spcPts val="600"/>
              </a:spcAft>
              <a:buFont typeface="Arial" panose="020B0604020202020204" pitchFamily="34" charset="0"/>
              <a:buChar char="•"/>
              <a:defRPr/>
            </a:pPr>
            <a:r>
              <a:rPr lang="en-US" altLang="en-US" b="1" dirty="0"/>
              <a:t>Underproduction</a:t>
            </a:r>
          </a:p>
          <a:p>
            <a:pPr marL="255600" lvl="1" indent="-255600">
              <a:spcAft>
                <a:spcPts val="600"/>
              </a:spcAft>
              <a:buFont typeface="Arial" panose="020B0604020202020204" pitchFamily="34" charset="0"/>
              <a:buChar char="•"/>
              <a:defRPr/>
            </a:pPr>
            <a:r>
              <a:rPr lang="en-US" altLang="en-US" sz="2000" dirty="0"/>
              <a:t>The efficient quantity is 10,000 pizzas a day.</a:t>
            </a:r>
          </a:p>
          <a:p>
            <a:pPr marL="255600" lvl="1" indent="-255600">
              <a:spcAft>
                <a:spcPts val="600"/>
              </a:spcAft>
              <a:buFont typeface="Arial" panose="020B0604020202020204" pitchFamily="34" charset="0"/>
              <a:buChar char="•"/>
              <a:defRPr/>
            </a:pPr>
            <a:r>
              <a:rPr lang="en-US" altLang="en-US" sz="2000" dirty="0"/>
              <a:t>If production is restricted to 5,000 pizzas a day, there is underproduction and the quantity is inefficient.</a:t>
            </a:r>
          </a:p>
          <a:p>
            <a:pPr marL="255600" lvl="1" indent="-255600">
              <a:spcAft>
                <a:spcPts val="600"/>
              </a:spcAft>
              <a:buFont typeface="Arial" panose="020B0604020202020204" pitchFamily="34" charset="0"/>
              <a:buChar char="•"/>
              <a:defRPr/>
            </a:pPr>
            <a:r>
              <a:rPr lang="en-US" altLang="en-US" sz="2000" dirty="0"/>
              <a:t>A </a:t>
            </a:r>
            <a:r>
              <a:rPr lang="en-US" altLang="en-US" sz="2000" b="1" dirty="0"/>
              <a:t>deadweight loss</a:t>
            </a:r>
            <a:r>
              <a:rPr lang="en-US" altLang="en-US" sz="2000" dirty="0"/>
              <a:t> equals the decrease in total surplus—the gray triangle.</a:t>
            </a:r>
          </a:p>
          <a:p>
            <a:pPr marL="255600" lvl="1" indent="-255600">
              <a:spcAft>
                <a:spcPts val="600"/>
              </a:spcAft>
              <a:buFont typeface="Arial" panose="020B0604020202020204" pitchFamily="34" charset="0"/>
              <a:buChar char="•"/>
              <a:defRPr/>
            </a:pPr>
            <a:r>
              <a:rPr lang="en-US" altLang="en-US" sz="2000" dirty="0"/>
              <a:t>This loss is a </a:t>
            </a:r>
            <a:r>
              <a:rPr lang="en-US" altLang="en-US" sz="2000" i="1" dirty="0"/>
              <a:t>social</a:t>
            </a:r>
            <a:r>
              <a:rPr lang="en-US" altLang="en-US" sz="2000" dirty="0"/>
              <a:t> loss</a:t>
            </a:r>
            <a:r>
              <a:rPr lang="en-US" altLang="en-US" sz="2000" dirty="0" smtClean="0"/>
              <a:t>.</a:t>
            </a:r>
            <a:endParaRPr lang="en-US" altLang="en-US" sz="2000" b="1" dirty="0">
              <a:solidFill>
                <a:srgbClr val="DB8657"/>
              </a:solidFill>
            </a:endParaRPr>
          </a:p>
        </p:txBody>
      </p:sp>
      <p:pic>
        <p:nvPicPr>
          <p:cNvPr id="5" name="Picture 4" descr="Supply curve S rises from (0, 5). Demand curve D falls from (0, 25). S and D intersect at equilibrium point (10, 15), with x = 10 being the equilibrium quantity. From x = 0 to x = 5, the region below D and above y = 15 is green, and the region below y = 15 and above S is blue. From x = 5 to x = 10, the grey region between S and D is the deadweight lo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0767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55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(7 </a:t>
            </a:r>
            <a:r>
              <a:rPr lang="en-US" altLang="en-US" sz="2000" dirty="0"/>
              <a:t>of 18)</a:t>
            </a:r>
            <a:endParaRPr lang="en-IN" dirty="0"/>
          </a:p>
        </p:txBody>
      </p:sp>
      <p:sp>
        <p:nvSpPr>
          <p:cNvPr id="4" name="Content Placeholder 3"/>
          <p:cNvSpPr>
            <a:spLocks noGrp="1"/>
          </p:cNvSpPr>
          <p:nvPr>
            <p:ph sz="quarter" idx="14"/>
          </p:nvPr>
        </p:nvSpPr>
        <p:spPr>
          <a:xfrm>
            <a:off x="457200" y="1600200"/>
            <a:ext cx="3581400" cy="4525963"/>
          </a:xfrm>
        </p:spPr>
        <p:txBody>
          <a:bodyPr/>
          <a:lstStyle/>
          <a:p>
            <a:pPr marL="255600" lvl="1" indent="-255600">
              <a:spcAft>
                <a:spcPts val="600"/>
              </a:spcAft>
              <a:buFont typeface="Arial" panose="020B0604020202020204" pitchFamily="34" charset="0"/>
              <a:buChar char="•"/>
            </a:pPr>
            <a:r>
              <a:rPr lang="en-US" altLang="en-US" b="1" dirty="0"/>
              <a:t>Overproduction</a:t>
            </a:r>
          </a:p>
          <a:p>
            <a:pPr marL="255600" lvl="1" indent="-255600">
              <a:spcAft>
                <a:spcPts val="600"/>
              </a:spcAft>
              <a:buFont typeface="Arial" panose="020B0604020202020204" pitchFamily="34" charset="0"/>
              <a:buChar char="•"/>
            </a:pPr>
            <a:r>
              <a:rPr lang="en-US" altLang="en-US" sz="2000" dirty="0"/>
              <a:t>Again, the efficient quantity is 10,000 pizzas a day.</a:t>
            </a:r>
          </a:p>
          <a:p>
            <a:pPr marL="255600" lvl="1" indent="-255600">
              <a:spcAft>
                <a:spcPts val="600"/>
              </a:spcAft>
              <a:buFont typeface="Arial" panose="020B0604020202020204" pitchFamily="34" charset="0"/>
              <a:buChar char="•"/>
            </a:pPr>
            <a:r>
              <a:rPr lang="en-US" altLang="en-US" sz="2000" dirty="0"/>
              <a:t>If production is expanded to 15,000 pizzas a day, a deadweight loss arises from overproduction.</a:t>
            </a:r>
          </a:p>
          <a:p>
            <a:pPr marL="255600" lvl="1" indent="-255600">
              <a:spcAft>
                <a:spcPts val="600"/>
              </a:spcAft>
              <a:buFont typeface="Arial" panose="020B0604020202020204" pitchFamily="34" charset="0"/>
              <a:buChar char="•"/>
            </a:pPr>
            <a:r>
              <a:rPr lang="en-US" altLang="en-US" sz="2000" dirty="0"/>
              <a:t>This loss is a </a:t>
            </a:r>
            <a:r>
              <a:rPr lang="en-US" altLang="en-US" sz="2000" i="1" dirty="0"/>
              <a:t>social</a:t>
            </a:r>
            <a:r>
              <a:rPr lang="en-US" altLang="en-US" sz="2000" dirty="0"/>
              <a:t> loss</a:t>
            </a:r>
            <a:r>
              <a:rPr lang="en-US" altLang="en-US" sz="2000" dirty="0" smtClean="0"/>
              <a:t>.</a:t>
            </a:r>
            <a:endParaRPr lang="en-US" altLang="en-US" sz="2000" dirty="0"/>
          </a:p>
        </p:txBody>
      </p:sp>
      <p:pic>
        <p:nvPicPr>
          <p:cNvPr id="5" name="Picture 23" descr="Supply curve S rises from (0, 5). Demand curve D falls from (0, 25). S and D intersect at equilibrium point (10, 15), with x = 10 being the equilibrium quantity. From x = 0 to x = 10, the region below D and above y = 15 is green, and the region below y = 15 and above S is blue. From x = 10 to x = 15, the grey region between the curves is the deadweight 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2195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03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(8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Sources of Market Failure</a:t>
            </a:r>
          </a:p>
          <a:p>
            <a:pPr marL="742950" lvl="2" indent="-259200">
              <a:buSzPct val="100000"/>
              <a:buFont typeface="Arial" panose="020B0604020202020204" pitchFamily="34" charset="0"/>
              <a:buChar char="‒"/>
            </a:pPr>
            <a:r>
              <a:rPr lang="en-IN" dirty="0"/>
              <a:t>In competitive markets, underproduction or overproduction arise when there are</a:t>
            </a:r>
          </a:p>
          <a:p>
            <a:pPr marL="1200150" lvl="4" indent="-285750">
              <a:spcAft>
                <a:spcPct val="30000"/>
              </a:spcAft>
              <a:buSzPct val="100000"/>
              <a:buFont typeface="Wingdings" panose="05000000000000000000" pitchFamily="2" charset="2"/>
              <a:buChar char="§"/>
            </a:pPr>
            <a:r>
              <a:rPr lang="en-IN" altLang="en-US" dirty="0"/>
              <a:t>Price and quantity regulations</a:t>
            </a:r>
          </a:p>
          <a:p>
            <a:pPr marL="1200150" lvl="4" indent="-285750">
              <a:spcAft>
                <a:spcPct val="30000"/>
              </a:spcAft>
              <a:buSzPct val="100000"/>
              <a:buFont typeface="Wingdings" panose="05000000000000000000" pitchFamily="2" charset="2"/>
              <a:buChar char="§"/>
            </a:pPr>
            <a:r>
              <a:rPr lang="en-IN" altLang="en-US" dirty="0"/>
              <a:t>Taxes and subsidies</a:t>
            </a:r>
          </a:p>
          <a:p>
            <a:pPr marL="1200150" lvl="4" indent="-285750">
              <a:spcAft>
                <a:spcPct val="30000"/>
              </a:spcAft>
              <a:buSzPct val="100000"/>
              <a:buFont typeface="Wingdings" panose="05000000000000000000" pitchFamily="2" charset="2"/>
              <a:buChar char="§"/>
            </a:pPr>
            <a:r>
              <a:rPr lang="en-IN" altLang="en-US" dirty="0"/>
              <a:t>Externalities</a:t>
            </a:r>
          </a:p>
          <a:p>
            <a:pPr marL="1200150" lvl="4" indent="-285750">
              <a:spcAft>
                <a:spcPct val="30000"/>
              </a:spcAft>
              <a:buSzPct val="100000"/>
              <a:buFont typeface="Wingdings" panose="05000000000000000000" pitchFamily="2" charset="2"/>
              <a:buChar char="§"/>
            </a:pPr>
            <a:r>
              <a:rPr lang="en-IN" altLang="en-US" dirty="0"/>
              <a:t>Public goods and common resources</a:t>
            </a:r>
          </a:p>
          <a:p>
            <a:pPr marL="1200150" lvl="4" indent="-285750">
              <a:spcAft>
                <a:spcPct val="30000"/>
              </a:spcAft>
              <a:buSzPct val="100000"/>
              <a:buFont typeface="Wingdings" panose="05000000000000000000" pitchFamily="2" charset="2"/>
              <a:buChar char="§"/>
            </a:pPr>
            <a:r>
              <a:rPr lang="en-IN" altLang="en-US" dirty="0"/>
              <a:t>Monopoly</a:t>
            </a:r>
          </a:p>
          <a:p>
            <a:pPr marL="1200150" lvl="4" indent="-285750">
              <a:spcAft>
                <a:spcPct val="30000"/>
              </a:spcAft>
              <a:buSzPct val="100000"/>
              <a:buFont typeface="Wingdings" panose="05000000000000000000" pitchFamily="2" charset="2"/>
              <a:buChar char="§"/>
            </a:pPr>
            <a:r>
              <a:rPr lang="en-IN" altLang="en-US" dirty="0"/>
              <a:t>High transactions costs</a:t>
            </a:r>
          </a:p>
          <a:p>
            <a:pPr marL="255600" indent="-255600"/>
            <a:endParaRPr lang="en-IN" dirty="0"/>
          </a:p>
        </p:txBody>
      </p:sp>
    </p:spTree>
    <p:extLst>
      <p:ext uri="{BB962C8B-B14F-4D97-AF65-F5344CB8AC3E}">
        <p14:creationId xmlns:p14="http://schemas.microsoft.com/office/powerpoint/2010/main" val="173566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(9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Price and Quantity Regulations</a:t>
            </a:r>
          </a:p>
          <a:p>
            <a:pPr marL="742950" lvl="2" indent="-259200">
              <a:spcBef>
                <a:spcPts val="1200"/>
              </a:spcBef>
              <a:buFont typeface="Arial" panose="020B0604020202020204" pitchFamily="34" charset="0"/>
              <a:buChar char="‒"/>
            </a:pPr>
            <a:r>
              <a:rPr lang="en-IN" i="1" dirty="0"/>
              <a:t>Price regulations</a:t>
            </a:r>
            <a:r>
              <a:rPr lang="en-IN" dirty="0"/>
              <a:t> sometimes put a block on the price adjustments and lead to underproduction.</a:t>
            </a:r>
          </a:p>
          <a:p>
            <a:pPr marL="742950" lvl="2" indent="-259200">
              <a:spcBef>
                <a:spcPts val="1200"/>
              </a:spcBef>
              <a:buFont typeface="Arial" panose="020B0604020202020204" pitchFamily="34" charset="0"/>
              <a:buChar char="‒"/>
            </a:pPr>
            <a:r>
              <a:rPr lang="en-IN" i="1" dirty="0"/>
              <a:t>Quantity regulations </a:t>
            </a:r>
            <a:r>
              <a:rPr lang="en-IN" dirty="0"/>
              <a:t>that limit the amount that a farm is permitted to produce also lead to underproduction.</a:t>
            </a:r>
          </a:p>
          <a:p>
            <a:pPr marL="255600" indent="-255600"/>
            <a:endParaRPr lang="en-IN" dirty="0"/>
          </a:p>
        </p:txBody>
      </p:sp>
    </p:spTree>
    <p:extLst>
      <p:ext uri="{BB962C8B-B14F-4D97-AF65-F5344CB8AC3E}">
        <p14:creationId xmlns:p14="http://schemas.microsoft.com/office/powerpoint/2010/main" val="59772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smtClean="0"/>
              <a:t>(10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Taxes and Subsidies</a:t>
            </a:r>
          </a:p>
          <a:p>
            <a:pPr marL="742950" lvl="2" indent="-259200">
              <a:spcBef>
                <a:spcPts val="1200"/>
              </a:spcBef>
              <a:buFont typeface="Arial" panose="020B0604020202020204" pitchFamily="34" charset="0"/>
              <a:buChar char="‒"/>
            </a:pPr>
            <a:r>
              <a:rPr lang="en-IN" i="1" dirty="0"/>
              <a:t>Taxes</a:t>
            </a:r>
            <a:r>
              <a:rPr lang="en-IN" dirty="0"/>
              <a:t> increase the prices paid by buyers and lower the prices received by sellers.</a:t>
            </a:r>
          </a:p>
          <a:p>
            <a:pPr marL="742950" lvl="2" indent="-259200">
              <a:spcBef>
                <a:spcPts val="1200"/>
              </a:spcBef>
              <a:buFont typeface="Arial" panose="020B0604020202020204" pitchFamily="34" charset="0"/>
              <a:buChar char="‒"/>
            </a:pPr>
            <a:r>
              <a:rPr lang="en-IN" dirty="0"/>
              <a:t>So taxes </a:t>
            </a:r>
            <a:r>
              <a:rPr lang="en-IN" dirty="0">
                <a:solidFill>
                  <a:srgbClr val="000000"/>
                </a:solidFill>
              </a:rPr>
              <a:t>decrease the quantity produced and </a:t>
            </a:r>
            <a:r>
              <a:rPr lang="en-IN" dirty="0"/>
              <a:t>lead to underproduction.</a:t>
            </a:r>
          </a:p>
          <a:p>
            <a:pPr marL="742950" lvl="2" indent="-259200">
              <a:spcBef>
                <a:spcPts val="1200"/>
              </a:spcBef>
              <a:buFont typeface="Arial" panose="020B0604020202020204" pitchFamily="34" charset="0"/>
              <a:buChar char="‒"/>
            </a:pPr>
            <a:r>
              <a:rPr lang="en-IN" i="1" dirty="0"/>
              <a:t>Subsidies</a:t>
            </a:r>
            <a:r>
              <a:rPr lang="en-IN" dirty="0"/>
              <a:t> lower the prices paid by buyers and increase the prices received by sellers.</a:t>
            </a:r>
          </a:p>
          <a:p>
            <a:pPr marL="742950" lvl="2" indent="-259200">
              <a:spcBef>
                <a:spcPts val="1200"/>
              </a:spcBef>
              <a:buFont typeface="Arial" panose="020B0604020202020204" pitchFamily="34" charset="0"/>
              <a:buChar char="‒"/>
            </a:pPr>
            <a:r>
              <a:rPr lang="en-IN" dirty="0">
                <a:solidFill>
                  <a:srgbClr val="000000"/>
                </a:solidFill>
              </a:rPr>
              <a:t>So subsidies increase the quantity produced and lead to overproduction</a:t>
            </a:r>
            <a:r>
              <a:rPr lang="en-IN" dirty="0" smtClean="0">
                <a:solidFill>
                  <a:srgbClr val="000000"/>
                </a:solidFill>
              </a:rPr>
              <a:t>.</a:t>
            </a:r>
            <a:endParaRPr lang="en-IN" dirty="0">
              <a:solidFill>
                <a:srgbClr val="000000"/>
              </a:solidFill>
            </a:endParaRPr>
          </a:p>
        </p:txBody>
      </p:sp>
    </p:spTree>
    <p:extLst>
      <p:ext uri="{BB962C8B-B14F-4D97-AF65-F5344CB8AC3E}">
        <p14:creationId xmlns:p14="http://schemas.microsoft.com/office/powerpoint/2010/main" val="93319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11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Externalities</a:t>
            </a:r>
          </a:p>
          <a:p>
            <a:pPr marL="742950" lvl="2" indent="-259200">
              <a:spcBef>
                <a:spcPts val="1200"/>
              </a:spcBef>
              <a:buFont typeface="Arial" panose="020B0604020202020204" pitchFamily="34" charset="0"/>
              <a:buChar char="‒"/>
            </a:pPr>
            <a:r>
              <a:rPr lang="en-IN" dirty="0"/>
              <a:t>An </a:t>
            </a:r>
            <a:r>
              <a:rPr lang="en-IN" i="1" dirty="0"/>
              <a:t>externality</a:t>
            </a:r>
            <a:r>
              <a:rPr lang="en-IN" dirty="0"/>
              <a:t> is a cost or benefit that affects someone other than the seller or the buyer of a good. </a:t>
            </a:r>
          </a:p>
          <a:p>
            <a:pPr marL="742950" lvl="2" indent="-259200">
              <a:spcBef>
                <a:spcPts val="1200"/>
              </a:spcBef>
              <a:buFont typeface="Arial" panose="020B0604020202020204" pitchFamily="34" charset="0"/>
              <a:buChar char="‒"/>
            </a:pPr>
            <a:r>
              <a:rPr lang="en-IN" dirty="0"/>
              <a:t>An electric utility creates an </a:t>
            </a:r>
            <a:r>
              <a:rPr lang="en-IN" i="1" dirty="0"/>
              <a:t>external cost</a:t>
            </a:r>
            <a:r>
              <a:rPr lang="en-IN" dirty="0"/>
              <a:t> by burning coal that creates acid rain. </a:t>
            </a:r>
          </a:p>
          <a:p>
            <a:pPr marL="742950" lvl="2" indent="-259200">
              <a:spcBef>
                <a:spcPts val="1200"/>
              </a:spcBef>
              <a:buFont typeface="Arial" panose="020B0604020202020204" pitchFamily="34" charset="0"/>
              <a:buChar char="‒"/>
            </a:pPr>
            <a:r>
              <a:rPr lang="en-IN" dirty="0"/>
              <a:t>The utility doesn’t consider this cost when it chooses the quantity of power to produce. Overproduction results</a:t>
            </a:r>
            <a:r>
              <a:rPr lang="en-IN" dirty="0" smtClean="0"/>
              <a:t>.</a:t>
            </a:r>
            <a:endParaRPr lang="en-IN" dirty="0"/>
          </a:p>
        </p:txBody>
      </p:sp>
    </p:spTree>
    <p:extLst>
      <p:ext uri="{BB962C8B-B14F-4D97-AF65-F5344CB8AC3E}">
        <p14:creationId xmlns:p14="http://schemas.microsoft.com/office/powerpoint/2010/main" val="252250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12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dirty="0"/>
              <a:t>An apartment owner would provide an </a:t>
            </a:r>
            <a:r>
              <a:rPr lang="en-IN" i="1" dirty="0"/>
              <a:t>external</a:t>
            </a:r>
            <a:r>
              <a:rPr lang="en-IN" dirty="0"/>
              <a:t> </a:t>
            </a:r>
            <a:r>
              <a:rPr lang="en-IN" i="1" dirty="0"/>
              <a:t>benefit</a:t>
            </a:r>
            <a:r>
              <a:rPr lang="en-IN" dirty="0"/>
              <a:t> if she installed an smoke detector. </a:t>
            </a:r>
          </a:p>
          <a:p>
            <a:pPr marL="255600" lvl="1" indent="-255600">
              <a:spcBef>
                <a:spcPts val="1200"/>
              </a:spcBef>
              <a:buFont typeface="Arial" panose="020B0604020202020204" pitchFamily="34" charset="0"/>
              <a:buChar char="•"/>
            </a:pPr>
            <a:r>
              <a:rPr lang="en-IN" dirty="0"/>
              <a:t>But she doesn’t consider her neighbor’s marginal benefit and decides not to install a smoke detector.</a:t>
            </a:r>
          </a:p>
          <a:p>
            <a:pPr marL="255600" lvl="1" indent="-255600">
              <a:spcBef>
                <a:spcPts val="1200"/>
              </a:spcBef>
              <a:buFont typeface="Arial" panose="020B0604020202020204" pitchFamily="34" charset="0"/>
              <a:buChar char="•"/>
            </a:pPr>
            <a:r>
              <a:rPr lang="en-IN" dirty="0"/>
              <a:t>The result is underproduction</a:t>
            </a:r>
            <a:r>
              <a:rPr lang="en-IN" dirty="0" smtClean="0"/>
              <a:t>.</a:t>
            </a:r>
            <a:endParaRPr lang="en-IN" dirty="0"/>
          </a:p>
        </p:txBody>
      </p:sp>
    </p:spTree>
    <p:extLst>
      <p:ext uri="{BB962C8B-B14F-4D97-AF65-F5344CB8AC3E}">
        <p14:creationId xmlns:p14="http://schemas.microsoft.com/office/powerpoint/2010/main" val="197607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13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Public Goods and Common Resources</a:t>
            </a:r>
          </a:p>
          <a:p>
            <a:pPr marL="742950" lvl="2" indent="-259200">
              <a:spcBef>
                <a:spcPts val="1200"/>
              </a:spcBef>
              <a:buFont typeface="Arial" panose="020B0604020202020204" pitchFamily="34" charset="0"/>
              <a:buChar char="‒"/>
            </a:pPr>
            <a:r>
              <a:rPr lang="en-IN" dirty="0">
                <a:solidFill>
                  <a:srgbClr val="000000"/>
                </a:solidFill>
              </a:rPr>
              <a:t>A </a:t>
            </a:r>
            <a:r>
              <a:rPr lang="en-IN" i="1" dirty="0">
                <a:solidFill>
                  <a:srgbClr val="000000"/>
                </a:solidFill>
              </a:rPr>
              <a:t>public good</a:t>
            </a:r>
            <a:r>
              <a:rPr lang="en-IN" dirty="0">
                <a:solidFill>
                  <a:srgbClr val="000000"/>
                </a:solidFill>
              </a:rPr>
              <a:t> benefits everyone and no one can be excluded from its benefits</a:t>
            </a:r>
            <a:r>
              <a:rPr lang="en-IN" dirty="0"/>
              <a:t>.</a:t>
            </a:r>
          </a:p>
          <a:p>
            <a:pPr marL="742950" lvl="2" indent="-259200">
              <a:spcBef>
                <a:spcPts val="1200"/>
              </a:spcBef>
              <a:buFont typeface="Arial" panose="020B0604020202020204" pitchFamily="34" charset="0"/>
              <a:buChar char="‒"/>
            </a:pPr>
            <a:r>
              <a:rPr lang="en-IN" dirty="0"/>
              <a:t>It is in everyone’s self-interest to avoid paying for a public good (called the f</a:t>
            </a:r>
            <a:r>
              <a:rPr lang="en-IN" dirty="0">
                <a:solidFill>
                  <a:srgbClr val="000000"/>
                </a:solidFill>
              </a:rPr>
              <a:t>ree-rider problem), which leads to underproduction</a:t>
            </a:r>
            <a:r>
              <a:rPr lang="en-IN" dirty="0" smtClean="0">
                <a:solidFill>
                  <a:srgbClr val="000000"/>
                </a:solidFill>
              </a:rPr>
              <a:t>.</a:t>
            </a:r>
            <a:endParaRPr lang="en-IN" dirty="0">
              <a:solidFill>
                <a:srgbClr val="000000"/>
              </a:solidFill>
            </a:endParaRPr>
          </a:p>
        </p:txBody>
      </p:sp>
    </p:spTree>
    <p:extLst>
      <p:ext uri="{BB962C8B-B14F-4D97-AF65-F5344CB8AC3E}">
        <p14:creationId xmlns:p14="http://schemas.microsoft.com/office/powerpoint/2010/main" val="11930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(3 </a:t>
            </a:r>
            <a:r>
              <a:rPr lang="en-US" altLang="en-US" sz="2000" dirty="0"/>
              <a:t>of 9)</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Command</a:t>
            </a:r>
          </a:p>
          <a:p>
            <a:pPr marL="742950" lvl="2" indent="-259200">
              <a:buFont typeface="Arial" panose="020B0604020202020204" pitchFamily="34" charset="0"/>
              <a:buChar char="‒"/>
            </a:pPr>
            <a:r>
              <a:rPr lang="en-IN" b="1" dirty="0"/>
              <a:t>Command system </a:t>
            </a:r>
            <a:r>
              <a:rPr lang="en-IN" dirty="0"/>
              <a:t>allocates resources by the order (command) of someone in authority.</a:t>
            </a:r>
          </a:p>
          <a:p>
            <a:pPr marL="742950" lvl="2" indent="-259200">
              <a:buFont typeface="Arial" panose="020B0604020202020204" pitchFamily="34" charset="0"/>
              <a:buChar char="‒"/>
            </a:pPr>
            <a:r>
              <a:rPr lang="en-IN" dirty="0"/>
              <a:t>For example, if you have a job, most likely someone tells you what to do. Your labor time is allocated to specific tasks by command. </a:t>
            </a:r>
          </a:p>
          <a:p>
            <a:pPr marL="742950" lvl="2" indent="-259200">
              <a:buFont typeface="Arial" panose="020B0604020202020204" pitchFamily="34" charset="0"/>
              <a:buChar char="‒"/>
            </a:pPr>
            <a:r>
              <a:rPr lang="en-IN" dirty="0"/>
              <a:t>A command system works well in organizations with clear lines of authority but badly in an entire economy</a:t>
            </a:r>
            <a:r>
              <a:rPr lang="en-IN" dirty="0" smtClean="0"/>
              <a:t>.</a:t>
            </a:r>
            <a:endParaRPr lang="en-IN" dirty="0"/>
          </a:p>
        </p:txBody>
      </p:sp>
    </p:spTree>
    <p:extLst>
      <p:ext uri="{BB962C8B-B14F-4D97-AF65-F5344CB8AC3E}">
        <p14:creationId xmlns:p14="http://schemas.microsoft.com/office/powerpoint/2010/main" val="58924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14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solidFill>
                  <a:srgbClr val="000000"/>
                </a:solidFill>
              </a:rPr>
              <a:t>A </a:t>
            </a:r>
            <a:r>
              <a:rPr lang="en-IN" i="1" dirty="0">
                <a:solidFill>
                  <a:srgbClr val="000000"/>
                </a:solidFill>
              </a:rPr>
              <a:t>common resource</a:t>
            </a:r>
            <a:r>
              <a:rPr lang="en-IN" dirty="0">
                <a:solidFill>
                  <a:srgbClr val="000000"/>
                </a:solidFill>
              </a:rPr>
              <a:t> is owned by no one but can be used by everyone</a:t>
            </a:r>
            <a:r>
              <a:rPr lang="en-IN" dirty="0"/>
              <a:t>.</a:t>
            </a:r>
          </a:p>
          <a:p>
            <a:pPr marL="255600" lvl="1" indent="-255600">
              <a:buFont typeface="Arial" panose="020B0604020202020204" pitchFamily="34" charset="0"/>
              <a:buChar char="•"/>
            </a:pPr>
            <a:r>
              <a:rPr lang="en-IN" dirty="0"/>
              <a:t>It is in everyone’s self interest to ignore the costs of their own use of a common resource that fall on others (called </a:t>
            </a:r>
            <a:r>
              <a:rPr lang="en-IN" i="1" dirty="0"/>
              <a:t>tragedy of the commons</a:t>
            </a:r>
            <a:r>
              <a:rPr lang="en-IN" dirty="0"/>
              <a:t>).</a:t>
            </a:r>
          </a:p>
          <a:p>
            <a:pPr marL="255600" lvl="1" indent="-255600">
              <a:buFont typeface="Arial" panose="020B0604020202020204" pitchFamily="34" charset="0"/>
              <a:buChar char="•"/>
            </a:pPr>
            <a:r>
              <a:rPr lang="en-IN" dirty="0"/>
              <a:t>The </a:t>
            </a:r>
            <a:r>
              <a:rPr lang="en-IN" i="1" dirty="0"/>
              <a:t>tragedy of the commons</a:t>
            </a:r>
            <a:r>
              <a:rPr lang="en-IN" dirty="0"/>
              <a:t> leads to overproduction</a:t>
            </a:r>
            <a:r>
              <a:rPr lang="en-IN" dirty="0" smtClean="0"/>
              <a:t>.</a:t>
            </a:r>
            <a:endParaRPr lang="en-IN" dirty="0"/>
          </a:p>
        </p:txBody>
      </p:sp>
    </p:spTree>
    <p:extLst>
      <p:ext uri="{BB962C8B-B14F-4D97-AF65-F5344CB8AC3E}">
        <p14:creationId xmlns:p14="http://schemas.microsoft.com/office/powerpoint/2010/main" val="97047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15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Monopoly</a:t>
            </a:r>
          </a:p>
          <a:p>
            <a:pPr marL="742950" lvl="2" indent="-259200">
              <a:spcBef>
                <a:spcPts val="1200"/>
              </a:spcBef>
              <a:buFont typeface="Arial" panose="020B0604020202020204" pitchFamily="34" charset="0"/>
              <a:buChar char="‒"/>
            </a:pPr>
            <a:r>
              <a:rPr lang="en-IN" dirty="0">
                <a:solidFill>
                  <a:srgbClr val="000000"/>
                </a:solidFill>
              </a:rPr>
              <a:t>A </a:t>
            </a:r>
            <a:r>
              <a:rPr lang="en-IN" i="1" dirty="0">
                <a:solidFill>
                  <a:srgbClr val="000000"/>
                </a:solidFill>
              </a:rPr>
              <a:t>monopoly</a:t>
            </a:r>
            <a:r>
              <a:rPr lang="en-IN" dirty="0">
                <a:solidFill>
                  <a:srgbClr val="000000"/>
                </a:solidFill>
              </a:rPr>
              <a:t> is a firm that is the sole provider of a good or service.</a:t>
            </a:r>
          </a:p>
          <a:p>
            <a:pPr marL="742950" lvl="2" indent="-259200">
              <a:spcBef>
                <a:spcPts val="1200"/>
              </a:spcBef>
              <a:buFont typeface="Arial" panose="020B0604020202020204" pitchFamily="34" charset="0"/>
              <a:buChar char="‒"/>
            </a:pPr>
            <a:r>
              <a:rPr lang="en-IN" dirty="0">
                <a:solidFill>
                  <a:srgbClr val="000000"/>
                </a:solidFill>
              </a:rPr>
              <a:t>The self-interest of a monopoly is to maximize its profit. To do so, a monopoly sets a price to achieve its self-interested goal. </a:t>
            </a:r>
          </a:p>
          <a:p>
            <a:pPr marL="742950" lvl="2" indent="-259200">
              <a:spcBef>
                <a:spcPts val="1200"/>
              </a:spcBef>
              <a:buFont typeface="Arial" panose="020B0604020202020204" pitchFamily="34" charset="0"/>
              <a:buChar char="‒"/>
            </a:pPr>
            <a:r>
              <a:rPr lang="en-IN" dirty="0">
                <a:solidFill>
                  <a:srgbClr val="000000"/>
                </a:solidFill>
              </a:rPr>
              <a:t>As a result, a monopoly produces too little and underproduction results</a:t>
            </a:r>
            <a:r>
              <a:rPr lang="en-IN" dirty="0" smtClean="0">
                <a:solidFill>
                  <a:srgbClr val="000000"/>
                </a:solidFill>
              </a:rPr>
              <a:t>.</a:t>
            </a:r>
            <a:endParaRPr lang="en-IN" dirty="0">
              <a:solidFill>
                <a:srgbClr val="000000"/>
              </a:solidFill>
            </a:endParaRPr>
          </a:p>
        </p:txBody>
      </p:sp>
    </p:spTree>
    <p:extLst>
      <p:ext uri="{BB962C8B-B14F-4D97-AF65-F5344CB8AC3E}">
        <p14:creationId xmlns:p14="http://schemas.microsoft.com/office/powerpoint/2010/main" val="242885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16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High Transactions Costs</a:t>
            </a:r>
          </a:p>
          <a:p>
            <a:pPr marL="742950" lvl="2" indent="-259200">
              <a:spcBef>
                <a:spcPts val="1200"/>
              </a:spcBef>
              <a:buFont typeface="Arial" panose="020B0604020202020204" pitchFamily="34" charset="0"/>
              <a:buChar char="‒"/>
            </a:pPr>
            <a:r>
              <a:rPr lang="en-IN" b="1" dirty="0"/>
              <a:t>Transactions costs </a:t>
            </a:r>
            <a:r>
              <a:rPr lang="en-IN" dirty="0"/>
              <a:t>are</a:t>
            </a:r>
            <a:r>
              <a:rPr lang="en-IN" b="1" dirty="0">
                <a:solidFill>
                  <a:srgbClr val="FF0000"/>
                </a:solidFill>
              </a:rPr>
              <a:t> </a:t>
            </a:r>
            <a:r>
              <a:rPr lang="en-IN" dirty="0"/>
              <a:t>the opportunity cost of making trades in a market. </a:t>
            </a:r>
          </a:p>
          <a:p>
            <a:pPr marL="742950" lvl="2" indent="-259200">
              <a:spcBef>
                <a:spcPts val="1200"/>
              </a:spcBef>
              <a:buFont typeface="Arial" panose="020B0604020202020204" pitchFamily="34" charset="0"/>
              <a:buChar char="‒"/>
            </a:pPr>
            <a:r>
              <a:rPr lang="en-IN" dirty="0">
                <a:solidFill>
                  <a:srgbClr val="000000"/>
                </a:solidFill>
              </a:rPr>
              <a:t>To use the market price as the allocator of scarce resources, it must be worth bearing the opportunity cost of establishing a market.</a:t>
            </a:r>
          </a:p>
          <a:p>
            <a:pPr marL="742950" lvl="2" indent="-259200">
              <a:spcBef>
                <a:spcPts val="1200"/>
              </a:spcBef>
              <a:buFont typeface="Arial" panose="020B0604020202020204" pitchFamily="34" charset="0"/>
              <a:buChar char="‒"/>
            </a:pPr>
            <a:r>
              <a:rPr lang="en-IN" dirty="0">
                <a:solidFill>
                  <a:srgbClr val="000000"/>
                </a:solidFill>
              </a:rPr>
              <a:t>Some markets are just too costly to operate.</a:t>
            </a:r>
          </a:p>
          <a:p>
            <a:pPr marL="742950" lvl="2" indent="-259200">
              <a:spcBef>
                <a:spcPts val="1200"/>
              </a:spcBef>
              <a:buFont typeface="Arial" panose="020B0604020202020204" pitchFamily="34" charset="0"/>
              <a:buChar char="‒"/>
            </a:pPr>
            <a:r>
              <a:rPr lang="en-IN" dirty="0">
                <a:solidFill>
                  <a:srgbClr val="000000"/>
                </a:solidFill>
              </a:rPr>
              <a:t>When transactions costs are high, the market might underproduce.</a:t>
            </a:r>
          </a:p>
          <a:p>
            <a:pPr marL="255600" indent="-255600">
              <a:spcBef>
                <a:spcPts val="1200"/>
              </a:spcBef>
            </a:pPr>
            <a:endParaRPr lang="en-IN" dirty="0"/>
          </a:p>
        </p:txBody>
      </p:sp>
    </p:spTree>
    <p:extLst>
      <p:ext uri="{BB962C8B-B14F-4D97-AF65-F5344CB8AC3E}">
        <p14:creationId xmlns:p14="http://schemas.microsoft.com/office/powerpoint/2010/main" val="364769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17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b="1" dirty="0"/>
              <a:t>Alternatives to the Market</a:t>
            </a:r>
          </a:p>
          <a:p>
            <a:pPr marL="742950" lvl="2" indent="-259200">
              <a:spcBef>
                <a:spcPts val="1200"/>
              </a:spcBef>
              <a:buFont typeface="Arial" panose="020B0604020202020204" pitchFamily="34" charset="0"/>
              <a:buChar char="‒"/>
            </a:pPr>
            <a:r>
              <a:rPr lang="en-IN" dirty="0"/>
              <a:t>When a market is inefficient, can one of the non-market methods of allocation do a better job?</a:t>
            </a:r>
          </a:p>
          <a:p>
            <a:pPr marL="742950" lvl="2" indent="-259200">
              <a:spcBef>
                <a:spcPts val="1200"/>
              </a:spcBef>
              <a:buFont typeface="Arial" panose="020B0604020202020204" pitchFamily="34" charset="0"/>
              <a:buChar char="‒"/>
            </a:pPr>
            <a:r>
              <a:rPr lang="en-IN" dirty="0"/>
              <a:t>Often, majority rule might be used.</a:t>
            </a:r>
          </a:p>
          <a:p>
            <a:pPr marL="742950" lvl="2" indent="-259200">
              <a:spcBef>
                <a:spcPts val="1200"/>
              </a:spcBef>
              <a:buFont typeface="Arial" panose="020B0604020202020204" pitchFamily="34" charset="0"/>
              <a:buChar char="‒"/>
            </a:pPr>
            <a:r>
              <a:rPr lang="en-IN" dirty="0"/>
              <a:t>But majority rule has its own shortcomings.  A group that pursues the self-interest of its members can become the majority.</a:t>
            </a:r>
          </a:p>
          <a:p>
            <a:pPr marL="742950" lvl="2" indent="-259200">
              <a:spcBef>
                <a:spcPts val="1200"/>
              </a:spcBef>
              <a:buFont typeface="Arial" panose="020B0604020202020204" pitchFamily="34" charset="0"/>
              <a:buChar char="‒"/>
            </a:pPr>
            <a:r>
              <a:rPr lang="en-IN" dirty="0"/>
              <a:t>Also, with majority rule, votes must be translated into actions by bureaucrats who have their own agendas</a:t>
            </a:r>
            <a:r>
              <a:rPr lang="en-IN" dirty="0" smtClean="0"/>
              <a:t>.</a:t>
            </a:r>
            <a:endParaRPr lang="en-IN" dirty="0"/>
          </a:p>
        </p:txBody>
      </p:sp>
    </p:spTree>
    <p:extLst>
      <p:ext uri="{BB962C8B-B14F-4D97-AF65-F5344CB8AC3E}">
        <p14:creationId xmlns:p14="http://schemas.microsoft.com/office/powerpoint/2010/main" val="387647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Efficient? </a:t>
            </a:r>
            <a:br>
              <a:rPr lang="en-US" altLang="en-US" dirty="0"/>
            </a:br>
            <a:r>
              <a:rPr lang="en-US" altLang="en-US" sz="2000" dirty="0"/>
              <a:t>(</a:t>
            </a:r>
            <a:r>
              <a:rPr lang="en-US" altLang="en-US" sz="2000" dirty="0" smtClean="0"/>
              <a:t>18 </a:t>
            </a:r>
            <a:r>
              <a:rPr lang="en-US" altLang="en-US" sz="2000" dirty="0"/>
              <a:t>of 18)</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defRPr/>
            </a:pPr>
            <a:r>
              <a:rPr lang="en-IN" dirty="0"/>
              <a:t>There is no one efficient mechanism for allocating resources efficiently.</a:t>
            </a:r>
          </a:p>
          <a:p>
            <a:pPr marL="255600" lvl="1" indent="-255600">
              <a:spcBef>
                <a:spcPts val="1200"/>
              </a:spcBef>
              <a:buFont typeface="Arial" panose="020B0604020202020204" pitchFamily="34" charset="0"/>
              <a:buChar char="•"/>
              <a:defRPr/>
            </a:pPr>
            <a:r>
              <a:rPr lang="en-IN" dirty="0"/>
              <a:t>But supplemented majority rule, bypassed inside firms by command systems, and occasionally using first-come, first-served, markets do an amazingly good job</a:t>
            </a:r>
            <a:r>
              <a:rPr lang="en-IN" dirty="0" smtClean="0"/>
              <a:t>.</a:t>
            </a:r>
            <a:endParaRPr lang="en-IN" dirty="0"/>
          </a:p>
        </p:txBody>
      </p:sp>
    </p:spTree>
    <p:extLst>
      <p:ext uri="{BB962C8B-B14F-4D97-AF65-F5344CB8AC3E}">
        <p14:creationId xmlns:p14="http://schemas.microsoft.com/office/powerpoint/2010/main" val="393106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a:t>
            </a:r>
            <a:r>
              <a:rPr lang="en-US" altLang="en-US" dirty="0" smtClean="0"/>
              <a:t>? </a:t>
            </a:r>
            <a:r>
              <a:rPr lang="en-US" altLang="en-US" sz="2000" dirty="0" smtClean="0"/>
              <a:t>(1 of 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defRPr/>
            </a:pPr>
            <a:r>
              <a:rPr lang="en-IN" dirty="0"/>
              <a:t>Ideas about fairness can be divided into two groups:</a:t>
            </a:r>
          </a:p>
          <a:p>
            <a:pPr marL="742950" lvl="2" indent="-259200">
              <a:spcBef>
                <a:spcPts val="1200"/>
              </a:spcBef>
              <a:buSzPct val="100000"/>
              <a:buFont typeface="Arial" panose="020B0604020202020204" pitchFamily="34" charset="0"/>
              <a:buChar char="‒"/>
              <a:defRPr/>
            </a:pPr>
            <a:r>
              <a:rPr lang="en-IN" dirty="0"/>
              <a:t>It’s not fair if the </a:t>
            </a:r>
            <a:r>
              <a:rPr lang="en-IN" i="1" dirty="0"/>
              <a:t>result </a:t>
            </a:r>
            <a:r>
              <a:rPr lang="en-IN" dirty="0"/>
              <a:t>isn’t fair.</a:t>
            </a:r>
          </a:p>
          <a:p>
            <a:pPr marL="742950" lvl="2" indent="-259200">
              <a:spcBef>
                <a:spcPts val="1200"/>
              </a:spcBef>
              <a:buSzPct val="100000"/>
              <a:buFont typeface="Arial" panose="020B0604020202020204" pitchFamily="34" charset="0"/>
              <a:buChar char="‒"/>
              <a:defRPr/>
            </a:pPr>
            <a:r>
              <a:rPr lang="en-IN" dirty="0"/>
              <a:t>It’s not fair if the </a:t>
            </a:r>
            <a:r>
              <a:rPr lang="en-IN" i="1" dirty="0"/>
              <a:t>rules </a:t>
            </a:r>
            <a:r>
              <a:rPr lang="en-IN" dirty="0"/>
              <a:t>aren’t fair</a:t>
            </a:r>
            <a:r>
              <a:rPr lang="en-IN" dirty="0" smtClean="0"/>
              <a:t>.</a:t>
            </a:r>
            <a:endParaRPr lang="en-IN" dirty="0"/>
          </a:p>
        </p:txBody>
      </p:sp>
    </p:spTree>
    <p:extLst>
      <p:ext uri="{BB962C8B-B14F-4D97-AF65-F5344CB8AC3E}">
        <p14:creationId xmlns:p14="http://schemas.microsoft.com/office/powerpoint/2010/main" val="205018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(2 </a:t>
            </a:r>
            <a:r>
              <a:rPr lang="en-US" altLang="en-US" sz="2000" dirty="0"/>
              <a:t>of 7)</a:t>
            </a:r>
            <a:endParaRPr lang="en-IN" dirty="0"/>
          </a:p>
        </p:txBody>
      </p:sp>
      <p:sp>
        <p:nvSpPr>
          <p:cNvPr id="4" name="Content Placeholder 3"/>
          <p:cNvSpPr>
            <a:spLocks noGrp="1"/>
          </p:cNvSpPr>
          <p:nvPr>
            <p:ph sz="quarter" idx="14"/>
          </p:nvPr>
        </p:nvSpPr>
        <p:spPr/>
        <p:txBody>
          <a:bodyPr/>
          <a:lstStyle/>
          <a:p>
            <a:pPr marL="108000">
              <a:defRPr/>
            </a:pPr>
            <a:r>
              <a:rPr lang="en-IN" altLang="en-US" sz="2400" b="1" dirty="0"/>
              <a:t>It’s Not Fair if the </a:t>
            </a:r>
            <a:r>
              <a:rPr lang="en-IN" altLang="en-US" sz="2400" b="1" i="1" dirty="0"/>
              <a:t>Result</a:t>
            </a:r>
            <a:r>
              <a:rPr lang="en-IN" altLang="en-US" sz="2400" b="1" dirty="0"/>
              <a:t> Isn’t Fair</a:t>
            </a:r>
          </a:p>
          <a:p>
            <a:pPr marL="565200" lvl="2" indent="-259200">
              <a:buFont typeface="Arial" panose="020B0604020202020204" pitchFamily="34" charset="0"/>
              <a:buChar char="‒"/>
              <a:defRPr/>
            </a:pPr>
            <a:r>
              <a:rPr lang="en-IN" dirty="0"/>
              <a:t>The idea that only equality brings efficiency is called utilitarianism.</a:t>
            </a:r>
          </a:p>
          <a:p>
            <a:pPr marL="565200" lvl="2" indent="-259200">
              <a:buFont typeface="Arial" panose="020B0604020202020204" pitchFamily="34" charset="0"/>
              <a:buChar char="‒"/>
              <a:defRPr/>
            </a:pPr>
            <a:r>
              <a:rPr lang="en-IN" b="1" dirty="0"/>
              <a:t>Utilitarianism</a:t>
            </a:r>
            <a:r>
              <a:rPr lang="en-IN" b="1" dirty="0">
                <a:solidFill>
                  <a:srgbClr val="FF0000"/>
                </a:solidFill>
              </a:rPr>
              <a:t> </a:t>
            </a:r>
            <a:r>
              <a:rPr lang="en-IN" dirty="0"/>
              <a:t>is the principle that states that we should strive to achieve “the greatest happiness for the greatest number</a:t>
            </a:r>
            <a:r>
              <a:rPr lang="en-IN" dirty="0" smtClean="0"/>
              <a:t>.”</a:t>
            </a:r>
            <a:endParaRPr lang="en-IN" dirty="0"/>
          </a:p>
        </p:txBody>
      </p:sp>
    </p:spTree>
    <p:extLst>
      <p:ext uri="{BB962C8B-B14F-4D97-AF65-F5344CB8AC3E}">
        <p14:creationId xmlns:p14="http://schemas.microsoft.com/office/powerpoint/2010/main" val="383216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(3 </a:t>
            </a:r>
            <a:r>
              <a:rPr lang="en-US" altLang="en-US" sz="2000" dirty="0"/>
              <a:t>of 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dirty="0"/>
              <a:t>If everyone gets the same marginal utility from a given amount of income, and </a:t>
            </a:r>
          </a:p>
          <a:p>
            <a:pPr marL="255600" lvl="1" indent="-255600">
              <a:spcBef>
                <a:spcPts val="1200"/>
              </a:spcBef>
              <a:buFont typeface="Arial" panose="020B0604020202020204" pitchFamily="34" charset="0"/>
              <a:buChar char="•"/>
            </a:pPr>
            <a:r>
              <a:rPr lang="en-IN" dirty="0"/>
              <a:t>if the marginal benefit of income decreases as income increases, </a:t>
            </a:r>
          </a:p>
          <a:p>
            <a:pPr marL="255600" lvl="1" indent="-255600">
              <a:spcBef>
                <a:spcPts val="1200"/>
              </a:spcBef>
              <a:buFont typeface="Arial" panose="020B0604020202020204" pitchFamily="34" charset="0"/>
              <a:buChar char="•"/>
            </a:pPr>
            <a:r>
              <a:rPr lang="en-IN" dirty="0"/>
              <a:t>then taking a dollar from a richer person and giving it to a poorer person increases the total benefit. </a:t>
            </a:r>
          </a:p>
          <a:p>
            <a:pPr marL="255600" lvl="1" indent="-255600">
              <a:spcBef>
                <a:spcPts val="1200"/>
              </a:spcBef>
              <a:buFont typeface="Arial" panose="020B0604020202020204" pitchFamily="34" charset="0"/>
              <a:buChar char="•"/>
            </a:pPr>
            <a:r>
              <a:rPr lang="en-IN" dirty="0"/>
              <a:t>Only when income is equally distributed has the greatest happiness been achieved</a:t>
            </a:r>
            <a:r>
              <a:rPr lang="en-IN" dirty="0" smtClean="0"/>
              <a:t>.</a:t>
            </a:r>
            <a:endParaRPr lang="en-IN" dirty="0"/>
          </a:p>
        </p:txBody>
      </p:sp>
    </p:spTree>
    <p:extLst>
      <p:ext uri="{BB962C8B-B14F-4D97-AF65-F5344CB8AC3E}">
        <p14:creationId xmlns:p14="http://schemas.microsoft.com/office/powerpoint/2010/main" val="224746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(4 </a:t>
            </a:r>
            <a:r>
              <a:rPr lang="en-US" altLang="en-US" sz="2000" dirty="0"/>
              <a:t>of 7)</a:t>
            </a:r>
            <a:endParaRPr lang="en-IN" dirty="0"/>
          </a:p>
        </p:txBody>
      </p:sp>
      <p:sp>
        <p:nvSpPr>
          <p:cNvPr id="4" name="Content Placeholder 3"/>
          <p:cNvSpPr>
            <a:spLocks noGrp="1"/>
          </p:cNvSpPr>
          <p:nvPr>
            <p:ph sz="quarter" idx="14"/>
          </p:nvPr>
        </p:nvSpPr>
        <p:spPr>
          <a:xfrm>
            <a:off x="457200" y="1600200"/>
            <a:ext cx="4038600" cy="4525963"/>
          </a:xfrm>
        </p:spPr>
        <p:txBody>
          <a:bodyPr/>
          <a:lstStyle/>
          <a:p>
            <a:pPr marL="255600" lvl="1" indent="-255600">
              <a:spcBef>
                <a:spcPts val="1200"/>
              </a:spcBef>
              <a:spcAft>
                <a:spcPts val="600"/>
              </a:spcAft>
              <a:buFont typeface="Arial" panose="020B0604020202020204" pitchFamily="34" charset="0"/>
              <a:buChar char="•"/>
            </a:pPr>
            <a:r>
              <a:rPr lang="en-US" altLang="en-US" sz="2200" dirty="0"/>
              <a:t>Figure 5.7 shows how redistribution increases efficiency.</a:t>
            </a:r>
          </a:p>
          <a:p>
            <a:pPr marL="255600" lvl="1" indent="-255600">
              <a:spcBef>
                <a:spcPts val="1200"/>
              </a:spcBef>
              <a:spcAft>
                <a:spcPts val="600"/>
              </a:spcAft>
              <a:buFont typeface="Arial" panose="020B0604020202020204" pitchFamily="34" charset="0"/>
              <a:buChar char="•"/>
            </a:pPr>
            <a:r>
              <a:rPr lang="en-US" altLang="en-US" sz="2200" dirty="0"/>
              <a:t>Tom is poor and has a high marginal benefit of income.</a:t>
            </a:r>
          </a:p>
          <a:p>
            <a:pPr marL="255600" lvl="1" indent="-255600">
              <a:spcBef>
                <a:spcPts val="1200"/>
              </a:spcBef>
              <a:spcAft>
                <a:spcPts val="600"/>
              </a:spcAft>
              <a:buFont typeface="Arial" panose="020B0604020202020204" pitchFamily="34" charset="0"/>
              <a:buChar char="•"/>
            </a:pPr>
            <a:r>
              <a:rPr lang="en-US" altLang="en-US" sz="2200" dirty="0"/>
              <a:t>Jerry is rich and has a low marginal benefit of income.</a:t>
            </a:r>
          </a:p>
          <a:p>
            <a:pPr marL="255600" lvl="1" indent="-255600">
              <a:spcBef>
                <a:spcPts val="1200"/>
              </a:spcBef>
              <a:spcAft>
                <a:spcPts val="600"/>
              </a:spcAft>
              <a:buFont typeface="Arial" panose="020B0604020202020204" pitchFamily="34" charset="0"/>
              <a:buChar char="•"/>
            </a:pPr>
            <a:r>
              <a:rPr lang="en-US" altLang="en-US" sz="2200" dirty="0"/>
              <a:t>Taking dollars from Jerry and giving them to Tom until they have equal incomes increases total benefit</a:t>
            </a:r>
            <a:r>
              <a:rPr lang="en-US" altLang="en-US" sz="2200" dirty="0" smtClean="0"/>
              <a:t>.</a:t>
            </a:r>
            <a:endParaRPr lang="en-US" altLang="en-US" sz="2200" dirty="0"/>
          </a:p>
        </p:txBody>
      </p:sp>
      <p:pic>
        <p:nvPicPr>
          <p:cNvPr id="5" name="Picture 13" descr="A graph of marginal benefit, MB, in units against income in thousands of dollars. The MB curve falls through Tom’s point A (5, 3), C (25, 2), and Jerry’s point B (45, 1). There is movement along MB from A and B toward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887" y="1752600"/>
            <a:ext cx="40243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38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(5 </a:t>
            </a:r>
            <a:r>
              <a:rPr lang="en-US" altLang="en-US" sz="2000" dirty="0"/>
              <a:t>of 7)</a:t>
            </a:r>
            <a:endParaRPr lang="en-IN" dirty="0"/>
          </a:p>
        </p:txBody>
      </p:sp>
      <p:sp>
        <p:nvSpPr>
          <p:cNvPr id="4" name="Content Placeholder 3"/>
          <p:cNvSpPr>
            <a:spLocks noGrp="1"/>
          </p:cNvSpPr>
          <p:nvPr>
            <p:ph sz="quarter" idx="14"/>
          </p:nvPr>
        </p:nvSpPr>
        <p:spPr/>
        <p:txBody>
          <a:bodyPr/>
          <a:lstStyle/>
          <a:p>
            <a:pPr marL="255600" lvl="1" indent="-255600">
              <a:spcBef>
                <a:spcPts val="1200"/>
              </a:spcBef>
              <a:buFont typeface="Arial" panose="020B0604020202020204" pitchFamily="34" charset="0"/>
              <a:buChar char="•"/>
            </a:pPr>
            <a:r>
              <a:rPr lang="en-IN" b="1" dirty="0"/>
              <a:t>The Big Tradeoff</a:t>
            </a:r>
          </a:p>
          <a:p>
            <a:pPr marL="742950" lvl="2" indent="-259200">
              <a:spcBef>
                <a:spcPts val="1200"/>
              </a:spcBef>
              <a:buFont typeface="Arial" panose="020B0604020202020204" pitchFamily="34" charset="0"/>
              <a:buChar char="‒"/>
            </a:pPr>
            <a:r>
              <a:rPr lang="en-IN" dirty="0"/>
              <a:t>Utilitarianism ignores the cost of making income transfers.</a:t>
            </a:r>
          </a:p>
          <a:p>
            <a:pPr marL="742950" lvl="2" indent="-259200">
              <a:spcBef>
                <a:spcPts val="1200"/>
              </a:spcBef>
              <a:buFont typeface="Arial" panose="020B0604020202020204" pitchFamily="34" charset="0"/>
              <a:buChar char="‒"/>
            </a:pPr>
            <a:r>
              <a:rPr lang="en-IN" dirty="0"/>
              <a:t>Recognizing these costs leads to the </a:t>
            </a:r>
            <a:r>
              <a:rPr lang="en-IN" b="1" dirty="0"/>
              <a:t>big tradeoff</a:t>
            </a:r>
            <a:r>
              <a:rPr lang="en-IN" dirty="0"/>
              <a:t> between efficiency and fairness.</a:t>
            </a:r>
          </a:p>
          <a:p>
            <a:pPr marL="742950" lvl="2" indent="-259200">
              <a:spcBef>
                <a:spcPts val="1200"/>
              </a:spcBef>
              <a:buFont typeface="Arial" panose="020B0604020202020204" pitchFamily="34" charset="0"/>
              <a:buChar char="‒"/>
            </a:pPr>
            <a:r>
              <a:rPr lang="en-IN" dirty="0"/>
              <a:t>Because of the big tradeoff, John Rawls proposed that income should be redistributed to the point at which the poorest person is as well off as possible</a:t>
            </a:r>
            <a:r>
              <a:rPr lang="en-IN" dirty="0" smtClean="0"/>
              <a:t>.</a:t>
            </a:r>
            <a:endParaRPr lang="en-IN" dirty="0"/>
          </a:p>
        </p:txBody>
      </p:sp>
    </p:spTree>
    <p:extLst>
      <p:ext uri="{BB962C8B-B14F-4D97-AF65-F5344CB8AC3E}">
        <p14:creationId xmlns:p14="http://schemas.microsoft.com/office/powerpoint/2010/main" val="96981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(4 </a:t>
            </a:r>
            <a:r>
              <a:rPr lang="en-US" altLang="en-US" sz="2000" dirty="0"/>
              <a:t>of 9)</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Majority Rule</a:t>
            </a:r>
          </a:p>
          <a:p>
            <a:pPr marL="742950" lvl="2" indent="-259200">
              <a:buFont typeface="Arial" panose="020B0604020202020204" pitchFamily="34" charset="0"/>
              <a:buChar char="‒"/>
            </a:pPr>
            <a:r>
              <a:rPr lang="en-IN" dirty="0"/>
              <a:t>Majority rule allocates resources in the way the majority of voters choose.</a:t>
            </a:r>
          </a:p>
          <a:p>
            <a:pPr marL="742950" lvl="2" indent="-259200">
              <a:buFont typeface="Arial" panose="020B0604020202020204" pitchFamily="34" charset="0"/>
              <a:buChar char="‒"/>
            </a:pPr>
            <a:r>
              <a:rPr lang="en-IN" dirty="0"/>
              <a:t>Societies use majority rule for some of their biggest decisions. </a:t>
            </a:r>
          </a:p>
          <a:p>
            <a:pPr marL="742950" lvl="2" indent="-259200">
              <a:buFont typeface="Arial" panose="020B0604020202020204" pitchFamily="34" charset="0"/>
              <a:buChar char="‒"/>
            </a:pPr>
            <a:r>
              <a:rPr lang="en-IN" dirty="0"/>
              <a:t>For example, tax rates that allocate resources between private and public use and tax dollars between competing uses such as defense and health care. </a:t>
            </a:r>
          </a:p>
          <a:p>
            <a:pPr marL="742950" lvl="2" indent="-259200">
              <a:buFont typeface="Arial" panose="020B0604020202020204" pitchFamily="34" charset="0"/>
              <a:buChar char="‒"/>
            </a:pPr>
            <a:r>
              <a:rPr lang="en-IN" dirty="0"/>
              <a:t>Majority rule works well when the decision affects lots of people and self-interest must be suppressed to use resources efficiently</a:t>
            </a:r>
            <a:r>
              <a:rPr lang="en-IN" dirty="0" smtClean="0"/>
              <a:t>.</a:t>
            </a:r>
            <a:endParaRPr lang="en-IN" dirty="0"/>
          </a:p>
        </p:txBody>
      </p:sp>
    </p:spTree>
    <p:extLst>
      <p:ext uri="{BB962C8B-B14F-4D97-AF65-F5344CB8AC3E}">
        <p14:creationId xmlns:p14="http://schemas.microsoft.com/office/powerpoint/2010/main" val="350397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(6 </a:t>
            </a:r>
            <a:r>
              <a:rPr lang="en-US"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b="1" dirty="0"/>
              <a:t>It’s Not Fair If the </a:t>
            </a:r>
            <a:r>
              <a:rPr lang="en-IN" altLang="en-US" sz="2400" b="1" i="1" dirty="0"/>
              <a:t>Rules</a:t>
            </a:r>
            <a:r>
              <a:rPr lang="en-IN" altLang="en-US" sz="2400" b="1" dirty="0"/>
              <a:t> Aren’t Fair</a:t>
            </a:r>
          </a:p>
          <a:p>
            <a:pPr marL="742950" lvl="2" indent="-259200">
              <a:spcBef>
                <a:spcPts val="1200"/>
              </a:spcBef>
              <a:buFont typeface="Arial" panose="020B0604020202020204" pitchFamily="34" charset="0"/>
              <a:buChar char="‒"/>
            </a:pPr>
            <a:r>
              <a:rPr lang="en-IN" dirty="0"/>
              <a:t>The idea that “it’s not fair if the </a:t>
            </a:r>
            <a:r>
              <a:rPr lang="en-IN" i="1" dirty="0"/>
              <a:t>rules </a:t>
            </a:r>
            <a:r>
              <a:rPr lang="en-IN" dirty="0"/>
              <a:t>aren’t fair” is based on the symmetry principle.</a:t>
            </a:r>
          </a:p>
          <a:p>
            <a:pPr marL="742950" lvl="2" indent="-259200">
              <a:spcBef>
                <a:spcPts val="1200"/>
              </a:spcBef>
              <a:buFont typeface="Arial" panose="020B0604020202020204" pitchFamily="34" charset="0"/>
              <a:buChar char="‒"/>
            </a:pPr>
            <a:r>
              <a:rPr lang="en-IN" dirty="0"/>
              <a:t>The </a:t>
            </a:r>
            <a:r>
              <a:rPr lang="en-IN" b="1" dirty="0"/>
              <a:t>symmetry principle </a:t>
            </a:r>
            <a:r>
              <a:rPr lang="en-IN" dirty="0"/>
              <a:t>is the requirement that people in similar situations be treated similarly</a:t>
            </a:r>
            <a:r>
              <a:rPr lang="en-IN" dirty="0" smtClean="0"/>
              <a:t>.</a:t>
            </a:r>
            <a:endParaRPr lang="en-IN" dirty="0"/>
          </a:p>
        </p:txBody>
      </p:sp>
    </p:spTree>
    <p:extLst>
      <p:ext uri="{BB962C8B-B14F-4D97-AF65-F5344CB8AC3E}">
        <p14:creationId xmlns:p14="http://schemas.microsoft.com/office/powerpoint/2010/main" val="84497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 the Competitive Market Fair? </a:t>
            </a:r>
            <a:r>
              <a:rPr lang="en-US" altLang="en-US" sz="2000" dirty="0" smtClean="0"/>
              <a:t>(7 </a:t>
            </a:r>
            <a:r>
              <a:rPr lang="en-US" altLang="en-US" sz="2000" dirty="0"/>
              <a:t>of 7)</a:t>
            </a:r>
            <a:endParaRPr lang="en-IN" dirty="0"/>
          </a:p>
        </p:txBody>
      </p:sp>
      <p:sp>
        <p:nvSpPr>
          <p:cNvPr id="4" name="Content Placeholder 3"/>
          <p:cNvSpPr>
            <a:spLocks noGrp="1"/>
          </p:cNvSpPr>
          <p:nvPr>
            <p:ph sz="quarter" idx="14"/>
          </p:nvPr>
        </p:nvSpPr>
        <p:spPr/>
        <p:txBody>
          <a:bodyPr/>
          <a:lstStyle/>
          <a:p>
            <a:pPr marL="255600" indent="-255600">
              <a:spcBef>
                <a:spcPts val="1200"/>
              </a:spcBef>
            </a:pPr>
            <a:r>
              <a:rPr lang="en-IN" altLang="en-US" sz="2400" dirty="0"/>
              <a:t>In economics, this principle means </a:t>
            </a:r>
            <a:r>
              <a:rPr lang="en-IN" altLang="en-US" sz="2400" i="1" dirty="0"/>
              <a:t>equality of opportunity</a:t>
            </a:r>
            <a:r>
              <a:rPr lang="en-IN" altLang="en-US" sz="2400" dirty="0"/>
              <a:t>, not equality of income. </a:t>
            </a:r>
          </a:p>
          <a:p>
            <a:pPr marL="255600" indent="-255600">
              <a:spcBef>
                <a:spcPts val="1200"/>
              </a:spcBef>
            </a:pPr>
            <a:r>
              <a:rPr lang="en-IN" altLang="en-US" sz="2400" dirty="0"/>
              <a:t>Robert Nozick suggested that fairness is based on two rules:</a:t>
            </a:r>
          </a:p>
          <a:p>
            <a:pPr marL="742950" lvl="2" indent="-259200">
              <a:spcBef>
                <a:spcPts val="1200"/>
              </a:spcBef>
              <a:buFont typeface="Arial" panose="020B0604020202020204" pitchFamily="34" charset="0"/>
              <a:buChar char="‒"/>
            </a:pPr>
            <a:r>
              <a:rPr lang="en-IN" dirty="0"/>
              <a:t>The state must create and enforce laws that establish and protect private property.</a:t>
            </a:r>
          </a:p>
          <a:p>
            <a:pPr marL="742950" lvl="2" indent="-259200">
              <a:spcBef>
                <a:spcPts val="1200"/>
              </a:spcBef>
              <a:buFont typeface="Arial" panose="020B0604020202020204" pitchFamily="34" charset="0"/>
              <a:buChar char="‒"/>
            </a:pPr>
            <a:r>
              <a:rPr lang="en-IN" dirty="0"/>
              <a:t>Private property may be transferred from one person to another only by voluntary exchange.</a:t>
            </a:r>
          </a:p>
          <a:p>
            <a:pPr marL="255600" indent="-255600">
              <a:spcBef>
                <a:spcPts val="1200"/>
              </a:spcBef>
            </a:pPr>
            <a:r>
              <a:rPr lang="en-IN" altLang="en-US" sz="2400" dirty="0"/>
              <a:t>This means that if resources are allocated efficiently, they may also be allocated fairly</a:t>
            </a:r>
            <a:r>
              <a:rPr lang="en-IN" altLang="en-US" sz="2400" dirty="0" smtClean="0"/>
              <a:t>.</a:t>
            </a:r>
            <a:endParaRPr lang="en-IN" altLang="en-US" sz="2400" dirty="0"/>
          </a:p>
        </p:txBody>
      </p:sp>
    </p:spTree>
    <p:extLst>
      <p:ext uri="{BB962C8B-B14F-4D97-AF65-F5344CB8AC3E}">
        <p14:creationId xmlns:p14="http://schemas.microsoft.com/office/powerpoint/2010/main" val="118921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(5 </a:t>
            </a:r>
            <a:r>
              <a:rPr lang="en-US" altLang="en-US" sz="2000" dirty="0"/>
              <a:t>of 9)</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Contest</a:t>
            </a:r>
          </a:p>
          <a:p>
            <a:pPr marL="742950" lvl="2" indent="-259200">
              <a:buFont typeface="Arial" panose="020B0604020202020204" pitchFamily="34" charset="0"/>
              <a:buChar char="‒"/>
            </a:pPr>
            <a:r>
              <a:rPr lang="en-IN" dirty="0"/>
              <a:t>A contest allocates resources to a winner (or group of winners).</a:t>
            </a:r>
          </a:p>
          <a:p>
            <a:pPr marL="742950" lvl="2" indent="-259200">
              <a:buFont typeface="Arial" panose="020B0604020202020204" pitchFamily="34" charset="0"/>
              <a:buChar char="‒"/>
            </a:pPr>
            <a:r>
              <a:rPr lang="en-IN" dirty="0"/>
              <a:t>The most obvious contests are sporting events but they occur in other arenas:</a:t>
            </a:r>
          </a:p>
          <a:p>
            <a:pPr marL="742950" lvl="2" indent="-259200">
              <a:buFont typeface="Arial" panose="020B0604020202020204" pitchFamily="34" charset="0"/>
              <a:buChar char="‒"/>
            </a:pPr>
            <a:r>
              <a:rPr lang="en-IN" dirty="0"/>
              <a:t>For example, The Oscars are a type of contest. </a:t>
            </a:r>
          </a:p>
          <a:p>
            <a:pPr marL="742950" lvl="2" indent="-259200">
              <a:buFont typeface="Arial" panose="020B0604020202020204" pitchFamily="34" charset="0"/>
              <a:buChar char="‒"/>
            </a:pPr>
            <a:r>
              <a:rPr lang="en-IN" dirty="0"/>
              <a:t>A contest works well when the efforts of the “players” are hard to monitor and reward directly</a:t>
            </a:r>
            <a:r>
              <a:rPr lang="en-IN" dirty="0" smtClean="0"/>
              <a:t>.</a:t>
            </a:r>
            <a:endParaRPr lang="en-IN" dirty="0"/>
          </a:p>
        </p:txBody>
      </p:sp>
    </p:spTree>
    <p:extLst>
      <p:ext uri="{BB962C8B-B14F-4D97-AF65-F5344CB8AC3E}">
        <p14:creationId xmlns:p14="http://schemas.microsoft.com/office/powerpoint/2010/main" val="172231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(6 </a:t>
            </a:r>
            <a:r>
              <a:rPr lang="en-US" altLang="en-US" sz="2000" dirty="0"/>
              <a:t>of 9)</a:t>
            </a:r>
            <a:endParaRPr lang="en-IN" dirty="0"/>
          </a:p>
        </p:txBody>
      </p:sp>
      <p:sp>
        <p:nvSpPr>
          <p:cNvPr id="4" name="Content Placeholder 3"/>
          <p:cNvSpPr>
            <a:spLocks noGrp="1"/>
          </p:cNvSpPr>
          <p:nvPr>
            <p:ph sz="quarter" idx="14"/>
          </p:nvPr>
        </p:nvSpPr>
        <p:spPr/>
        <p:txBody>
          <a:bodyPr/>
          <a:lstStyle/>
          <a:p>
            <a:pPr marL="107950"/>
            <a:r>
              <a:rPr lang="en-IN" altLang="en-US" sz="2400" b="1" dirty="0"/>
              <a:t>First-Come, First-Served</a:t>
            </a:r>
          </a:p>
          <a:p>
            <a:pPr marL="622300" lvl="2" indent="-259200">
              <a:buFont typeface="Arial" panose="020B0604020202020204" pitchFamily="34" charset="0"/>
              <a:buChar char="‒"/>
            </a:pPr>
            <a:r>
              <a:rPr lang="en-IN" dirty="0"/>
              <a:t>First-come, first-served allocates resources to those who are first in line.</a:t>
            </a:r>
          </a:p>
          <a:p>
            <a:pPr marL="622300" lvl="2" indent="-259200">
              <a:buFont typeface="Arial" panose="020B0604020202020204" pitchFamily="34" charset="0"/>
              <a:buChar char="‒"/>
            </a:pPr>
            <a:r>
              <a:rPr lang="en-IN" dirty="0"/>
              <a:t>Casual restaurants use first-come, first served to allocate tables. Supermarkets also uses first-come, first-served at checkout. </a:t>
            </a:r>
          </a:p>
          <a:p>
            <a:pPr marL="622300" lvl="2" indent="-259200">
              <a:buFont typeface="Arial" panose="020B0604020202020204" pitchFamily="34" charset="0"/>
              <a:buChar char="‒"/>
            </a:pPr>
            <a:r>
              <a:rPr lang="en-IN" dirty="0"/>
              <a:t>First-come, first-served works best when scarce resources can serve just one person at a time in a sequence</a:t>
            </a:r>
            <a:r>
              <a:rPr lang="en-IN" dirty="0" smtClean="0"/>
              <a:t>.</a:t>
            </a:r>
            <a:endParaRPr lang="en-IN" dirty="0"/>
          </a:p>
        </p:txBody>
      </p:sp>
    </p:spTree>
    <p:extLst>
      <p:ext uri="{BB962C8B-B14F-4D97-AF65-F5344CB8AC3E}">
        <p14:creationId xmlns:p14="http://schemas.microsoft.com/office/powerpoint/2010/main" val="268892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 Allocation Methods </a:t>
            </a:r>
            <a:r>
              <a:rPr lang="en-US" altLang="en-US" sz="2000" dirty="0" smtClean="0"/>
              <a:t>(7 </a:t>
            </a:r>
            <a:r>
              <a:rPr lang="en-US" altLang="en-US" sz="2000" dirty="0"/>
              <a:t>of 9)</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Lottery</a:t>
            </a:r>
          </a:p>
          <a:p>
            <a:pPr marL="742950" lvl="2" indent="-259200">
              <a:buFont typeface="Arial" panose="020B0604020202020204" pitchFamily="34" charset="0"/>
              <a:buChar char="‒"/>
            </a:pPr>
            <a:r>
              <a:rPr lang="en-IN" dirty="0"/>
              <a:t>Lotteries allocate resources to those with the winning number, who draw the lucky cards, or who come up lucky on some other gaming system.</a:t>
            </a:r>
          </a:p>
          <a:p>
            <a:pPr marL="742950" lvl="2" indent="-259200">
              <a:buFont typeface="Arial" panose="020B0604020202020204" pitchFamily="34" charset="0"/>
              <a:buChar char="‒"/>
            </a:pPr>
            <a:r>
              <a:rPr lang="en-IN" dirty="0"/>
              <a:t>State lotteries and casinos reallocate millions of dollars worth of goods and services each year.</a:t>
            </a:r>
          </a:p>
          <a:p>
            <a:pPr marL="742950" lvl="2" indent="-259200">
              <a:buFont typeface="Arial" panose="020B0604020202020204" pitchFamily="34" charset="0"/>
              <a:buChar char="‒"/>
            </a:pPr>
            <a:r>
              <a:rPr lang="en-IN" dirty="0"/>
              <a:t>But lotteries are more widespread. For example, they are used to allocate landing slots at some airports and places in some marathons.</a:t>
            </a:r>
          </a:p>
          <a:p>
            <a:pPr marL="742950" lvl="2" indent="-259200">
              <a:buFont typeface="Arial" panose="020B0604020202020204" pitchFamily="34" charset="0"/>
              <a:buChar char="‒"/>
            </a:pPr>
            <a:r>
              <a:rPr lang="en-IN" dirty="0"/>
              <a:t>Lotteries work well when there is no effective way to distinguish among potential users of a scarce resource</a:t>
            </a:r>
            <a:r>
              <a:rPr lang="en-IN" dirty="0" smtClean="0"/>
              <a:t>.</a:t>
            </a:r>
            <a:endParaRPr lang="en-IN" dirty="0"/>
          </a:p>
        </p:txBody>
      </p:sp>
    </p:spTree>
    <p:extLst>
      <p:ext uri="{BB962C8B-B14F-4D97-AF65-F5344CB8AC3E}">
        <p14:creationId xmlns:p14="http://schemas.microsoft.com/office/powerpoint/2010/main" val="269836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5026</Words>
  <Application>Microsoft Office PowerPoint</Application>
  <PresentationFormat>On-screen Show (4:3)</PresentationFormat>
  <Paragraphs>341</Paragraphs>
  <Slides>61</Slides>
  <Notes>14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1_508 Lecture</vt:lpstr>
      <vt:lpstr>ECONOMICS</vt:lpstr>
      <vt:lpstr>Chapter Outline and Learning Objectives</vt:lpstr>
      <vt:lpstr>Resource Allocation Methods (1 of 9)</vt:lpstr>
      <vt:lpstr>Resource Allocation Methods (2 of 9)</vt:lpstr>
      <vt:lpstr>Resource Allocation Methods (3 of 9)</vt:lpstr>
      <vt:lpstr>Resource Allocation Methods (4 of 9)</vt:lpstr>
      <vt:lpstr>Resource Allocation Methods (5 of 9)</vt:lpstr>
      <vt:lpstr>Resource Allocation Methods (6 of 9)</vt:lpstr>
      <vt:lpstr>Resource Allocation Methods (7 of 9)</vt:lpstr>
      <vt:lpstr>Resource Allocation Methods (8 of 9)</vt:lpstr>
      <vt:lpstr>Resource Allocation Methods (9 of 9)</vt:lpstr>
      <vt:lpstr>Benefit, Cost, and Surplus (1 of 25)</vt:lpstr>
      <vt:lpstr>Benefit, Cost, and Surplus (2 of 25)</vt:lpstr>
      <vt:lpstr>Benefit, Cost, and Surplus (3 of 25)</vt:lpstr>
      <vt:lpstr>Benefit, Cost, and Surplus (4 of 25)</vt:lpstr>
      <vt:lpstr>Benefit, Cost, and Surplus (5 of 25)</vt:lpstr>
      <vt:lpstr>Benefit, Cost, and Surplus (6 of 25)</vt:lpstr>
      <vt:lpstr>Benefit, Cost, and Surplus (7 of 25)</vt:lpstr>
      <vt:lpstr>Benefit, Cost, and Surplus (8 of 25)</vt:lpstr>
      <vt:lpstr>Benefit, Cost, and Surplus (9 of 25)</vt:lpstr>
      <vt:lpstr>Benefit, Cost, and Surplus (10 of 25)</vt:lpstr>
      <vt:lpstr>Benefit, Cost, and Surplus (11 of 25)</vt:lpstr>
      <vt:lpstr>Benefit, Cost, and Surplus (12 of 25)</vt:lpstr>
      <vt:lpstr>Benefit, Cost, and Surplus (13 of 25)</vt:lpstr>
      <vt:lpstr>Benefit, Cost, and Surplus (14 of 25)</vt:lpstr>
      <vt:lpstr>Benefit, Cost, and Surplus (15 of 25)</vt:lpstr>
      <vt:lpstr>Benefit, Cost, and Surplus (16 of 25)</vt:lpstr>
      <vt:lpstr>Benefit, Cost, and Surplus (17 of 25)</vt:lpstr>
      <vt:lpstr>Benefit, Cost, and Surplus (18 of 25)</vt:lpstr>
      <vt:lpstr>Benefit, Cost, and Surplus (19 of 25)</vt:lpstr>
      <vt:lpstr>Benefit, Cost, and Surplus (20 of 25)</vt:lpstr>
      <vt:lpstr>Benefit, Cost, and Surplus (21 of 25)</vt:lpstr>
      <vt:lpstr>Benefit, Cost, and Surplus (22 of 25)</vt:lpstr>
      <vt:lpstr>Benefit, Cost, and Surplus (23 of 25)</vt:lpstr>
      <vt:lpstr>Benefit, Cost, and Surplus (24 of 25)</vt:lpstr>
      <vt:lpstr>Benefit, Cost, and Surplus (25 of 25)</vt:lpstr>
      <vt:lpstr>Is the Competitive Market Efficient?  (1 of 18)</vt:lpstr>
      <vt:lpstr>Is the Competitive Market Efficient?  (2 of 18)</vt:lpstr>
      <vt:lpstr>Is the Competitive Market Efficient?  (3 of 18)</vt:lpstr>
      <vt:lpstr>Is the Competitive Market Efficient?  (4 of 18)</vt:lpstr>
      <vt:lpstr>Is the Competitive Market Efficient?  (5 of 18)</vt:lpstr>
      <vt:lpstr>Is the Competitive Market Efficient?  (6 of 18)</vt:lpstr>
      <vt:lpstr>Is the Competitive Market Efficient?  (7 of 18)</vt:lpstr>
      <vt:lpstr>Is the Competitive Market Efficient?  (8 of 18)</vt:lpstr>
      <vt:lpstr>Is the Competitive Market Efficient?  (9 of 18)</vt:lpstr>
      <vt:lpstr>Is the Competitive Market Efficient?  (10 of 18)</vt:lpstr>
      <vt:lpstr>Is the Competitive Market Efficient?  (11 of 18)</vt:lpstr>
      <vt:lpstr>Is the Competitive Market Efficient?  (12 of 18)</vt:lpstr>
      <vt:lpstr>Is the Competitive Market Efficient?  (13 of 18)</vt:lpstr>
      <vt:lpstr>Is the Competitive Market Efficient?  (14 of 18)</vt:lpstr>
      <vt:lpstr>Is the Competitive Market Efficient?  (15 of 18)</vt:lpstr>
      <vt:lpstr>Is the Competitive Market Efficient?  (16 of 18)</vt:lpstr>
      <vt:lpstr>Is the Competitive Market Efficient?  (17 of 18)</vt:lpstr>
      <vt:lpstr>Is the Competitive Market Efficient?  (18 of 18)</vt:lpstr>
      <vt:lpstr>Is the Competitive Market Fair? (1 of 7)</vt:lpstr>
      <vt:lpstr>Is the Competitive Market Fair? (2 of 7)</vt:lpstr>
      <vt:lpstr>Is the Competitive Market Fair? (3 of 7)</vt:lpstr>
      <vt:lpstr>Is the Competitive Market Fair? (4 of 7)</vt:lpstr>
      <vt:lpstr>Is the Competitive Market Fair? (5 of 7)</vt:lpstr>
      <vt:lpstr>Is the Competitive Market Fair? (6 of 7)</vt:lpstr>
      <vt:lpstr>Is the Competitive Market Fair? (7 of 7)</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228</cp:revision>
  <dcterms:created xsi:type="dcterms:W3CDTF">2014-10-10T17:07:42Z</dcterms:created>
  <dcterms:modified xsi:type="dcterms:W3CDTF">2015-08-20T13:04:45Z</dcterms:modified>
</cp:coreProperties>
</file>