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53"/>
  </p:notesMasterIdLst>
  <p:sldIdLst>
    <p:sldId id="257" r:id="rId2"/>
    <p:sldId id="328" r:id="rId3"/>
    <p:sldId id="261" r:id="rId4"/>
    <p:sldId id="262" r:id="rId5"/>
    <p:sldId id="263" r:id="rId6"/>
    <p:sldId id="264" r:id="rId7"/>
    <p:sldId id="265" r:id="rId8"/>
    <p:sldId id="267" r:id="rId9"/>
    <p:sldId id="268" r:id="rId10"/>
    <p:sldId id="269" r:id="rId11"/>
    <p:sldId id="271" r:id="rId12"/>
    <p:sldId id="272" r:id="rId13"/>
    <p:sldId id="273" r:id="rId14"/>
    <p:sldId id="274" r:id="rId15"/>
    <p:sldId id="275" r:id="rId16"/>
    <p:sldId id="277" r:id="rId17"/>
    <p:sldId id="279" r:id="rId18"/>
    <p:sldId id="281" r:id="rId19"/>
    <p:sldId id="283" r:id="rId20"/>
    <p:sldId id="284" r:id="rId21"/>
    <p:sldId id="286" r:id="rId22"/>
    <p:sldId id="287" r:id="rId23"/>
    <p:sldId id="289" r:id="rId24"/>
    <p:sldId id="291" r:id="rId25"/>
    <p:sldId id="292" r:id="rId26"/>
    <p:sldId id="294" r:id="rId27"/>
    <p:sldId id="295" r:id="rId28"/>
    <p:sldId id="296" r:id="rId29"/>
    <p:sldId id="297" r:id="rId30"/>
    <p:sldId id="298" r:id="rId31"/>
    <p:sldId id="300" r:id="rId32"/>
    <p:sldId id="302" r:id="rId33"/>
    <p:sldId id="303" r:id="rId34"/>
    <p:sldId id="304" r:id="rId35"/>
    <p:sldId id="305" r:id="rId36"/>
    <p:sldId id="306" r:id="rId37"/>
    <p:sldId id="307" r:id="rId38"/>
    <p:sldId id="308" r:id="rId39"/>
    <p:sldId id="309" r:id="rId40"/>
    <p:sldId id="310" r:id="rId41"/>
    <p:sldId id="311" r:id="rId42"/>
    <p:sldId id="313" r:id="rId43"/>
    <p:sldId id="314" r:id="rId44"/>
    <p:sldId id="315" r:id="rId45"/>
    <p:sldId id="323" r:id="rId46"/>
    <p:sldId id="321" r:id="rId47"/>
    <p:sldId id="322" r:id="rId48"/>
    <p:sldId id="324" r:id="rId49"/>
    <p:sldId id="325" r:id="rId50"/>
    <p:sldId id="326" r:id="rId51"/>
    <p:sldId id="327" r:id="rId52"/>
  </p:sldIdLst>
  <p:sldSz cx="9144000" cy="6858000" type="screen4x3"/>
  <p:notesSz cx="6858000" cy="9144000"/>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59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901" autoAdjust="0"/>
  </p:normalViewPr>
  <p:slideViewPr>
    <p:cSldViewPr>
      <p:cViewPr varScale="1">
        <p:scale>
          <a:sx n="65" d="100"/>
          <a:sy n="65" d="100"/>
        </p:scale>
        <p:origin x="-144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22C16C-0260-4B39-96A8-73E8B504E071}" type="datetimeFigureOut">
              <a:rPr lang="en-US" smtClean="0"/>
              <a:t>8/20/2015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004E23-57C8-46BF-A38E-3B9709954C77}" type="slidenum">
              <a:rPr lang="en-US" smtClean="0"/>
              <a:t>‹#›</a:t>
            </a:fld>
            <a:endParaRPr lang="en-US"/>
          </a:p>
        </p:txBody>
      </p:sp>
    </p:spTree>
    <p:extLst>
      <p:ext uri="{BB962C8B-B14F-4D97-AF65-F5344CB8AC3E}">
        <p14:creationId xmlns:p14="http://schemas.microsoft.com/office/powerpoint/2010/main" val="3490503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a:p>
        </p:txBody>
      </p:sp>
    </p:spTree>
    <p:extLst>
      <p:ext uri="{BB962C8B-B14F-4D97-AF65-F5344CB8AC3E}">
        <p14:creationId xmlns:p14="http://schemas.microsoft.com/office/powerpoint/2010/main" val="2970410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CA" altLang="en-US" b="1" dirty="0" smtClean="0">
                <a:solidFill>
                  <a:srgbClr val="FF0000"/>
                </a:solidFill>
                <a:latin typeface="Arial" panose="020B0604020202020204" pitchFamily="34" charset="0"/>
              </a:rPr>
              <a:t>Classroom activity</a:t>
            </a:r>
            <a:endParaRPr lang="en-CA" altLang="en-US" dirty="0" smtClean="0">
              <a:latin typeface="Arial" panose="020B0604020202020204" pitchFamily="34" charset="0"/>
            </a:endParaRPr>
          </a:p>
          <a:p>
            <a:pPr eaLnBrk="1" hangingPunct="1"/>
            <a:r>
              <a:rPr lang="en-CA" altLang="en-US" dirty="0" smtClean="0">
                <a:latin typeface="Arial" panose="020B0604020202020204" pitchFamily="34" charset="0"/>
              </a:rPr>
              <a:t>Check out </a:t>
            </a:r>
            <a:r>
              <a:rPr lang="en-CA" altLang="en-US" i="1" dirty="0" smtClean="0">
                <a:latin typeface="Arial" panose="020B0604020202020204" pitchFamily="34" charset="0"/>
              </a:rPr>
              <a:t>Economics in the News</a:t>
            </a:r>
            <a:r>
              <a:rPr lang="en-CA" altLang="en-US" dirty="0" smtClean="0">
                <a:latin typeface="Arial" panose="020B0604020202020204" pitchFamily="34" charset="0"/>
              </a:rPr>
              <a:t>: </a:t>
            </a:r>
            <a:r>
              <a:rPr lang="en-US" altLang="en-US" dirty="0" smtClean="0">
                <a:latin typeface="Arial" panose="020B0604020202020204" pitchFamily="34" charset="0"/>
              </a:rPr>
              <a:t>More Peanut Butter Demand </a:t>
            </a:r>
            <a:r>
              <a:rPr lang="en-US" altLang="en-US" dirty="0" err="1" smtClean="0">
                <a:latin typeface="Arial" panose="020B0604020202020204" pitchFamily="34" charset="0"/>
              </a:rPr>
              <a:t>Elasticities</a:t>
            </a:r>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Check out </a:t>
            </a:r>
            <a:r>
              <a:rPr lang="en-US" altLang="en-US" i="1" dirty="0" smtClean="0">
                <a:latin typeface="Arial" panose="020B0604020202020204" pitchFamily="34" charset="0"/>
              </a:rPr>
              <a:t>Economics in Action</a:t>
            </a:r>
            <a:r>
              <a:rPr lang="en-US" altLang="en-US" dirty="0" smtClean="0">
                <a:latin typeface="Arial" panose="020B0604020202020204" pitchFamily="34" charset="0"/>
              </a:rPr>
              <a:t>: Necessities and Luxuries	</a:t>
            </a:r>
            <a:endParaRPr lang="en-CA" altLang="en-US" dirty="0" smtClean="0">
              <a:latin typeface="Arial" panose="020B0604020202020204" pitchFamily="34" charset="0"/>
            </a:endParaRPr>
          </a:p>
          <a:p>
            <a:endParaRPr lang="en-IN" dirty="0"/>
          </a:p>
        </p:txBody>
      </p:sp>
      <p:sp>
        <p:nvSpPr>
          <p:cNvPr id="4" name="Slide Number Placeholder 3"/>
          <p:cNvSpPr>
            <a:spLocks noGrp="1"/>
          </p:cNvSpPr>
          <p:nvPr>
            <p:ph type="sldNum" sz="quarter" idx="10"/>
          </p:nvPr>
        </p:nvSpPr>
        <p:spPr/>
        <p:txBody>
          <a:bodyPr/>
          <a:lstStyle/>
          <a:p>
            <a:fld id="{60004E23-57C8-46BF-A38E-3B9709954C77}" type="slidenum">
              <a:rPr lang="en-US" smtClean="0"/>
              <a:t>37</a:t>
            </a:fld>
            <a:endParaRPr lang="en-US"/>
          </a:p>
        </p:txBody>
      </p:sp>
    </p:spTree>
    <p:extLst>
      <p:ext uri="{BB962C8B-B14F-4D97-AF65-F5344CB8AC3E}">
        <p14:creationId xmlns:p14="http://schemas.microsoft.com/office/powerpoint/2010/main" val="1529045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Emphasize the information content in the algebraic sign of the cross elasticity and the income elasticity and contrast this situation with the price elasticity for which we focus only on the magnitude and not the sign.</a:t>
            </a:r>
          </a:p>
          <a:p>
            <a:endParaRPr lang="en-IN" dirty="0"/>
          </a:p>
        </p:txBody>
      </p:sp>
      <p:sp>
        <p:nvSpPr>
          <p:cNvPr id="4" name="Slide Number Placeholder 3"/>
          <p:cNvSpPr>
            <a:spLocks noGrp="1"/>
          </p:cNvSpPr>
          <p:nvPr>
            <p:ph type="sldNum" sz="quarter" idx="10"/>
          </p:nvPr>
        </p:nvSpPr>
        <p:spPr/>
        <p:txBody>
          <a:bodyPr/>
          <a:lstStyle/>
          <a:p>
            <a:fld id="{60004E23-57C8-46BF-A38E-3B9709954C77}" type="slidenum">
              <a:rPr lang="en-US" smtClean="0"/>
              <a:t>40</a:t>
            </a:fld>
            <a:endParaRPr lang="en-US"/>
          </a:p>
        </p:txBody>
      </p:sp>
    </p:spTree>
    <p:extLst>
      <p:ext uri="{BB962C8B-B14F-4D97-AF65-F5344CB8AC3E}">
        <p14:creationId xmlns:p14="http://schemas.microsoft.com/office/powerpoint/2010/main" val="3520493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The unit elastic demand curve is a good one to use to emphasize that elasticity and slope are not equal. Have the students calculate the elasticity of supply on two linear demand curves that passes through the origin, one with a slope of 0.5 and the other with a slope of 2. They’ll get the message.</a:t>
            </a:r>
          </a:p>
          <a:p>
            <a:endParaRPr lang="en-IN" dirty="0"/>
          </a:p>
        </p:txBody>
      </p:sp>
      <p:sp>
        <p:nvSpPr>
          <p:cNvPr id="4" name="Slide Number Placeholder 3"/>
          <p:cNvSpPr>
            <a:spLocks noGrp="1"/>
          </p:cNvSpPr>
          <p:nvPr>
            <p:ph type="sldNum" sz="quarter" idx="10"/>
          </p:nvPr>
        </p:nvSpPr>
        <p:spPr/>
        <p:txBody>
          <a:bodyPr/>
          <a:lstStyle/>
          <a:p>
            <a:fld id="{60004E23-57C8-46BF-A38E-3B9709954C77}" type="slidenum">
              <a:rPr lang="en-US" smtClean="0"/>
              <a:t>45</a:t>
            </a:fld>
            <a:endParaRPr lang="en-US"/>
          </a:p>
        </p:txBody>
      </p:sp>
    </p:spTree>
    <p:extLst>
      <p:ext uri="{BB962C8B-B14F-4D97-AF65-F5344CB8AC3E}">
        <p14:creationId xmlns:p14="http://schemas.microsoft.com/office/powerpoint/2010/main" val="1970705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00"/>
              </a:spcBef>
            </a:pPr>
            <a:r>
              <a:rPr lang="en-CA" altLang="en-US" dirty="0" smtClean="0">
                <a:latin typeface="Arial" panose="020B0604020202020204" pitchFamily="34" charset="0"/>
              </a:rPr>
              <a:t>Notes and teaching tips: 5, 12, 14, 19, 20, 22, 36, 37, 40, and 45. </a:t>
            </a:r>
          </a:p>
          <a:p>
            <a:pPr eaLnBrk="1" hangingPunct="1">
              <a:spcBef>
                <a:spcPts val="100"/>
              </a:spcBef>
            </a:pPr>
            <a:r>
              <a:rPr lang="en-CA" altLang="en-US" dirty="0" smtClean="0">
                <a:latin typeface="Arial" panose="020B0604020202020204" pitchFamily="34" charset="0"/>
              </a:rPr>
              <a:t>To advance to the next slide, click anywhere on the full screen figure.</a:t>
            </a:r>
          </a:p>
          <a:p>
            <a:r>
              <a:rPr lang="en-AU" altLang="en-US" dirty="0" smtClean="0">
                <a:latin typeface="Arial" panose="020B0604020202020204" pitchFamily="34" charset="0"/>
              </a:rPr>
              <a:t>Applying the principles of economics to interpret and understand the news is a major goal of the principles course. You can encourage your students in this activity by using the two features: </a:t>
            </a:r>
            <a:r>
              <a:rPr lang="en-AU" altLang="en-US" i="1" dirty="0" smtClean="0">
                <a:latin typeface="Arial" panose="020B0604020202020204" pitchFamily="34" charset="0"/>
              </a:rPr>
              <a:t>Economics in the News </a:t>
            </a:r>
            <a:r>
              <a:rPr lang="en-AU" altLang="en-US" dirty="0" smtClean="0">
                <a:latin typeface="Arial" panose="020B0604020202020204" pitchFamily="34" charset="0"/>
              </a:rPr>
              <a:t>and</a:t>
            </a:r>
            <a:r>
              <a:rPr lang="en-AU" altLang="en-US" i="1" dirty="0" smtClean="0">
                <a:latin typeface="Arial" panose="020B0604020202020204" pitchFamily="34" charset="0"/>
              </a:rPr>
              <a:t> Economics in Action</a:t>
            </a:r>
            <a:r>
              <a:rPr lang="en-AU" altLang="en-US" dirty="0" smtClean="0">
                <a:latin typeface="Arial" panose="020B0604020202020204" pitchFamily="34" charset="0"/>
              </a:rPr>
              <a:t>.</a:t>
            </a:r>
            <a:endParaRPr lang="en-US" altLang="en-US" dirty="0" smtClean="0">
              <a:latin typeface="Arial" panose="020B0604020202020204" pitchFamily="34" charset="0"/>
            </a:endParaRPr>
          </a:p>
          <a:p>
            <a:r>
              <a:rPr lang="en-AU" altLang="en-US" dirty="0" smtClean="0">
                <a:latin typeface="Arial" panose="020B0604020202020204" pitchFamily="34" charset="0"/>
              </a:rPr>
              <a:t>(1) </a:t>
            </a:r>
            <a:r>
              <a:rPr lang="en-AU" altLang="en-US" i="1" dirty="0" smtClean="0">
                <a:latin typeface="Arial" panose="020B0604020202020204" pitchFamily="34" charset="0"/>
              </a:rPr>
              <a:t>Before each class</a:t>
            </a:r>
            <a:r>
              <a:rPr lang="en-AU" altLang="en-US" dirty="0" smtClean="0">
                <a:latin typeface="Arial" panose="020B0604020202020204" pitchFamily="34" charset="0"/>
              </a:rPr>
              <a:t>, scan the news and select two or three headlines that are relevant to your session today. There is always something that works. Read the headline and ask for comments, interpretation, discussion. Pose questions arising from it that motivate today’s class. At the end of the class, return to the questions and answer them with the tools you’ve been explaining.</a:t>
            </a:r>
            <a:endParaRPr lang="en-US" altLang="en-US" dirty="0" smtClean="0">
              <a:latin typeface="Arial" panose="020B0604020202020204" pitchFamily="34" charset="0"/>
            </a:endParaRPr>
          </a:p>
          <a:p>
            <a:r>
              <a:rPr lang="en-AU" altLang="en-US" dirty="0" smtClean="0">
                <a:latin typeface="Arial" panose="020B0604020202020204" pitchFamily="34" charset="0"/>
              </a:rPr>
              <a:t>(2) </a:t>
            </a:r>
            <a:r>
              <a:rPr lang="en-AU" altLang="en-US" i="1" dirty="0" smtClean="0">
                <a:latin typeface="Arial" panose="020B0604020202020204" pitchFamily="34" charset="0"/>
              </a:rPr>
              <a:t>Once or twice a semester</a:t>
            </a:r>
            <a:r>
              <a:rPr lang="en-AU" altLang="en-US" dirty="0" smtClean="0">
                <a:latin typeface="Arial" panose="020B0604020202020204" pitchFamily="34" charset="0"/>
              </a:rPr>
              <a:t>, set an assignment, for credit, with the following instructions:</a:t>
            </a:r>
            <a:endParaRPr lang="en-US" altLang="en-US" dirty="0" smtClean="0">
              <a:latin typeface="Arial" panose="020B0604020202020204" pitchFamily="34" charset="0"/>
            </a:endParaRPr>
          </a:p>
          <a:p>
            <a:pPr>
              <a:spcBef>
                <a:spcPts val="100"/>
              </a:spcBef>
            </a:pPr>
            <a:r>
              <a:rPr lang="en-AU" altLang="en-US" dirty="0" smtClean="0">
                <a:latin typeface="Arial" panose="020B0604020202020204" pitchFamily="34" charset="0"/>
              </a:rPr>
              <a:t>(a) Find a news article about an economic topic that you find interesting.</a:t>
            </a:r>
            <a:endParaRPr lang="en-US" altLang="en-US" dirty="0" smtClean="0">
              <a:latin typeface="Arial" panose="020B0604020202020204" pitchFamily="34" charset="0"/>
            </a:endParaRPr>
          </a:p>
          <a:p>
            <a:pPr>
              <a:spcBef>
                <a:spcPts val="100"/>
              </a:spcBef>
            </a:pPr>
            <a:r>
              <a:rPr lang="en-AU" altLang="en-US" dirty="0" smtClean="0">
                <a:latin typeface="Arial" panose="020B0604020202020204" pitchFamily="34" charset="0"/>
              </a:rPr>
              <a:t>(b) Make a short bullet-list summary of the article.</a:t>
            </a:r>
            <a:endParaRPr lang="en-US" altLang="en-US" dirty="0" smtClean="0">
              <a:latin typeface="Arial" panose="020B0604020202020204" pitchFamily="34" charset="0"/>
            </a:endParaRPr>
          </a:p>
          <a:p>
            <a:pPr>
              <a:spcBef>
                <a:spcPts val="100"/>
              </a:spcBef>
            </a:pPr>
            <a:r>
              <a:rPr lang="en-AU" altLang="en-US" dirty="0" smtClean="0">
                <a:latin typeface="Arial" panose="020B0604020202020204" pitchFamily="34" charset="0"/>
              </a:rPr>
              <a:t>(c) Write and illustrate with appropriate graphs an economic analysis of the key points in the article.</a:t>
            </a:r>
            <a:endParaRPr lang="en-US" altLang="en-US" dirty="0" smtClean="0">
              <a:latin typeface="Arial" panose="020B0604020202020204" pitchFamily="34" charset="0"/>
            </a:endParaRPr>
          </a:p>
          <a:p>
            <a:r>
              <a:rPr lang="en-AU" altLang="en-US" dirty="0" smtClean="0">
                <a:latin typeface="Arial" panose="020B0604020202020204" pitchFamily="34" charset="0"/>
              </a:rPr>
              <a:t>Use the </a:t>
            </a:r>
            <a:r>
              <a:rPr lang="en-AU" altLang="en-US" i="1" dirty="0" smtClean="0">
                <a:latin typeface="Arial" panose="020B0604020202020204" pitchFamily="34" charset="0"/>
              </a:rPr>
              <a:t>Economics in the News</a:t>
            </a:r>
            <a:r>
              <a:rPr lang="en-AU" altLang="en-US" dirty="0" smtClean="0">
                <a:latin typeface="Arial" panose="020B0604020202020204" pitchFamily="34" charset="0"/>
              </a:rPr>
              <a:t> features in your textbook as models.</a:t>
            </a:r>
            <a:endParaRPr lang="en-US" altLang="en-US" dirty="0" smtClean="0">
              <a:latin typeface="Arial" panose="020B0604020202020204" pitchFamily="34" charset="0"/>
            </a:endParaRPr>
          </a:p>
          <a:p>
            <a:pPr eaLnBrk="1" hangingPunct="1"/>
            <a:endParaRPr lang="en-CA" altLang="en-US" dirty="0" smtClean="0">
              <a:latin typeface="Arial" panose="020B0604020202020204" pitchFamily="34" charset="0"/>
            </a:endParaRPr>
          </a:p>
          <a:p>
            <a:pPr eaLnBrk="1" hangingPunct="1"/>
            <a:endParaRPr lang="en-GB" altLang="en-US"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60004E23-57C8-46BF-A38E-3B9709954C77}" type="slidenum">
              <a:rPr lang="en-US" smtClean="0"/>
              <a:t>2</a:t>
            </a:fld>
            <a:endParaRPr lang="en-US"/>
          </a:p>
        </p:txBody>
      </p:sp>
    </p:spTree>
    <p:extLst>
      <p:ext uri="{BB962C8B-B14F-4D97-AF65-F5344CB8AC3E}">
        <p14:creationId xmlns:p14="http://schemas.microsoft.com/office/powerpoint/2010/main" val="2146312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1" dirty="0" smtClean="0">
                <a:latin typeface="Arial" panose="020B0604020202020204" pitchFamily="34" charset="0"/>
              </a:rPr>
              <a:t>Percentages and percentage changes.</a:t>
            </a:r>
            <a:r>
              <a:rPr lang="en-US" altLang="en-US" sz="1200" b="1" dirty="0" smtClean="0">
                <a:latin typeface="Arial" panose="020B0604020202020204" pitchFamily="34" charset="0"/>
              </a:rPr>
              <a:t> </a:t>
            </a:r>
            <a:r>
              <a:rPr lang="en-US" altLang="en-US" sz="1200" dirty="0" smtClean="0">
                <a:latin typeface="Arial" panose="020B0604020202020204" pitchFamily="34" charset="0"/>
              </a:rPr>
              <a:t>Many students need a refresher and some practice at doing what seems too simple to bother with, calculating percentages and percentage changes. Don’t be afraid to start with this pre-elasticity warm up. Just toss out some numbers. Suppose that the campus bookstore increases the price of an economics text from $70 to $80. What is the percentage increase in price? Suppose the campus computer store lowers the price of an iMac from $1500 to $1000. What is the percentage decrease in price?</a:t>
            </a:r>
          </a:p>
          <a:p>
            <a:pPr eaLnBrk="1" hangingPunct="1"/>
            <a:r>
              <a:rPr lang="en-US" altLang="en-US" sz="1200" dirty="0" smtClean="0">
                <a:latin typeface="Arial" panose="020B0604020202020204" pitchFamily="34" charset="0"/>
              </a:rPr>
              <a:t>Next, tell them the prices have moved in the opposite directions: The campus book store cuts the price of an economics text from $80 to $70. What is the percentage decrease in price? And the campus computer store now raises the price of an iMac from $1000 to $1500. What is the percentage increase in price?</a:t>
            </a:r>
          </a:p>
          <a:p>
            <a:pPr eaLnBrk="1" hangingPunct="1"/>
            <a:r>
              <a:rPr lang="en-US" altLang="en-US" sz="1200" dirty="0" smtClean="0">
                <a:latin typeface="Arial" panose="020B0604020202020204" pitchFamily="34" charset="0"/>
              </a:rPr>
              <a:t>You’re now all set to get the students using the average of the original and new price to calculate percentages that are independent of the direction of change.</a:t>
            </a:r>
          </a:p>
          <a:p>
            <a:pPr eaLnBrk="1" hangingPunct="1"/>
            <a:r>
              <a:rPr lang="en-US" altLang="en-US" sz="1200" dirty="0" smtClean="0">
                <a:latin typeface="Arial" panose="020B0604020202020204" pitchFamily="34" charset="0"/>
              </a:rPr>
              <a:t>Many students have a hard time remembering whether quantity or price goes in the numerator of the elasticity formulas. Have the students create their own mnemonic. Suggest McDonald’s </a:t>
            </a:r>
            <a:r>
              <a:rPr lang="en-US" altLang="en-US" sz="1200" b="1" dirty="0" smtClean="0">
                <a:latin typeface="Arial" panose="020B0604020202020204" pitchFamily="34" charset="0"/>
              </a:rPr>
              <a:t>Big Mac</a:t>
            </a:r>
            <a:r>
              <a:rPr lang="en-US" altLang="en-US" sz="1200" dirty="0" smtClean="0">
                <a:latin typeface="Arial" panose="020B0604020202020204" pitchFamily="34" charset="0"/>
              </a:rPr>
              <a:t>™ hamburgers. It’s silly, but it works, reminding the student that </a:t>
            </a:r>
            <a:r>
              <a:rPr lang="en-US" altLang="en-US" sz="1200" i="1" dirty="0" smtClean="0">
                <a:latin typeface="Arial" panose="020B0604020202020204" pitchFamily="34" charset="0"/>
              </a:rPr>
              <a:t>Q</a:t>
            </a:r>
            <a:r>
              <a:rPr lang="en-US" altLang="en-US" sz="1200" dirty="0" smtClean="0">
                <a:latin typeface="Arial" panose="020B0604020202020204" pitchFamily="34" charset="0"/>
              </a:rPr>
              <a:t> (quantity) appears before </a:t>
            </a:r>
            <a:r>
              <a:rPr lang="en-US" altLang="en-US" sz="1200" i="1" dirty="0" smtClean="0">
                <a:latin typeface="Arial" panose="020B0604020202020204" pitchFamily="34" charset="0"/>
              </a:rPr>
              <a:t>P</a:t>
            </a:r>
            <a:r>
              <a:rPr lang="en-US" altLang="en-US" sz="1200" dirty="0" smtClean="0">
                <a:latin typeface="Arial" panose="020B0604020202020204" pitchFamily="34" charset="0"/>
              </a:rPr>
              <a:t> (price) in the ratio of percentage changes.</a:t>
            </a:r>
          </a:p>
          <a:p>
            <a:pPr eaLnBrk="1" hangingPunct="1"/>
            <a:r>
              <a:rPr lang="en-US" altLang="en-US" sz="1200" dirty="0" smtClean="0">
                <a:latin typeface="Arial" panose="020B0604020202020204" pitchFamily="34" charset="0"/>
              </a:rPr>
              <a:t>For practice at calculating the price elasticity of demand, bring out your demand schedule for Coke (or other drink) that you sold in class when you covered demand. Get the students to calculate the price elasticity of demand at various points along that demand curve.</a:t>
            </a:r>
          </a:p>
        </p:txBody>
      </p:sp>
      <p:sp>
        <p:nvSpPr>
          <p:cNvPr id="4" name="Slide Number Placeholder 3"/>
          <p:cNvSpPr>
            <a:spLocks noGrp="1"/>
          </p:cNvSpPr>
          <p:nvPr>
            <p:ph type="sldNum" sz="quarter" idx="10"/>
          </p:nvPr>
        </p:nvSpPr>
        <p:spPr/>
        <p:txBody>
          <a:bodyPr/>
          <a:lstStyle/>
          <a:p>
            <a:fld id="{60004E23-57C8-46BF-A38E-3B9709954C77}" type="slidenum">
              <a:rPr lang="en-US" smtClean="0"/>
              <a:t>5</a:t>
            </a:fld>
            <a:endParaRPr lang="en-US"/>
          </a:p>
        </p:txBody>
      </p:sp>
    </p:spTree>
    <p:extLst>
      <p:ext uri="{BB962C8B-B14F-4D97-AF65-F5344CB8AC3E}">
        <p14:creationId xmlns:p14="http://schemas.microsoft.com/office/powerpoint/2010/main" val="2237134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CA" altLang="en-US" b="1" dirty="0" smtClean="0">
                <a:solidFill>
                  <a:srgbClr val="FF0000"/>
                </a:solidFill>
                <a:latin typeface="Arial" panose="020B0604020202020204" pitchFamily="34" charset="0"/>
              </a:rPr>
              <a:t>Classroom activity</a:t>
            </a:r>
            <a:endParaRPr lang="en-CA" altLang="en-US" dirty="0" smtClean="0">
              <a:solidFill>
                <a:srgbClr val="FF0000"/>
              </a:solidFill>
              <a:latin typeface="Arial" panose="020B0604020202020204" pitchFamily="34" charset="0"/>
            </a:endParaRPr>
          </a:p>
          <a:p>
            <a:pPr eaLnBrk="1" hangingPunct="1"/>
            <a:r>
              <a:rPr lang="en-CA" altLang="en-US" dirty="0" smtClean="0">
                <a:latin typeface="Arial" panose="020B0604020202020204" pitchFamily="34" charset="0"/>
              </a:rPr>
              <a:t>Check out </a:t>
            </a:r>
            <a:r>
              <a:rPr lang="en-CA" altLang="en-US" i="1" dirty="0" smtClean="0">
                <a:latin typeface="Arial" panose="020B0604020202020204" pitchFamily="34" charset="0"/>
              </a:rPr>
              <a:t>Economics in the News</a:t>
            </a:r>
            <a:r>
              <a:rPr lang="en-CA" altLang="en-US" dirty="0" smtClean="0">
                <a:latin typeface="Arial" panose="020B0604020202020204" pitchFamily="34" charset="0"/>
              </a:rPr>
              <a:t>: The Elasticity of Demand for Peanut Butter</a:t>
            </a:r>
          </a:p>
          <a:p>
            <a:pPr eaLnBrk="1" hangingPunct="1"/>
            <a:r>
              <a:rPr lang="en-CA" altLang="en-US" dirty="0" smtClean="0">
                <a:latin typeface="Arial" panose="020B0604020202020204" pitchFamily="34" charset="0"/>
              </a:rPr>
              <a:t>Check out </a:t>
            </a:r>
            <a:r>
              <a:rPr lang="en-CA" altLang="en-US" i="1" dirty="0" smtClean="0">
                <a:latin typeface="Arial" panose="020B0604020202020204" pitchFamily="34" charset="0"/>
              </a:rPr>
              <a:t>Economics in the News</a:t>
            </a:r>
            <a:r>
              <a:rPr lang="en-CA" altLang="en-US" dirty="0" smtClean="0">
                <a:latin typeface="Arial" panose="020B0604020202020204" pitchFamily="34" charset="0"/>
              </a:rPr>
              <a:t>: The Elasticity of Demand for Coffee 	</a:t>
            </a:r>
            <a:endParaRPr lang="en-US" altLang="en-US"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60004E23-57C8-46BF-A38E-3B9709954C77}" type="slidenum">
              <a:rPr lang="en-US" smtClean="0"/>
              <a:t>12</a:t>
            </a:fld>
            <a:endParaRPr lang="en-US"/>
          </a:p>
        </p:txBody>
      </p:sp>
    </p:spTree>
    <p:extLst>
      <p:ext uri="{BB962C8B-B14F-4D97-AF65-F5344CB8AC3E}">
        <p14:creationId xmlns:p14="http://schemas.microsoft.com/office/powerpoint/2010/main" val="804069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CA" altLang="en-US" b="1" dirty="0" smtClean="0">
                <a:solidFill>
                  <a:srgbClr val="FF0000"/>
                </a:solidFill>
                <a:latin typeface="Arial" panose="020B0604020202020204" pitchFamily="34" charset="0"/>
              </a:rPr>
              <a:t>Classroom activity</a:t>
            </a:r>
            <a:endParaRPr lang="en-CA" altLang="en-US" dirty="0" smtClean="0">
              <a:latin typeface="Arial" panose="020B0604020202020204" pitchFamily="34" charset="0"/>
            </a:endParaRPr>
          </a:p>
          <a:p>
            <a:pPr eaLnBrk="1" hangingPunct="1"/>
            <a:r>
              <a:rPr lang="en-CA" altLang="en-US" dirty="0" smtClean="0">
                <a:latin typeface="Arial" panose="020B0604020202020204" pitchFamily="34" charset="0"/>
              </a:rPr>
              <a:t>Check out </a:t>
            </a:r>
            <a:r>
              <a:rPr lang="en-CA" altLang="en-US" i="1" dirty="0" smtClean="0">
                <a:latin typeface="Arial" panose="020B0604020202020204" pitchFamily="34" charset="0"/>
              </a:rPr>
              <a:t>Economics in Action</a:t>
            </a:r>
            <a:r>
              <a:rPr lang="en-CA" altLang="en-US" dirty="0" smtClean="0">
                <a:latin typeface="Arial" panose="020B0604020202020204" pitchFamily="34" charset="0"/>
              </a:rPr>
              <a:t>: Elastic and Inelastic Demand</a:t>
            </a:r>
            <a:endParaRPr lang="en-US" altLang="en-US" dirty="0" smtClean="0">
              <a:latin typeface="Arial" panose="020B0604020202020204" pitchFamily="34" charset="0"/>
            </a:endParaRPr>
          </a:p>
          <a:p>
            <a:pPr eaLnBrk="1" hangingPunct="1"/>
            <a:endParaRPr lang="en-CA" altLang="en-US" dirty="0" smtClean="0">
              <a:latin typeface="Arial" panose="020B0604020202020204" pitchFamily="34" charset="0"/>
            </a:endParaRPr>
          </a:p>
          <a:p>
            <a:endParaRPr lang="en-IN" dirty="0"/>
          </a:p>
        </p:txBody>
      </p:sp>
      <p:sp>
        <p:nvSpPr>
          <p:cNvPr id="4" name="Slide Number Placeholder 3"/>
          <p:cNvSpPr>
            <a:spLocks noGrp="1"/>
          </p:cNvSpPr>
          <p:nvPr>
            <p:ph type="sldNum" sz="quarter" idx="10"/>
          </p:nvPr>
        </p:nvSpPr>
        <p:spPr/>
        <p:txBody>
          <a:bodyPr/>
          <a:lstStyle/>
          <a:p>
            <a:fld id="{60004E23-57C8-46BF-A38E-3B9709954C77}" type="slidenum">
              <a:rPr lang="en-US" smtClean="0"/>
              <a:t>14</a:t>
            </a:fld>
            <a:endParaRPr lang="en-US"/>
          </a:p>
        </p:txBody>
      </p:sp>
    </p:spTree>
    <p:extLst>
      <p:ext uri="{BB962C8B-B14F-4D97-AF65-F5344CB8AC3E}">
        <p14:creationId xmlns:p14="http://schemas.microsoft.com/office/powerpoint/2010/main" val="2475308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1" dirty="0" smtClean="0">
                <a:latin typeface="Arial" panose="020B0604020202020204" pitchFamily="34" charset="0"/>
              </a:rPr>
              <a:t>Fuel for thought: Getting some intuition on what determines whether demand is inelastic or elastic</a:t>
            </a:r>
            <a:endParaRPr lang="en-US" altLang="en-US" sz="1200" dirty="0" smtClean="0">
              <a:latin typeface="Arial" panose="020B0604020202020204" pitchFamily="34" charset="0"/>
            </a:endParaRPr>
          </a:p>
          <a:p>
            <a:pPr eaLnBrk="1" hangingPunct="1"/>
            <a:r>
              <a:rPr lang="en-US" altLang="en-US" sz="1200" b="1" i="1" dirty="0" smtClean="0">
                <a:latin typeface="Arial" panose="020B0604020202020204" pitchFamily="34" charset="0"/>
              </a:rPr>
              <a:t>The demand for gasoline and junk food in general. </a:t>
            </a:r>
            <a:r>
              <a:rPr lang="en-US" altLang="en-US" sz="1200" dirty="0" smtClean="0">
                <a:latin typeface="Arial" panose="020B0604020202020204" pitchFamily="34" charset="0"/>
              </a:rPr>
              <a:t>Students love their cars and junk food, and they know that the demand for both in general is inelastic because there are no good substitutes for personal transportation and a quick snack.</a:t>
            </a:r>
            <a:endParaRPr lang="en-US" altLang="en-US" sz="1200" b="1" i="1" dirty="0" smtClean="0">
              <a:latin typeface="Arial" panose="020B0604020202020204" pitchFamily="34" charset="0"/>
            </a:endParaRPr>
          </a:p>
          <a:p>
            <a:pPr eaLnBrk="1" hangingPunct="1"/>
            <a:r>
              <a:rPr lang="en-US" altLang="en-US" sz="1200" b="1" i="1" dirty="0" smtClean="0">
                <a:latin typeface="Arial" panose="020B0604020202020204" pitchFamily="34" charset="0"/>
              </a:rPr>
              <a:t>The demand for Joe’s quick-mart gasoline. </a:t>
            </a:r>
            <a:r>
              <a:rPr lang="en-US" altLang="en-US" sz="1200" dirty="0" smtClean="0">
                <a:latin typeface="Arial" panose="020B0604020202020204" pitchFamily="34" charset="0"/>
              </a:rPr>
              <a:t>Ask your students if Joe’s quick-mart (substitute your actual local one) convenience store would lose much business and total revenues if he raised the price of gasoline more than a penny or two compared to the other three gas stations at a street intersection. When the students conclude he’d lose much of his gasoline sales ask them to </a:t>
            </a:r>
            <a:r>
              <a:rPr lang="en-US" altLang="en-US" sz="1200" i="1" dirty="0" smtClean="0">
                <a:latin typeface="Arial" panose="020B0604020202020204" pitchFamily="34" charset="0"/>
              </a:rPr>
              <a:t>reconcile</a:t>
            </a:r>
            <a:r>
              <a:rPr lang="en-US" altLang="en-US" sz="1200" dirty="0" smtClean="0">
                <a:latin typeface="Arial" panose="020B0604020202020204" pitchFamily="34" charset="0"/>
              </a:rPr>
              <a:t> this large quantity decrease to a small increase in price (elastic demand) with the fact that they earlier stated that demand for gasoline is very inelastic. They will recognize that gasoline from other corner stations is a </a:t>
            </a:r>
            <a:r>
              <a:rPr lang="en-US" altLang="en-US" sz="1200" i="1" dirty="0" smtClean="0">
                <a:latin typeface="Arial" panose="020B0604020202020204" pitchFamily="34" charset="0"/>
              </a:rPr>
              <a:t>very good substitute</a:t>
            </a:r>
            <a:r>
              <a:rPr lang="en-US" altLang="en-US" sz="1200" dirty="0" smtClean="0">
                <a:latin typeface="Arial" panose="020B0604020202020204" pitchFamily="34" charset="0"/>
              </a:rPr>
              <a:t> for Joe’s gasoline. </a:t>
            </a:r>
            <a:endParaRPr lang="en-US" altLang="en-US" sz="1200" b="1" i="1" dirty="0" smtClean="0">
              <a:latin typeface="Arial" panose="020B0604020202020204" pitchFamily="34" charset="0"/>
            </a:endParaRPr>
          </a:p>
          <a:p>
            <a:pPr eaLnBrk="1" hangingPunct="1"/>
            <a:r>
              <a:rPr lang="en-US" altLang="en-US" sz="1200" b="1" i="1" dirty="0" smtClean="0">
                <a:latin typeface="Arial" panose="020B0604020202020204" pitchFamily="34" charset="0"/>
              </a:rPr>
              <a:t>The demand for Joe’s quick-mart junk food. </a:t>
            </a:r>
            <a:r>
              <a:rPr lang="en-US" altLang="en-US" sz="1200" dirty="0" smtClean="0">
                <a:latin typeface="Arial" panose="020B0604020202020204" pitchFamily="34" charset="0"/>
              </a:rPr>
              <a:t>After students recognize that abundant substitute availability keeps elasticity high, ask the students why Joe’s junk food (and all quick-mart stores’ junk food) is priced so much </a:t>
            </a:r>
            <a:r>
              <a:rPr lang="en-US" altLang="en-US" sz="1200" i="1" dirty="0" smtClean="0">
                <a:latin typeface="Arial" panose="020B0604020202020204" pitchFamily="34" charset="0"/>
              </a:rPr>
              <a:t>higher</a:t>
            </a:r>
            <a:r>
              <a:rPr lang="en-US" altLang="en-US" sz="1200" dirty="0" smtClean="0">
                <a:latin typeface="Arial" panose="020B0604020202020204" pitchFamily="34" charset="0"/>
              </a:rPr>
              <a:t> than the near-by grocery store’s junk food. Students will conclude that “convenience” stores are well named. Most people aren’t willing to wait in the grocery store check-out line behind the frazzled mother of three screaming kids, each hanging on the over-loaded basket that will take 15 minutes of coupon validating and price checking to check out. The grocery store is </a:t>
            </a:r>
            <a:r>
              <a:rPr lang="en-US" altLang="en-US" sz="1200" i="1" dirty="0" smtClean="0">
                <a:latin typeface="Arial" panose="020B0604020202020204" pitchFamily="34" charset="0"/>
              </a:rPr>
              <a:t>not</a:t>
            </a:r>
            <a:r>
              <a:rPr lang="en-US" altLang="en-US" sz="1200" dirty="0" smtClean="0">
                <a:latin typeface="Arial" panose="020B0604020202020204" pitchFamily="34" charset="0"/>
              </a:rPr>
              <a:t> a good substitute for people on the go looking for a fast snack and a quick gas fill.</a:t>
            </a:r>
          </a:p>
        </p:txBody>
      </p:sp>
      <p:sp>
        <p:nvSpPr>
          <p:cNvPr id="4" name="Slide Number Placeholder 3"/>
          <p:cNvSpPr>
            <a:spLocks noGrp="1"/>
          </p:cNvSpPr>
          <p:nvPr>
            <p:ph type="sldNum" sz="quarter" idx="10"/>
          </p:nvPr>
        </p:nvSpPr>
        <p:spPr/>
        <p:txBody>
          <a:bodyPr/>
          <a:lstStyle/>
          <a:p>
            <a:fld id="{60004E23-57C8-46BF-A38E-3B9709954C77}" type="slidenum">
              <a:rPr lang="en-US" smtClean="0"/>
              <a:t>19</a:t>
            </a:fld>
            <a:endParaRPr lang="en-US"/>
          </a:p>
        </p:txBody>
      </p:sp>
    </p:spTree>
    <p:extLst>
      <p:ext uri="{BB962C8B-B14F-4D97-AF65-F5344CB8AC3E}">
        <p14:creationId xmlns:p14="http://schemas.microsoft.com/office/powerpoint/2010/main" val="1238996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CA" altLang="en-US" b="1" dirty="0" smtClean="0">
                <a:solidFill>
                  <a:srgbClr val="FF0000"/>
                </a:solidFill>
                <a:latin typeface="Arial" panose="020B0604020202020204" pitchFamily="34" charset="0"/>
              </a:rPr>
              <a:t>Classroom activity</a:t>
            </a:r>
            <a:endParaRPr lang="en-CA" altLang="en-US" dirty="0" smtClean="0">
              <a:latin typeface="Arial" panose="020B0604020202020204" pitchFamily="34" charset="0"/>
            </a:endParaRPr>
          </a:p>
          <a:p>
            <a:pPr eaLnBrk="1" hangingPunct="1"/>
            <a:r>
              <a:rPr lang="en-CA" altLang="en-US" dirty="0" smtClean="0">
                <a:latin typeface="Arial" panose="020B0604020202020204" pitchFamily="34" charset="0"/>
              </a:rPr>
              <a:t>Check out Economics in Action: </a:t>
            </a:r>
            <a:r>
              <a:rPr lang="en-US" altLang="en-US" dirty="0" smtClean="0">
                <a:latin typeface="Arial" panose="020B0604020202020204" pitchFamily="34" charset="0"/>
              </a:rPr>
              <a:t>Price Elasticity of Demand for Food</a:t>
            </a:r>
          </a:p>
          <a:p>
            <a:pPr eaLnBrk="1" hangingPunct="1"/>
            <a:endParaRPr lang="en-US" altLang="en-US" dirty="0" smtClean="0">
              <a:latin typeface="Arial" panose="020B0604020202020204" pitchFamily="34" charset="0"/>
            </a:endParaRPr>
          </a:p>
          <a:p>
            <a:pPr eaLnBrk="1" hangingPunct="1"/>
            <a:endParaRPr lang="en-CA" altLang="en-US" dirty="0" smtClean="0">
              <a:latin typeface="Arial" panose="020B0604020202020204" pitchFamily="34" charset="0"/>
            </a:endParaRPr>
          </a:p>
          <a:p>
            <a:endParaRPr lang="en-IN" dirty="0"/>
          </a:p>
        </p:txBody>
      </p:sp>
      <p:sp>
        <p:nvSpPr>
          <p:cNvPr id="4" name="Slide Number Placeholder 3"/>
          <p:cNvSpPr>
            <a:spLocks noGrp="1"/>
          </p:cNvSpPr>
          <p:nvPr>
            <p:ph type="sldNum" sz="quarter" idx="10"/>
          </p:nvPr>
        </p:nvSpPr>
        <p:spPr/>
        <p:txBody>
          <a:bodyPr/>
          <a:lstStyle/>
          <a:p>
            <a:fld id="{60004E23-57C8-46BF-A38E-3B9709954C77}" type="slidenum">
              <a:rPr lang="en-US" smtClean="0"/>
              <a:t>20</a:t>
            </a:fld>
            <a:endParaRPr lang="en-US"/>
          </a:p>
        </p:txBody>
      </p:sp>
    </p:spTree>
    <p:extLst>
      <p:ext uri="{BB962C8B-B14F-4D97-AF65-F5344CB8AC3E}">
        <p14:creationId xmlns:p14="http://schemas.microsoft.com/office/powerpoint/2010/main" val="2465706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i="1" dirty="0" smtClean="0">
                <a:latin typeface="Arial" panose="020B0604020202020204" pitchFamily="34" charset="0"/>
              </a:rPr>
              <a:t>Elasticity and slope along a linear demand curve.</a:t>
            </a:r>
            <a:r>
              <a:rPr lang="en-US" altLang="en-US" i="1" dirty="0" smtClean="0">
                <a:latin typeface="Arial" panose="020B0604020202020204" pitchFamily="34" charset="0"/>
              </a:rPr>
              <a:t> </a:t>
            </a:r>
            <a:r>
              <a:rPr lang="en-US" altLang="en-US" dirty="0" smtClean="0">
                <a:latin typeface="Arial" panose="020B0604020202020204" pitchFamily="34" charset="0"/>
              </a:rPr>
              <a:t>You can provide solid intuition on why the elasticity of demand falls as we move down a linear demand curve. Point out first that as the quantity increases, the percentage change in quantity decreases for equal changes in quantity. Do two calculations, one at a small quantity and one at a large quantity. Then point out that this same reasoning applies to the price. As the price falls, the percentage change in price increases for equal changes in price. Again, do two calculations, one at a high price and one at a low price. Now put the two together. As we move downward along the demand curve, the percentage change in quantity is getting smaller and the percentage change in price is getting larger, so the elasticity—the ratio of the percentage change in quantity to the percentage change in price—is getting smaller.</a:t>
            </a:r>
          </a:p>
          <a:p>
            <a:endParaRPr lang="en-IN" dirty="0"/>
          </a:p>
        </p:txBody>
      </p:sp>
      <p:sp>
        <p:nvSpPr>
          <p:cNvPr id="4" name="Slide Number Placeholder 3"/>
          <p:cNvSpPr>
            <a:spLocks noGrp="1"/>
          </p:cNvSpPr>
          <p:nvPr>
            <p:ph type="sldNum" sz="quarter" idx="10"/>
          </p:nvPr>
        </p:nvSpPr>
        <p:spPr/>
        <p:txBody>
          <a:bodyPr/>
          <a:lstStyle/>
          <a:p>
            <a:fld id="{60004E23-57C8-46BF-A38E-3B9709954C77}" type="slidenum">
              <a:rPr lang="en-US" smtClean="0"/>
              <a:t>22</a:t>
            </a:fld>
            <a:endParaRPr lang="en-US"/>
          </a:p>
        </p:txBody>
      </p:sp>
    </p:spTree>
    <p:extLst>
      <p:ext uri="{BB962C8B-B14F-4D97-AF65-F5344CB8AC3E}">
        <p14:creationId xmlns:p14="http://schemas.microsoft.com/office/powerpoint/2010/main" val="2571040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Encourage your students to use the total revenue test (total expenditure) to check whether their demand for some item the price of which has changed, is elastic or inelastic. </a:t>
            </a:r>
          </a:p>
          <a:p>
            <a:endParaRPr lang="en-IN" dirty="0"/>
          </a:p>
        </p:txBody>
      </p:sp>
      <p:sp>
        <p:nvSpPr>
          <p:cNvPr id="4" name="Slide Number Placeholder 3"/>
          <p:cNvSpPr>
            <a:spLocks noGrp="1"/>
          </p:cNvSpPr>
          <p:nvPr>
            <p:ph type="sldNum" sz="quarter" idx="10"/>
          </p:nvPr>
        </p:nvSpPr>
        <p:spPr/>
        <p:txBody>
          <a:bodyPr/>
          <a:lstStyle/>
          <a:p>
            <a:fld id="{60004E23-57C8-46BF-A38E-3B9709954C77}" type="slidenum">
              <a:rPr lang="en-US" smtClean="0"/>
              <a:t>36</a:t>
            </a:fld>
            <a:endParaRPr lang="en-US"/>
          </a:p>
        </p:txBody>
      </p:sp>
    </p:spTree>
    <p:extLst>
      <p:ext uri="{BB962C8B-B14F-4D97-AF65-F5344CB8AC3E}">
        <p14:creationId xmlns:p14="http://schemas.microsoft.com/office/powerpoint/2010/main" val="14242670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762000"/>
            <a:ext cx="7772400" cy="2838451"/>
          </a:xfrm>
        </p:spPr>
        <p:txBody>
          <a:bodyPr anchor="b">
            <a:noAutofit/>
          </a:bodyPr>
          <a:lstStyle>
            <a:lvl1pPr algn="l">
              <a:defRPr sz="4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9DF6EFB-3F44-496C-A842-1E0B3D3B975A}" type="datetimeFigureOut">
              <a:rPr lang="en-US" smtClean="0"/>
              <a:t>8/20/2015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
        <p:nvSpPr>
          <p:cNvPr id="8" name="Rectangle 7"/>
          <p:cNvSpPr/>
          <p:nvPr/>
        </p:nvSpPr>
        <p:spPr bwMode="white">
          <a:xfrm>
            <a:off x="-14975" y="6449878"/>
            <a:ext cx="9161464" cy="430213"/>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userDrawn="1"/>
        </p:nvGrpSpPr>
        <p:grpSpPr>
          <a:xfrm>
            <a:off x="-16647" y="6478588"/>
            <a:ext cx="9081248" cy="379413"/>
            <a:chOff x="-16647" y="6437563"/>
            <a:chExt cx="9081248" cy="379413"/>
          </a:xfrm>
          <a:noFill/>
        </p:grpSpPr>
        <p:pic>
          <p:nvPicPr>
            <p:cNvPr id="7" name="Always Learning Logo" descr="Pearson_Strap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16647" y="6437563"/>
              <a:ext cx="1464447" cy="3794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Copyright"/>
            <p:cNvSpPr txBox="1">
              <a:spLocks noChangeArrowheads="1"/>
            </p:cNvSpPr>
            <p:nvPr/>
          </p:nvSpPr>
          <p:spPr bwMode="auto">
            <a:xfrm>
              <a:off x="1693862" y="6442074"/>
              <a:ext cx="6036469" cy="374901"/>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2015, 2012, 2009</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Ltd.</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11" name="Pearson Logo" descr="Pearson_Bound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848600" y="6442076"/>
              <a:ext cx="1216001" cy="374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83669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8/20/2015</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grpSp>
        <p:nvGrpSpPr>
          <p:cNvPr id="9" name="Group 8"/>
          <p:cNvGrpSpPr/>
          <p:nvPr userDrawn="1"/>
        </p:nvGrpSpPr>
        <p:grpSpPr>
          <a:xfrm>
            <a:off x="-7938" y="6435725"/>
            <a:ext cx="9197976" cy="436563"/>
            <a:chOff x="-7938" y="6435725"/>
            <a:chExt cx="9197976" cy="436563"/>
          </a:xfrm>
        </p:grpSpPr>
        <p:sp>
          <p:nvSpPr>
            <p:cNvPr id="10" name="Rectangle 9"/>
            <p:cNvSpPr/>
            <p:nvPr/>
          </p:nvSpPr>
          <p:spPr bwMode="white">
            <a:xfrm>
              <a:off x="-7938" y="6435725"/>
              <a:ext cx="9161464" cy="430213"/>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sp>
          <p:nvSpPr>
            <p:cNvPr id="11" name="Copyright" descr="Pearson: Copyright 2015, 2012, 2009"/>
            <p:cNvSpPr txBox="1">
              <a:spLocks noChangeArrowheads="1"/>
            </p:cNvSpPr>
            <p:nvPr userDrawn="1"/>
          </p:nvSpPr>
          <p:spPr bwMode="auto">
            <a:xfrm>
              <a:off x="93969" y="6442074"/>
              <a:ext cx="6316663" cy="423863"/>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2016</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Ltd.</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Reserved.</a:t>
              </a:r>
              <a:endPar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2" name="Pearso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p:spPr>
        </p:pic>
      </p:grpSp>
    </p:spTree>
    <p:extLst>
      <p:ext uri="{BB962C8B-B14F-4D97-AF65-F5344CB8AC3E}">
        <p14:creationId xmlns:p14="http://schemas.microsoft.com/office/powerpoint/2010/main" val="4226522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8/20/2015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grpSp>
        <p:nvGrpSpPr>
          <p:cNvPr id="17" name="Group 16"/>
          <p:cNvGrpSpPr/>
          <p:nvPr userDrawn="1"/>
        </p:nvGrpSpPr>
        <p:grpSpPr>
          <a:xfrm>
            <a:off x="-7938" y="6435725"/>
            <a:ext cx="9197976" cy="436563"/>
            <a:chOff x="-7938" y="6435725"/>
            <a:chExt cx="9197976" cy="436563"/>
          </a:xfrm>
        </p:grpSpPr>
        <p:sp>
          <p:nvSpPr>
            <p:cNvPr id="18" name="Rectangle 17"/>
            <p:cNvSpPr/>
            <p:nvPr/>
          </p:nvSpPr>
          <p:spPr bwMode="white">
            <a:xfrm>
              <a:off x="-7938" y="6435725"/>
              <a:ext cx="9161464" cy="430213"/>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sp>
          <p:nvSpPr>
            <p:cNvPr id="19" name="Copyright" descr="Pearson: Copyright 2015, 2012, 2009"/>
            <p:cNvSpPr txBox="1">
              <a:spLocks noChangeArrowheads="1"/>
            </p:cNvSpPr>
            <p:nvPr userDrawn="1"/>
          </p:nvSpPr>
          <p:spPr bwMode="auto">
            <a:xfrm>
              <a:off x="93969" y="6442074"/>
              <a:ext cx="6316663" cy="423863"/>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2016</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Ltd.</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Reserved.</a:t>
              </a:r>
              <a:endPar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0" name="Pearso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p:spPr>
        </p:pic>
      </p:grpSp>
    </p:spTree>
    <p:extLst>
      <p:ext uri="{BB962C8B-B14F-4D97-AF65-F5344CB8AC3E}">
        <p14:creationId xmlns:p14="http://schemas.microsoft.com/office/powerpoint/2010/main" val="3982158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86000"/>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8/20/2015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
        <p:nvSpPr>
          <p:cNvPr id="12" name="Rectangle 11"/>
          <p:cNvSpPr/>
          <p:nvPr/>
        </p:nvSpPr>
        <p:spPr bwMode="white">
          <a:xfrm>
            <a:off x="-7938" y="6435725"/>
            <a:ext cx="9161464" cy="430213"/>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userDrawn="1"/>
        </p:nvGrpSpPr>
        <p:grpSpPr>
          <a:xfrm>
            <a:off x="33338" y="6442075"/>
            <a:ext cx="9110662" cy="431800"/>
            <a:chOff x="33338" y="6442075"/>
            <a:chExt cx="9110662" cy="431800"/>
          </a:xfrm>
          <a:noFill/>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02550" y="6442075"/>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693862" y="6442075"/>
              <a:ext cx="6036469" cy="423862"/>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2016</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Ltd.</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Reserved.</a:t>
              </a:r>
              <a:endPar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17" name="Picture 2" descr="C:\Users\sameerjena\Pictures\Parkin.jpg"/>
          <p:cNvPicPr>
            <a:picLocks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99" y="1385247"/>
            <a:ext cx="3963600" cy="506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422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8/20/2015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3088162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8/20/2015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1104744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8/20/2015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2700581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8/20/2015</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grpSp>
        <p:nvGrpSpPr>
          <p:cNvPr id="11" name="Group 10"/>
          <p:cNvGrpSpPr/>
          <p:nvPr userDrawn="1"/>
        </p:nvGrpSpPr>
        <p:grpSpPr>
          <a:xfrm>
            <a:off x="-7938" y="6435725"/>
            <a:ext cx="9197976" cy="436563"/>
            <a:chOff x="-7938" y="6435725"/>
            <a:chExt cx="9197976" cy="436563"/>
          </a:xfrm>
        </p:grpSpPr>
        <p:sp>
          <p:nvSpPr>
            <p:cNvPr id="12" name="Rectangle 11"/>
            <p:cNvSpPr/>
            <p:nvPr/>
          </p:nvSpPr>
          <p:spPr bwMode="white">
            <a:xfrm>
              <a:off x="-7938" y="6435725"/>
              <a:ext cx="9161464" cy="430213"/>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sp>
          <p:nvSpPr>
            <p:cNvPr id="13" name="Copyright" descr="Pearson: Copyright 2015, 2012, 2009"/>
            <p:cNvSpPr txBox="1">
              <a:spLocks noChangeArrowheads="1"/>
            </p:cNvSpPr>
            <p:nvPr userDrawn="1"/>
          </p:nvSpPr>
          <p:spPr bwMode="auto">
            <a:xfrm>
              <a:off x="93969" y="6442074"/>
              <a:ext cx="6316663" cy="423863"/>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2016</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Ltd.</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Reserved.</a:t>
              </a:r>
              <a:endPar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Pearso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p:spPr>
        </p:pic>
      </p:grpSp>
    </p:spTree>
    <p:extLst>
      <p:ext uri="{BB962C8B-B14F-4D97-AF65-F5344CB8AC3E}">
        <p14:creationId xmlns:p14="http://schemas.microsoft.com/office/powerpoint/2010/main" val="3836986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8/20/2015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1536192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0" cap="none" baseline="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8/20/2015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239635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A9DF6EFB-3F44-496C-A842-1E0B3D3B975A}" type="datetimeFigureOut">
              <a:rPr lang="en-US" smtClean="0"/>
              <a:t>8/20/2015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1546482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8/20/2015</a:t>
            </a:fld>
            <a:endParaRPr lang="en-US"/>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a:p>
        </p:txBody>
      </p:sp>
      <p:grpSp>
        <p:nvGrpSpPr>
          <p:cNvPr id="10" name="Group 9"/>
          <p:cNvGrpSpPr/>
          <p:nvPr userDrawn="1"/>
        </p:nvGrpSpPr>
        <p:grpSpPr>
          <a:xfrm>
            <a:off x="-7938" y="6435725"/>
            <a:ext cx="9197976" cy="436563"/>
            <a:chOff x="-7938" y="6435725"/>
            <a:chExt cx="9197976" cy="436563"/>
          </a:xfrm>
        </p:grpSpPr>
        <p:sp>
          <p:nvSpPr>
            <p:cNvPr id="9" name="Rectangle 8"/>
            <p:cNvSpPr/>
            <p:nvPr/>
          </p:nvSpPr>
          <p:spPr bwMode="white">
            <a:xfrm>
              <a:off x="-7938" y="6435725"/>
              <a:ext cx="9161464" cy="430213"/>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sp>
          <p:nvSpPr>
            <p:cNvPr id="13" name="Copyright" descr="Pearson: Copyright 2015, 2012, 2009"/>
            <p:cNvSpPr txBox="1">
              <a:spLocks noChangeArrowheads="1"/>
            </p:cNvSpPr>
            <p:nvPr userDrawn="1"/>
          </p:nvSpPr>
          <p:spPr bwMode="auto">
            <a:xfrm>
              <a:off x="93969" y="6442074"/>
              <a:ext cx="6316663" cy="423863"/>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2016</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Ltd.</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Reserved.</a:t>
              </a:r>
              <a:endPar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p:spPr>
        </p:pic>
      </p:grpSp>
    </p:spTree>
    <p:extLst>
      <p:ext uri="{BB962C8B-B14F-4D97-AF65-F5344CB8AC3E}">
        <p14:creationId xmlns:p14="http://schemas.microsoft.com/office/powerpoint/2010/main" val="419418390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600" kern="1200">
          <a:solidFill>
            <a:schemeClr val="bg1"/>
          </a:solidFill>
          <a:latin typeface="+mj-lt"/>
          <a:ea typeface="+mj-ea"/>
          <a:cs typeface="+mj-cs"/>
        </a:defRPr>
      </a:lvl1pPr>
    </p:titleStyle>
    <p:bodyStyle>
      <a:lvl1pPr marL="256032" indent="-256032" algn="l" defTabSz="914400" rtl="0" eaLnBrk="1" latinLnBrk="0" hangingPunct="1">
        <a:spcBef>
          <a:spcPts val="1500"/>
        </a:spcBef>
        <a:buClr>
          <a:srgbClr val="A85944"/>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A8594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A8594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A8594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A8594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A85944"/>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A85944"/>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A85944"/>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A85944"/>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ECONOMICS</a:t>
            </a:r>
            <a:endParaRPr lang="en-US" dirty="0"/>
          </a:p>
        </p:txBody>
      </p:sp>
      <p:sp>
        <p:nvSpPr>
          <p:cNvPr id="3" name="Text Placeholder 2"/>
          <p:cNvSpPr>
            <a:spLocks noGrp="1"/>
          </p:cNvSpPr>
          <p:nvPr>
            <p:ph type="body" sz="quarter" idx="13"/>
          </p:nvPr>
        </p:nvSpPr>
        <p:spPr/>
        <p:txBody>
          <a:bodyPr/>
          <a:lstStyle/>
          <a:p>
            <a:r>
              <a:rPr lang="en-US" dirty="0" smtClean="0"/>
              <a:t>Twelfth </a:t>
            </a:r>
            <a:r>
              <a:rPr lang="en-US" dirty="0" smtClean="0"/>
              <a:t>Edition, Global Edition</a:t>
            </a:r>
            <a:endParaRPr lang="en-US" dirty="0"/>
          </a:p>
        </p:txBody>
      </p:sp>
      <p:sp>
        <p:nvSpPr>
          <p:cNvPr id="4" name="Text Placeholder 3"/>
          <p:cNvSpPr>
            <a:spLocks noGrp="1"/>
          </p:cNvSpPr>
          <p:nvPr>
            <p:ph type="body" sz="quarter" idx="14"/>
          </p:nvPr>
        </p:nvSpPr>
        <p:spPr/>
        <p:txBody>
          <a:bodyPr/>
          <a:lstStyle/>
          <a:p>
            <a:pPr algn="ctr"/>
            <a:r>
              <a:rPr lang="en-US" b="1" dirty="0" smtClean="0"/>
              <a:t>Chapter 4</a:t>
            </a:r>
            <a:endParaRPr lang="en-US" b="1" dirty="0"/>
          </a:p>
        </p:txBody>
      </p:sp>
      <p:sp>
        <p:nvSpPr>
          <p:cNvPr id="5" name="Text Placeholder 4"/>
          <p:cNvSpPr>
            <a:spLocks noGrp="1"/>
          </p:cNvSpPr>
          <p:nvPr>
            <p:ph type="body" sz="quarter" idx="15"/>
          </p:nvPr>
        </p:nvSpPr>
        <p:spPr/>
        <p:txBody>
          <a:bodyPr/>
          <a:lstStyle/>
          <a:p>
            <a:pPr algn="ctr"/>
            <a:endParaRPr lang="en-US" b="1" dirty="0" smtClean="0"/>
          </a:p>
          <a:p>
            <a:pPr algn="ctr"/>
            <a:r>
              <a:rPr lang="en-US" b="1" dirty="0" smtClean="0"/>
              <a:t>Elasticity</a:t>
            </a:r>
            <a:endParaRPr lang="en-US" b="1" dirty="0"/>
          </a:p>
        </p:txBody>
      </p:sp>
    </p:spTree>
    <p:extLst>
      <p:ext uri="{BB962C8B-B14F-4D97-AF65-F5344CB8AC3E}">
        <p14:creationId xmlns:p14="http://schemas.microsoft.com/office/powerpoint/2010/main" val="1082216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Price Elasticity of Demand </a:t>
            </a:r>
            <a:r>
              <a:rPr lang="en-US" altLang="en-US" sz="2000" dirty="0" smtClean="0"/>
              <a:t>(8 </a:t>
            </a:r>
            <a:r>
              <a:rPr lang="en-US" altLang="en-US" sz="2000" dirty="0"/>
              <a:t>of </a:t>
            </a:r>
            <a:r>
              <a:rPr lang="en-US" altLang="en-US" sz="2000" dirty="0" smtClean="0"/>
              <a:t>33)</a:t>
            </a:r>
            <a:endParaRPr lang="en-IN" dirty="0"/>
          </a:p>
        </p:txBody>
      </p:sp>
      <p:sp>
        <p:nvSpPr>
          <p:cNvPr id="4" name="Content Placeholder 3"/>
          <p:cNvSpPr>
            <a:spLocks noGrp="1"/>
          </p:cNvSpPr>
          <p:nvPr>
            <p:ph sz="quarter" idx="14"/>
          </p:nvPr>
        </p:nvSpPr>
        <p:spPr>
          <a:xfrm>
            <a:off x="457200" y="1600200"/>
            <a:ext cx="3581400" cy="4525963"/>
          </a:xfrm>
        </p:spPr>
        <p:txBody>
          <a:bodyPr/>
          <a:lstStyle/>
          <a:p>
            <a:pPr marL="255600" lvl="1" indent="-255600">
              <a:buFont typeface="Arial" panose="020B0604020202020204" pitchFamily="34" charset="0"/>
              <a:buChar char="•"/>
            </a:pPr>
            <a:r>
              <a:rPr lang="en-US" altLang="en-US" dirty="0"/>
              <a:t>The percentage change in quantity demanded, %</a:t>
            </a:r>
            <a:r>
              <a:rPr lang="en-US" altLang="en-US" dirty="0">
                <a:latin typeface="Symbol" panose="05050102010706020507" pitchFamily="18" charset="2"/>
              </a:rPr>
              <a:t>D</a:t>
            </a:r>
            <a:r>
              <a:rPr lang="en-US" altLang="en-US" i="1" dirty="0"/>
              <a:t>Q</a:t>
            </a:r>
            <a:r>
              <a:rPr lang="en-US" altLang="en-US" dirty="0"/>
              <a:t>, is calculated as </a:t>
            </a:r>
            <a:br>
              <a:rPr lang="en-US" altLang="en-US" dirty="0"/>
            </a:br>
            <a:r>
              <a:rPr lang="en-US" altLang="en-US" dirty="0">
                <a:latin typeface="Symbol" panose="05050102010706020507" pitchFamily="18" charset="2"/>
              </a:rPr>
              <a:t>D</a:t>
            </a:r>
            <a:r>
              <a:rPr lang="en-US" altLang="en-US" i="1" dirty="0"/>
              <a:t>Q</a:t>
            </a:r>
            <a:r>
              <a:rPr lang="en-US" altLang="en-US" dirty="0"/>
              <a:t>/</a:t>
            </a:r>
            <a:r>
              <a:rPr lang="en-US" altLang="en-US" i="1" dirty="0" err="1"/>
              <a:t>Q</a:t>
            </a:r>
            <a:r>
              <a:rPr lang="en-US" altLang="en-US" i="1" baseline="-25000" dirty="0" err="1"/>
              <a:t>ave</a:t>
            </a:r>
            <a:r>
              <a:rPr lang="en-US" altLang="en-US" i="1" baseline="-25000" dirty="0"/>
              <a:t> </a:t>
            </a:r>
            <a:r>
              <a:rPr lang="en-US" altLang="en-US" dirty="0"/>
              <a:t>x 100, which is</a:t>
            </a:r>
          </a:p>
          <a:p>
            <a:pPr marL="255600" lvl="1" indent="-255600">
              <a:buFont typeface="Arial" panose="020B0604020202020204" pitchFamily="34" charset="0"/>
              <a:buChar char="•"/>
            </a:pPr>
            <a:r>
              <a:rPr lang="en-US" altLang="en-US" dirty="0"/>
              <a:t>(2/10) x 100 = 20%.</a:t>
            </a:r>
          </a:p>
          <a:p>
            <a:pPr marL="255600" lvl="1" indent="-255600">
              <a:buFont typeface="Arial" panose="020B0604020202020204" pitchFamily="34" charset="0"/>
              <a:buChar char="•"/>
            </a:pPr>
            <a:r>
              <a:rPr lang="en-US" altLang="en-US" dirty="0"/>
              <a:t>The percentage change in price, %</a:t>
            </a:r>
            <a:r>
              <a:rPr lang="en-US" altLang="en-US" dirty="0">
                <a:latin typeface="Symbol" panose="05050102010706020507" pitchFamily="18" charset="2"/>
              </a:rPr>
              <a:t>D</a:t>
            </a:r>
            <a:r>
              <a:rPr lang="en-US" altLang="en-US" i="1" dirty="0"/>
              <a:t>P</a:t>
            </a:r>
            <a:r>
              <a:rPr lang="en-US" altLang="en-US" dirty="0"/>
              <a:t>, is calculated as </a:t>
            </a:r>
            <a:r>
              <a:rPr lang="en-US" altLang="en-US" dirty="0">
                <a:latin typeface="Symbol" panose="05050102010706020507" pitchFamily="18" charset="2"/>
              </a:rPr>
              <a:t>D</a:t>
            </a:r>
            <a:r>
              <a:rPr lang="en-US" altLang="en-US" i="1" dirty="0"/>
              <a:t>P</a:t>
            </a:r>
            <a:r>
              <a:rPr lang="en-US" altLang="en-US" dirty="0"/>
              <a:t>/</a:t>
            </a:r>
            <a:r>
              <a:rPr lang="en-US" altLang="en-US" i="1" dirty="0"/>
              <a:t>P</a:t>
            </a:r>
            <a:r>
              <a:rPr lang="en-US" altLang="en-US" i="1" baseline="-25000" dirty="0"/>
              <a:t>ave</a:t>
            </a:r>
            <a:r>
              <a:rPr lang="en-US" altLang="en-US" dirty="0"/>
              <a:t> x 100, which is</a:t>
            </a:r>
          </a:p>
          <a:p>
            <a:pPr marL="255600" lvl="1" indent="-255600">
              <a:buFont typeface="Arial" panose="020B0604020202020204" pitchFamily="34" charset="0"/>
              <a:buChar char="•"/>
            </a:pPr>
            <a:r>
              <a:rPr lang="en-US" altLang="en-US" dirty="0"/>
              <a:t> ($1/$20) x 100 = 5</a:t>
            </a:r>
            <a:r>
              <a:rPr lang="en-US" altLang="en-US" dirty="0" smtClean="0"/>
              <a:t>%.</a:t>
            </a:r>
            <a:endParaRPr lang="en-US" altLang="en-US" dirty="0"/>
          </a:p>
        </p:txBody>
      </p:sp>
      <p:pic>
        <p:nvPicPr>
          <p:cNvPr id="5" name="Picture 10" descr="Demand curve D falls straight through the original point (9, 20.5) and the new point (11, 19.5). The vertical distance from the original point to the new point is delta P = $1. The horizontal distance between the points is delta Q = 2. P sub ave is at y = $1, halfway between the y-values of the two points. Q sub ave is at x = 10, halfway between the x-values of the two point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905000"/>
            <a:ext cx="4343400"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470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Price Elasticity of Demand </a:t>
            </a:r>
            <a:r>
              <a:rPr lang="en-US" altLang="en-US" sz="2000" dirty="0"/>
              <a:t>(8 of </a:t>
            </a:r>
            <a:r>
              <a:rPr lang="en-US" altLang="en-US" sz="2000" dirty="0" smtClean="0"/>
              <a:t>33)</a:t>
            </a:r>
            <a:endParaRPr lang="en-IN" dirty="0"/>
          </a:p>
        </p:txBody>
      </p:sp>
      <p:sp>
        <p:nvSpPr>
          <p:cNvPr id="4" name="Content Placeholder 3"/>
          <p:cNvSpPr>
            <a:spLocks noGrp="1"/>
          </p:cNvSpPr>
          <p:nvPr>
            <p:ph sz="quarter" idx="14"/>
          </p:nvPr>
        </p:nvSpPr>
        <p:spPr>
          <a:xfrm>
            <a:off x="457200" y="1600200"/>
            <a:ext cx="3200400" cy="4525963"/>
          </a:xfrm>
        </p:spPr>
        <p:txBody>
          <a:bodyPr/>
          <a:lstStyle/>
          <a:p>
            <a:pPr marL="255600" lvl="1" indent="-255600" defTabSz="1711325">
              <a:buFont typeface="Arial" panose="020B0604020202020204" pitchFamily="34" charset="0"/>
              <a:buChar char="•"/>
              <a:tabLst>
                <a:tab pos="1601788" algn="r"/>
              </a:tabLst>
            </a:pPr>
            <a:r>
              <a:rPr lang="en-US" altLang="en-US" dirty="0"/>
              <a:t>The price elasticity of demand is </a:t>
            </a:r>
            <a:r>
              <a:rPr lang="en-US" altLang="en-US" dirty="0" smtClean="0"/>
              <a:t>%</a:t>
            </a:r>
            <a:r>
              <a:rPr lang="en-US" altLang="en-US" dirty="0">
                <a:latin typeface="Symbol" panose="05050102010706020507" pitchFamily="18" charset="2"/>
              </a:rPr>
              <a:t>D</a:t>
            </a:r>
            <a:r>
              <a:rPr lang="en-US" altLang="en-US" i="1" dirty="0"/>
              <a:t>Q </a:t>
            </a:r>
            <a:r>
              <a:rPr lang="en-US" altLang="en-US" dirty="0"/>
              <a:t>/ %</a:t>
            </a:r>
            <a:r>
              <a:rPr lang="en-US" altLang="en-US" dirty="0">
                <a:latin typeface="Symbol" panose="05050102010706020507" pitchFamily="18" charset="2"/>
              </a:rPr>
              <a:t>D</a:t>
            </a:r>
            <a:r>
              <a:rPr lang="en-US" altLang="en-US" i="1" dirty="0"/>
              <a:t>P  = </a:t>
            </a:r>
            <a:r>
              <a:rPr lang="en-US" altLang="en-US" dirty="0"/>
              <a:t>20% / 5%</a:t>
            </a:r>
            <a:r>
              <a:rPr lang="en-US" altLang="en-US" i="1" dirty="0"/>
              <a:t> </a:t>
            </a:r>
          </a:p>
          <a:p>
            <a:pPr marL="255600" lvl="1" indent="-255600" defTabSz="1711325">
              <a:buNone/>
              <a:tabLst>
                <a:tab pos="1601788" algn="r"/>
              </a:tabLst>
            </a:pPr>
            <a:r>
              <a:rPr lang="en-US" altLang="en-US" dirty="0" smtClean="0"/>
              <a:t>   = </a:t>
            </a:r>
            <a:r>
              <a:rPr lang="en-US" altLang="en-US" dirty="0"/>
              <a:t>4</a:t>
            </a:r>
            <a:r>
              <a:rPr lang="en-US" altLang="en-US" dirty="0" smtClean="0"/>
              <a:t>.</a:t>
            </a:r>
            <a:endParaRPr lang="en-US" altLang="en-US" dirty="0"/>
          </a:p>
        </p:txBody>
      </p:sp>
      <p:pic>
        <p:nvPicPr>
          <p:cNvPr id="5" name="Picture 4" descr="Demand curve D falls straight through the original point (9, 20.5) and the new point (11, 19.5). The vertical distance from the original point to the new point is delta P = $1. The horizontal distance between the points is delta Q = 2. Pave is at y = $1, halfway between the y-values of the two points. Q sub ave is at x = 10, halfway between the x-values of the two points. At (10, 20) on D, the elasticity is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676400"/>
            <a:ext cx="4343400"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3388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Price Elasticity of Demand </a:t>
            </a:r>
            <a:r>
              <a:rPr lang="en-US" altLang="en-US" sz="2000" dirty="0" smtClean="0"/>
              <a:t>(9 </a:t>
            </a:r>
            <a:r>
              <a:rPr lang="en-US" altLang="en-US" sz="2000" dirty="0"/>
              <a:t>of </a:t>
            </a:r>
            <a:r>
              <a:rPr lang="en-US" altLang="en-US" sz="2000" dirty="0" smtClean="0"/>
              <a:t>33)</a:t>
            </a:r>
            <a:endParaRPr lang="en-IN" dirty="0"/>
          </a:p>
        </p:txBody>
      </p:sp>
      <p:sp>
        <p:nvSpPr>
          <p:cNvPr id="4" name="Content Placeholder 3"/>
          <p:cNvSpPr>
            <a:spLocks noGrp="1"/>
          </p:cNvSpPr>
          <p:nvPr>
            <p:ph sz="quarter" idx="14"/>
          </p:nvPr>
        </p:nvSpPr>
        <p:spPr/>
        <p:txBody>
          <a:bodyPr/>
          <a:lstStyle/>
          <a:p>
            <a:pPr marL="255600" lvl="1" indent="-255600">
              <a:buFont typeface="Arial" panose="020B0604020202020204" pitchFamily="34" charset="0"/>
              <a:buChar char="•"/>
            </a:pPr>
            <a:r>
              <a:rPr lang="en-IN" b="1" dirty="0"/>
              <a:t>Average Price and Quantity</a:t>
            </a:r>
          </a:p>
          <a:p>
            <a:pPr marL="742950" lvl="2" indent="-259200">
              <a:buFont typeface="Arial" panose="020B0604020202020204" pitchFamily="34" charset="0"/>
              <a:buChar char="‒"/>
            </a:pPr>
            <a:r>
              <a:rPr lang="en-IN" dirty="0"/>
              <a:t>By using the </a:t>
            </a:r>
            <a:r>
              <a:rPr lang="en-IN" i="1" dirty="0"/>
              <a:t>average price</a:t>
            </a:r>
            <a:r>
              <a:rPr lang="en-IN" dirty="0"/>
              <a:t> and </a:t>
            </a:r>
            <a:r>
              <a:rPr lang="en-IN" i="1" dirty="0"/>
              <a:t>average quantity</a:t>
            </a:r>
            <a:r>
              <a:rPr lang="en-IN" dirty="0"/>
              <a:t>, we get the same elasticity value regardless of whether the price rises or falls.</a:t>
            </a:r>
          </a:p>
          <a:p>
            <a:pPr marL="255600" lvl="1" indent="-255600">
              <a:buFont typeface="Arial" panose="020B0604020202020204" pitchFamily="34" charset="0"/>
              <a:buChar char="•"/>
            </a:pPr>
            <a:r>
              <a:rPr lang="en-IN" b="1" dirty="0"/>
              <a:t>Percentages and Proportions</a:t>
            </a:r>
          </a:p>
          <a:p>
            <a:pPr marL="742950" lvl="2" indent="-259200">
              <a:buFont typeface="Arial" panose="020B0604020202020204" pitchFamily="34" charset="0"/>
              <a:buChar char="‒"/>
            </a:pPr>
            <a:r>
              <a:rPr lang="en-IN" dirty="0"/>
              <a:t>The ratio of two proportionate changes is the same as the ratio of two percentage changes.</a:t>
            </a:r>
          </a:p>
          <a:p>
            <a:pPr marL="0" lvl="1" indent="0" algn="ctr">
              <a:buNone/>
            </a:pPr>
            <a:r>
              <a:rPr lang="en-IN" dirty="0"/>
              <a:t>%</a:t>
            </a:r>
            <a:r>
              <a:rPr lang="en-IN" dirty="0">
                <a:latin typeface="Symbol" panose="05050102010706020507" pitchFamily="18" charset="2"/>
              </a:rPr>
              <a:t>D</a:t>
            </a:r>
            <a:r>
              <a:rPr lang="en-IN" i="1" dirty="0"/>
              <a:t>Q </a:t>
            </a:r>
            <a:r>
              <a:rPr lang="en-IN" dirty="0"/>
              <a:t>/ %</a:t>
            </a:r>
            <a:r>
              <a:rPr lang="en-IN" dirty="0">
                <a:latin typeface="Symbol" panose="05050102010706020507" pitchFamily="18" charset="2"/>
              </a:rPr>
              <a:t>D</a:t>
            </a:r>
            <a:r>
              <a:rPr lang="en-IN" i="1" dirty="0"/>
              <a:t>P  = </a:t>
            </a:r>
            <a:r>
              <a:rPr lang="en-IN" dirty="0">
                <a:latin typeface="Symbol" panose="05050102010706020507" pitchFamily="18" charset="2"/>
              </a:rPr>
              <a:t>D</a:t>
            </a:r>
            <a:r>
              <a:rPr lang="en-IN" i="1" dirty="0"/>
              <a:t>Q </a:t>
            </a:r>
            <a:r>
              <a:rPr lang="en-IN" dirty="0"/>
              <a:t>/ </a:t>
            </a:r>
            <a:r>
              <a:rPr lang="en-IN" dirty="0" smtClean="0">
                <a:latin typeface="Symbol" panose="05050102010706020507" pitchFamily="18" charset="2"/>
              </a:rPr>
              <a:t>D</a:t>
            </a:r>
            <a:r>
              <a:rPr lang="en-IN" i="1" dirty="0" smtClean="0"/>
              <a:t>P</a:t>
            </a:r>
            <a:endParaRPr lang="en-IN" dirty="0"/>
          </a:p>
        </p:txBody>
      </p:sp>
    </p:spTree>
    <p:extLst>
      <p:ext uri="{BB962C8B-B14F-4D97-AF65-F5344CB8AC3E}">
        <p14:creationId xmlns:p14="http://schemas.microsoft.com/office/powerpoint/2010/main" val="1901575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Price Elasticity of Demand </a:t>
            </a:r>
            <a:r>
              <a:rPr lang="en-US" altLang="en-US" sz="2000" dirty="0" smtClean="0"/>
              <a:t>(10 </a:t>
            </a:r>
            <a:r>
              <a:rPr lang="en-US" altLang="en-US" sz="2000" dirty="0"/>
              <a:t>of </a:t>
            </a:r>
            <a:r>
              <a:rPr lang="en-US" altLang="en-US" sz="2000" dirty="0" smtClean="0"/>
              <a:t>33)</a:t>
            </a:r>
            <a:endParaRPr lang="en-IN" dirty="0"/>
          </a:p>
        </p:txBody>
      </p:sp>
      <p:sp>
        <p:nvSpPr>
          <p:cNvPr id="4" name="Content Placeholder 3"/>
          <p:cNvSpPr>
            <a:spLocks noGrp="1"/>
          </p:cNvSpPr>
          <p:nvPr>
            <p:ph sz="quarter" idx="14"/>
          </p:nvPr>
        </p:nvSpPr>
        <p:spPr/>
        <p:txBody>
          <a:bodyPr/>
          <a:lstStyle/>
          <a:p>
            <a:pPr marL="255600" lvl="1" indent="-255600">
              <a:buFont typeface="Arial" panose="020B0604020202020204" pitchFamily="34" charset="0"/>
              <a:buChar char="•"/>
            </a:pPr>
            <a:r>
              <a:rPr lang="en-IN" b="1" dirty="0"/>
              <a:t>A Units-Free Measure</a:t>
            </a:r>
          </a:p>
          <a:p>
            <a:pPr marL="742950" lvl="2" indent="-259200">
              <a:buFont typeface="Arial" panose="020B0604020202020204" pitchFamily="34" charset="0"/>
              <a:buChar char="‒"/>
            </a:pPr>
            <a:r>
              <a:rPr lang="en-IN" dirty="0"/>
              <a:t>Elasticity is a ratio of percentages, so a change in the units of measurement of price or quantity leaves the elasticity value the same.</a:t>
            </a:r>
            <a:endParaRPr lang="en-IN" sz="1600" dirty="0"/>
          </a:p>
          <a:p>
            <a:pPr marL="255600" lvl="1" indent="-255600">
              <a:buFont typeface="Arial" panose="020B0604020202020204" pitchFamily="34" charset="0"/>
              <a:buChar char="•"/>
            </a:pPr>
            <a:r>
              <a:rPr lang="en-IN" b="1" dirty="0"/>
              <a:t>Minus Sign and Elasticity</a:t>
            </a:r>
            <a:endParaRPr lang="en-IN" dirty="0"/>
          </a:p>
          <a:p>
            <a:pPr marL="742950" lvl="2" indent="-259200">
              <a:buFont typeface="Arial" panose="020B0604020202020204" pitchFamily="34" charset="0"/>
              <a:buChar char="‒"/>
            </a:pPr>
            <a:r>
              <a:rPr lang="en-IN" dirty="0"/>
              <a:t>The formula yields a negative value, because price and quantity move in opposite directions. </a:t>
            </a:r>
          </a:p>
          <a:p>
            <a:pPr marL="742950" lvl="2" indent="-259200">
              <a:buFont typeface="Arial" panose="020B0604020202020204" pitchFamily="34" charset="0"/>
              <a:buChar char="‒"/>
            </a:pPr>
            <a:r>
              <a:rPr lang="en-IN" dirty="0"/>
              <a:t>But it is the </a:t>
            </a:r>
            <a:r>
              <a:rPr lang="en-IN" i="1" dirty="0"/>
              <a:t>magnitude</a:t>
            </a:r>
            <a:r>
              <a:rPr lang="en-IN" dirty="0"/>
              <a:t>, or absolute value, that reveals how responsive the quantity change has been to a price change</a:t>
            </a:r>
            <a:r>
              <a:rPr lang="en-IN" dirty="0" smtClean="0"/>
              <a:t>.</a:t>
            </a:r>
            <a:endParaRPr lang="en-IN" dirty="0"/>
          </a:p>
        </p:txBody>
      </p:sp>
    </p:spTree>
    <p:extLst>
      <p:ext uri="{BB962C8B-B14F-4D97-AF65-F5344CB8AC3E}">
        <p14:creationId xmlns:p14="http://schemas.microsoft.com/office/powerpoint/2010/main" val="1752318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Price Elasticity of Demand </a:t>
            </a:r>
            <a:r>
              <a:rPr lang="en-US" altLang="en-US" sz="2000" dirty="0"/>
              <a:t>(</a:t>
            </a:r>
            <a:r>
              <a:rPr lang="en-US" altLang="en-US" sz="2000" dirty="0" smtClean="0"/>
              <a:t>11 </a:t>
            </a:r>
            <a:r>
              <a:rPr lang="en-US" altLang="en-US" sz="2000" dirty="0"/>
              <a:t>of </a:t>
            </a:r>
            <a:r>
              <a:rPr lang="en-US" altLang="en-US" sz="2000" dirty="0" smtClean="0"/>
              <a:t>33)</a:t>
            </a:r>
            <a:endParaRPr lang="en-IN" dirty="0"/>
          </a:p>
        </p:txBody>
      </p:sp>
      <p:sp>
        <p:nvSpPr>
          <p:cNvPr id="4" name="Content Placeholder 3"/>
          <p:cNvSpPr>
            <a:spLocks noGrp="1"/>
          </p:cNvSpPr>
          <p:nvPr>
            <p:ph sz="quarter" idx="14"/>
          </p:nvPr>
        </p:nvSpPr>
        <p:spPr/>
        <p:txBody>
          <a:bodyPr/>
          <a:lstStyle/>
          <a:p>
            <a:pPr marL="255600" indent="-255600"/>
            <a:r>
              <a:rPr lang="en-IN" altLang="en-US" sz="2400" b="1" dirty="0"/>
              <a:t>Inelastic and Elastic Demand</a:t>
            </a:r>
          </a:p>
          <a:p>
            <a:pPr marL="742950" lvl="2" indent="-259200">
              <a:buFont typeface="Arial" panose="020B0604020202020204" pitchFamily="34" charset="0"/>
              <a:buChar char="‒"/>
            </a:pPr>
            <a:r>
              <a:rPr lang="en-IN" dirty="0"/>
              <a:t>Demand can be inelastic, unit elastic, or elastic, and can range from zero to infinity.</a:t>
            </a:r>
          </a:p>
          <a:p>
            <a:pPr marL="742950" lvl="2" indent="-259200">
              <a:buFont typeface="Arial" panose="020B0604020202020204" pitchFamily="34" charset="0"/>
              <a:buChar char="‒"/>
            </a:pPr>
            <a:r>
              <a:rPr lang="en-IN" dirty="0"/>
              <a:t>If the quantity demanded doesn’t change when the price changes, the price elasticity of demand is zero and the good has a </a:t>
            </a:r>
            <a:r>
              <a:rPr lang="en-IN" b="1" dirty="0"/>
              <a:t>perfectly inelastic demand</a:t>
            </a:r>
            <a:r>
              <a:rPr lang="en-IN" dirty="0" smtClean="0"/>
              <a:t>.</a:t>
            </a:r>
            <a:endParaRPr lang="en-IN" dirty="0"/>
          </a:p>
        </p:txBody>
      </p:sp>
    </p:spTree>
    <p:extLst>
      <p:ext uri="{BB962C8B-B14F-4D97-AF65-F5344CB8AC3E}">
        <p14:creationId xmlns:p14="http://schemas.microsoft.com/office/powerpoint/2010/main" val="440784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Price Elasticity of Demand </a:t>
            </a:r>
            <a:r>
              <a:rPr lang="en-US" altLang="en-US" sz="2000" dirty="0"/>
              <a:t>(</a:t>
            </a:r>
            <a:r>
              <a:rPr lang="en-US" altLang="en-US" sz="2000" dirty="0" smtClean="0"/>
              <a:t>12 </a:t>
            </a:r>
            <a:r>
              <a:rPr lang="en-US" altLang="en-US" sz="2000" dirty="0"/>
              <a:t>of </a:t>
            </a:r>
            <a:r>
              <a:rPr lang="en-US" altLang="en-US" sz="2000" dirty="0" smtClean="0"/>
              <a:t>33)</a:t>
            </a:r>
            <a:endParaRPr lang="en-IN" dirty="0"/>
          </a:p>
        </p:txBody>
      </p:sp>
      <p:sp>
        <p:nvSpPr>
          <p:cNvPr id="4" name="Content Placeholder 3"/>
          <p:cNvSpPr>
            <a:spLocks noGrp="1"/>
          </p:cNvSpPr>
          <p:nvPr>
            <p:ph sz="quarter" idx="14"/>
          </p:nvPr>
        </p:nvSpPr>
        <p:spPr>
          <a:xfrm>
            <a:off x="457200" y="1600200"/>
            <a:ext cx="4191000" cy="4525963"/>
          </a:xfrm>
        </p:spPr>
        <p:txBody>
          <a:bodyPr/>
          <a:lstStyle/>
          <a:p>
            <a:pPr marL="255600" lvl="1" indent="-255600">
              <a:buFont typeface="Arial" panose="020B0604020202020204" pitchFamily="34" charset="0"/>
              <a:buChar char="•"/>
            </a:pPr>
            <a:r>
              <a:rPr lang="en-US" altLang="en-US" dirty="0"/>
              <a:t>Figure 4.2(a) illustrates the case of a good that has a perfectly inelastic demand.</a:t>
            </a:r>
          </a:p>
          <a:p>
            <a:pPr marL="255600" lvl="1" indent="-255600">
              <a:buFont typeface="Arial" panose="020B0604020202020204" pitchFamily="34" charset="0"/>
              <a:buChar char="•"/>
            </a:pPr>
            <a:r>
              <a:rPr lang="en-US" altLang="en-US" dirty="0"/>
              <a:t>The demand curve is vertical</a:t>
            </a:r>
            <a:r>
              <a:rPr lang="en-US" altLang="en-US" dirty="0" smtClean="0"/>
              <a:t>.</a:t>
            </a:r>
            <a:endParaRPr lang="en-US" altLang="en-US" dirty="0"/>
          </a:p>
        </p:txBody>
      </p:sp>
      <p:pic>
        <p:nvPicPr>
          <p:cNvPr id="5" name="Picture 7" descr="A graph of price against quantity. Demand curve D sub 1 is vertical. Elasticity = 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752600"/>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4564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Price Elasticity of Demand </a:t>
            </a:r>
            <a:r>
              <a:rPr lang="en-US" altLang="en-US" sz="2000" dirty="0"/>
              <a:t>(</a:t>
            </a:r>
            <a:r>
              <a:rPr lang="en-US" altLang="en-US" sz="2000" dirty="0" smtClean="0"/>
              <a:t>13 </a:t>
            </a:r>
            <a:r>
              <a:rPr lang="en-US" altLang="en-US" sz="2000" dirty="0"/>
              <a:t>of </a:t>
            </a:r>
            <a:r>
              <a:rPr lang="en-US" altLang="en-US" sz="2000" dirty="0" smtClean="0"/>
              <a:t>33)</a:t>
            </a:r>
            <a:endParaRPr lang="en-IN" dirty="0"/>
          </a:p>
        </p:txBody>
      </p:sp>
      <p:sp>
        <p:nvSpPr>
          <p:cNvPr id="4" name="Content Placeholder 3"/>
          <p:cNvSpPr>
            <a:spLocks noGrp="1"/>
          </p:cNvSpPr>
          <p:nvPr>
            <p:ph sz="quarter" idx="14"/>
          </p:nvPr>
        </p:nvSpPr>
        <p:spPr>
          <a:xfrm>
            <a:off x="457200" y="1600200"/>
            <a:ext cx="3810000" cy="4525963"/>
          </a:xfrm>
        </p:spPr>
        <p:txBody>
          <a:bodyPr/>
          <a:lstStyle/>
          <a:p>
            <a:pPr marL="255600" lvl="1" indent="-255600" defTabSz="342900">
              <a:buFont typeface="Arial" panose="020B0604020202020204" pitchFamily="34" charset="0"/>
              <a:buChar char="•"/>
            </a:pPr>
            <a:r>
              <a:rPr lang="en-US" altLang="en-US" dirty="0"/>
              <a:t>If the percentage change in the quantity demanded equals the percentage change in price, …</a:t>
            </a:r>
          </a:p>
          <a:p>
            <a:pPr marL="255600" lvl="1" indent="-255600" defTabSz="342900">
              <a:buSzPct val="100000"/>
              <a:buFont typeface="Arial" panose="020B0604020202020204" pitchFamily="34" charset="0"/>
              <a:buChar char="•"/>
            </a:pPr>
            <a:r>
              <a:rPr lang="en-US" altLang="en-US" dirty="0"/>
              <a:t>the price elasticity of demand equals 1 and the good has </a:t>
            </a:r>
            <a:r>
              <a:rPr lang="en-US" altLang="en-US" b="1" dirty="0"/>
              <a:t>unit elastic demand</a:t>
            </a:r>
            <a:r>
              <a:rPr lang="en-US" altLang="en-US" dirty="0"/>
              <a:t>.</a:t>
            </a:r>
          </a:p>
          <a:p>
            <a:pPr marL="255600" lvl="1" indent="-255600" defTabSz="342900">
              <a:buFont typeface="Arial" panose="020B0604020202020204" pitchFamily="34" charset="0"/>
              <a:buChar char="•"/>
            </a:pPr>
            <a:r>
              <a:rPr lang="en-US" altLang="en-US" dirty="0"/>
              <a:t>Figure 4.2(b) illustrates this case—a demand curve with ever declining slope</a:t>
            </a:r>
            <a:r>
              <a:rPr lang="en-US" altLang="en-US" dirty="0" smtClean="0"/>
              <a:t>.</a:t>
            </a:r>
            <a:endParaRPr lang="en-US" altLang="en-US" dirty="0"/>
          </a:p>
        </p:txBody>
      </p:sp>
      <p:pic>
        <p:nvPicPr>
          <p:cNvPr id="5" name="Picture 7" descr="A graph of price against quantity. Demand curve D sub 2 falls with an increasingly gradual slope. Elasticity =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905000"/>
            <a:ext cx="35814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0831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Price Elasticity of Demand </a:t>
            </a:r>
            <a:r>
              <a:rPr lang="en-US" altLang="en-US" sz="2000" dirty="0"/>
              <a:t>(</a:t>
            </a:r>
            <a:r>
              <a:rPr lang="en-US" altLang="en-US" sz="2000" dirty="0" smtClean="0"/>
              <a:t>14 </a:t>
            </a:r>
            <a:r>
              <a:rPr lang="en-US" altLang="en-US" sz="2000" dirty="0"/>
              <a:t>of </a:t>
            </a:r>
            <a:r>
              <a:rPr lang="en-US" altLang="en-US" sz="2000" dirty="0" smtClean="0"/>
              <a:t>33)</a:t>
            </a:r>
            <a:endParaRPr lang="en-IN" dirty="0"/>
          </a:p>
        </p:txBody>
      </p:sp>
      <p:sp>
        <p:nvSpPr>
          <p:cNvPr id="4" name="Content Placeholder 3"/>
          <p:cNvSpPr>
            <a:spLocks noGrp="1"/>
          </p:cNvSpPr>
          <p:nvPr>
            <p:ph sz="quarter" idx="14"/>
          </p:nvPr>
        </p:nvSpPr>
        <p:spPr/>
        <p:txBody>
          <a:bodyPr/>
          <a:lstStyle/>
          <a:p>
            <a:pPr marL="255600" lvl="1" indent="-255600" defTabSz="395288">
              <a:buFont typeface="Arial" panose="020B0604020202020204" pitchFamily="34" charset="0"/>
              <a:buChar char="•"/>
              <a:defRPr/>
            </a:pPr>
            <a:r>
              <a:rPr lang="en-IN" dirty="0"/>
              <a:t>If the percentage change in the quantity demanded is </a:t>
            </a:r>
            <a:r>
              <a:rPr lang="en-IN" i="1" dirty="0"/>
              <a:t>smaller</a:t>
            </a:r>
            <a:r>
              <a:rPr lang="en-IN" dirty="0"/>
              <a:t> than the percentage change in price,</a:t>
            </a:r>
          </a:p>
          <a:p>
            <a:pPr marL="742950" lvl="2" indent="-259200" defTabSz="395288">
              <a:buSzPct val="100000"/>
              <a:buFont typeface="Arial" panose="020B0604020202020204" pitchFamily="34" charset="0"/>
              <a:buChar char="‒"/>
              <a:defRPr/>
            </a:pPr>
            <a:r>
              <a:rPr lang="en-IN" dirty="0" smtClean="0"/>
              <a:t>the </a:t>
            </a:r>
            <a:r>
              <a:rPr lang="en-IN" dirty="0"/>
              <a:t>price elasticity of demand is </a:t>
            </a:r>
            <a:r>
              <a:rPr lang="en-IN" i="1" dirty="0"/>
              <a:t>less</a:t>
            </a:r>
            <a:r>
              <a:rPr lang="en-IN" dirty="0"/>
              <a:t> than 1 and the </a:t>
            </a:r>
            <a:r>
              <a:rPr lang="en-IN" dirty="0" smtClean="0"/>
              <a:t>good </a:t>
            </a:r>
            <a:r>
              <a:rPr lang="en-IN" dirty="0"/>
              <a:t>has </a:t>
            </a:r>
            <a:r>
              <a:rPr lang="en-IN" b="1" dirty="0"/>
              <a:t>inelastic demand</a:t>
            </a:r>
            <a:r>
              <a:rPr lang="en-IN" dirty="0"/>
              <a:t>.</a:t>
            </a:r>
          </a:p>
          <a:p>
            <a:pPr marL="255600" lvl="1" indent="-255600" defTabSz="395288">
              <a:buFont typeface="Arial" panose="020B0604020202020204" pitchFamily="34" charset="0"/>
              <a:buChar char="•"/>
              <a:defRPr/>
            </a:pPr>
            <a:r>
              <a:rPr lang="en-IN" dirty="0"/>
              <a:t>If the percentage change in the quantity demanded is </a:t>
            </a:r>
            <a:r>
              <a:rPr lang="en-IN" i="1" dirty="0"/>
              <a:t>greater </a:t>
            </a:r>
            <a:r>
              <a:rPr lang="en-IN" dirty="0"/>
              <a:t>than the percentage change in price, </a:t>
            </a:r>
          </a:p>
          <a:p>
            <a:pPr marL="742950" lvl="2" indent="-259200" defTabSz="395288">
              <a:buSzPct val="100000"/>
              <a:buFont typeface="Arial" panose="020B0604020202020204" pitchFamily="34" charset="0"/>
              <a:buChar char="‒"/>
              <a:defRPr/>
            </a:pPr>
            <a:r>
              <a:rPr lang="en-IN" dirty="0"/>
              <a:t>the price elasticity of demand is </a:t>
            </a:r>
            <a:r>
              <a:rPr lang="en-IN" i="1" dirty="0"/>
              <a:t>greater</a:t>
            </a:r>
            <a:r>
              <a:rPr lang="en-IN" dirty="0"/>
              <a:t> than 1 and the good has </a:t>
            </a:r>
            <a:r>
              <a:rPr lang="en-IN" b="1" dirty="0"/>
              <a:t>elastic demand</a:t>
            </a:r>
            <a:r>
              <a:rPr lang="en-IN" dirty="0" smtClean="0"/>
              <a:t>.</a:t>
            </a:r>
            <a:endParaRPr lang="en-IN" dirty="0"/>
          </a:p>
        </p:txBody>
      </p:sp>
    </p:spTree>
    <p:extLst>
      <p:ext uri="{BB962C8B-B14F-4D97-AF65-F5344CB8AC3E}">
        <p14:creationId xmlns:p14="http://schemas.microsoft.com/office/powerpoint/2010/main" val="2881641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Price Elasticity of Demand </a:t>
            </a:r>
            <a:r>
              <a:rPr lang="en-US" altLang="en-US" sz="2000" dirty="0"/>
              <a:t>(</a:t>
            </a:r>
            <a:r>
              <a:rPr lang="en-US" altLang="en-US" sz="2000" dirty="0" smtClean="0"/>
              <a:t>15 </a:t>
            </a:r>
            <a:r>
              <a:rPr lang="en-US" altLang="en-US" sz="2000" dirty="0"/>
              <a:t>of </a:t>
            </a:r>
            <a:r>
              <a:rPr lang="en-US" altLang="en-US" sz="2000" dirty="0" smtClean="0"/>
              <a:t>33)</a:t>
            </a:r>
            <a:endParaRPr lang="en-IN" dirty="0"/>
          </a:p>
        </p:txBody>
      </p:sp>
      <p:sp>
        <p:nvSpPr>
          <p:cNvPr id="4" name="Content Placeholder 3"/>
          <p:cNvSpPr>
            <a:spLocks noGrp="1"/>
          </p:cNvSpPr>
          <p:nvPr>
            <p:ph sz="quarter" idx="14"/>
          </p:nvPr>
        </p:nvSpPr>
        <p:spPr>
          <a:xfrm>
            <a:off x="457200" y="1600200"/>
            <a:ext cx="4267200" cy="4525963"/>
          </a:xfrm>
        </p:spPr>
        <p:txBody>
          <a:bodyPr/>
          <a:lstStyle/>
          <a:p>
            <a:pPr marL="255600" lvl="1" indent="-255600" defTabSz="285750">
              <a:buFont typeface="Arial" panose="020B0604020202020204" pitchFamily="34" charset="0"/>
              <a:buChar char="•"/>
              <a:tabLst>
                <a:tab pos="398463" algn="l"/>
              </a:tabLst>
            </a:pPr>
            <a:r>
              <a:rPr lang="en-US" altLang="en-US" dirty="0"/>
              <a:t>If the percentage change in the quantity demanded is infinitely large when the price barely changes, … </a:t>
            </a:r>
          </a:p>
          <a:p>
            <a:pPr marL="255600" lvl="1" indent="-255600" defTabSz="285750">
              <a:buSzPct val="100000"/>
              <a:buFont typeface="Arial" panose="020B0604020202020204" pitchFamily="34" charset="0"/>
              <a:buChar char="•"/>
              <a:tabLst>
                <a:tab pos="398463" algn="l"/>
              </a:tabLst>
            </a:pPr>
            <a:r>
              <a:rPr lang="en-US" altLang="en-US" dirty="0"/>
              <a:t>the price elasticity of demand is infinite and the good has a </a:t>
            </a:r>
            <a:r>
              <a:rPr lang="en-US" altLang="en-US" b="1" dirty="0"/>
              <a:t>perfectly elastic demand</a:t>
            </a:r>
            <a:r>
              <a:rPr lang="en-US" altLang="en-US" dirty="0"/>
              <a:t>.</a:t>
            </a:r>
          </a:p>
          <a:p>
            <a:pPr marL="255600" lvl="1" indent="-255600" defTabSz="285750">
              <a:buFont typeface="Arial" panose="020B0604020202020204" pitchFamily="34" charset="0"/>
              <a:buChar char="•"/>
              <a:tabLst>
                <a:tab pos="398463" algn="l"/>
              </a:tabLst>
            </a:pPr>
            <a:r>
              <a:rPr lang="en-US" altLang="en-US" dirty="0"/>
              <a:t>Figure 4.2(c) illustrates the case of perfectly elastic demand—a horizontal demand curve</a:t>
            </a:r>
            <a:r>
              <a:rPr lang="en-US" altLang="en-US" dirty="0" smtClean="0"/>
              <a:t>.</a:t>
            </a:r>
            <a:endParaRPr lang="en-US" altLang="en-US" dirty="0"/>
          </a:p>
        </p:txBody>
      </p:sp>
      <p:pic>
        <p:nvPicPr>
          <p:cNvPr id="5" name="Picture 7" descr="A graph of price against quantity. Demand curve D sub 3 is horizontal. Elasticity = infi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209800"/>
            <a:ext cx="3581400" cy="354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2355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Price Elasticity of Demand </a:t>
            </a:r>
            <a:r>
              <a:rPr lang="en-US" altLang="en-US" sz="2000" dirty="0"/>
              <a:t>(</a:t>
            </a:r>
            <a:r>
              <a:rPr lang="en-US" altLang="en-US" sz="2000" dirty="0" smtClean="0"/>
              <a:t>16 </a:t>
            </a:r>
            <a:r>
              <a:rPr lang="en-US" altLang="en-US" sz="2000" dirty="0"/>
              <a:t>of </a:t>
            </a:r>
            <a:r>
              <a:rPr lang="en-US" altLang="en-US" sz="2000" dirty="0" smtClean="0"/>
              <a:t>33)</a:t>
            </a:r>
            <a:endParaRPr lang="en-IN" dirty="0"/>
          </a:p>
        </p:txBody>
      </p:sp>
      <p:sp>
        <p:nvSpPr>
          <p:cNvPr id="4" name="Content Placeholder 3"/>
          <p:cNvSpPr>
            <a:spLocks noGrp="1"/>
          </p:cNvSpPr>
          <p:nvPr>
            <p:ph sz="quarter" idx="14"/>
          </p:nvPr>
        </p:nvSpPr>
        <p:spPr/>
        <p:txBody>
          <a:bodyPr/>
          <a:lstStyle/>
          <a:p>
            <a:pPr marL="255600" indent="-255600"/>
            <a:r>
              <a:rPr lang="en-IN" altLang="en-US" sz="2400" b="1" dirty="0"/>
              <a:t>The Factors That Influence the Elasticity of Demand</a:t>
            </a:r>
          </a:p>
          <a:p>
            <a:pPr marL="742950" lvl="2" indent="-259200">
              <a:buFont typeface="Arial" panose="020B0604020202020204" pitchFamily="34" charset="0"/>
              <a:buChar char="‒"/>
            </a:pPr>
            <a:r>
              <a:rPr lang="en-IN" dirty="0"/>
              <a:t>The elasticity of demand for a good depends on:</a:t>
            </a:r>
          </a:p>
          <a:p>
            <a:pPr marL="1143000" lvl="3" indent="-285750">
              <a:buSzPct val="100000"/>
              <a:buFont typeface="Wingdings" panose="05000000000000000000" pitchFamily="2" charset="2"/>
              <a:buChar char="§"/>
            </a:pPr>
            <a:r>
              <a:rPr lang="en-IN" dirty="0" smtClean="0"/>
              <a:t>The </a:t>
            </a:r>
            <a:r>
              <a:rPr lang="en-IN" dirty="0"/>
              <a:t>closeness of substitutes</a:t>
            </a:r>
          </a:p>
          <a:p>
            <a:pPr marL="1143000" lvl="3" indent="-285750">
              <a:buSzPct val="100000"/>
              <a:buFont typeface="Wingdings" panose="05000000000000000000" pitchFamily="2" charset="2"/>
              <a:buChar char="§"/>
            </a:pPr>
            <a:r>
              <a:rPr lang="en-IN" dirty="0" smtClean="0"/>
              <a:t>The </a:t>
            </a:r>
            <a:r>
              <a:rPr lang="en-IN" dirty="0"/>
              <a:t>proportion of income spent on the good</a:t>
            </a:r>
          </a:p>
          <a:p>
            <a:pPr marL="1143000" lvl="3" indent="-285750">
              <a:buSzPct val="100000"/>
              <a:buFont typeface="Wingdings" panose="05000000000000000000" pitchFamily="2" charset="2"/>
              <a:buChar char="§"/>
            </a:pPr>
            <a:r>
              <a:rPr lang="en-IN" dirty="0" smtClean="0"/>
              <a:t>The </a:t>
            </a:r>
            <a:r>
              <a:rPr lang="en-IN" dirty="0"/>
              <a:t>time elapsed since a price </a:t>
            </a:r>
            <a:r>
              <a:rPr lang="en-IN" dirty="0" smtClean="0"/>
              <a:t>change</a:t>
            </a:r>
            <a:endParaRPr lang="en-IN" dirty="0"/>
          </a:p>
        </p:txBody>
      </p:sp>
    </p:spTree>
    <p:extLst>
      <p:ext uri="{BB962C8B-B14F-4D97-AF65-F5344CB8AC3E}">
        <p14:creationId xmlns:p14="http://schemas.microsoft.com/office/powerpoint/2010/main" val="4146608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772"/>
            <a:ext cx="8229600" cy="622828"/>
          </a:xfrm>
        </p:spPr>
        <p:txBody>
          <a:bodyPr/>
          <a:lstStyle/>
          <a:p>
            <a:r>
              <a:rPr lang="en-US" sz="3550" dirty="0"/>
              <a:t>Chapter Outline and </a:t>
            </a:r>
            <a:r>
              <a:rPr lang="en-US" sz="3550" dirty="0" smtClean="0"/>
              <a:t>Learning Objectives</a:t>
            </a:r>
            <a:endParaRPr lang="en-US" sz="3550" dirty="0"/>
          </a:p>
        </p:txBody>
      </p:sp>
      <p:sp>
        <p:nvSpPr>
          <p:cNvPr id="3" name="Content Placeholder 2"/>
          <p:cNvSpPr>
            <a:spLocks noGrp="1"/>
          </p:cNvSpPr>
          <p:nvPr>
            <p:ph sz="quarter" idx="14"/>
          </p:nvPr>
        </p:nvSpPr>
        <p:spPr>
          <a:xfrm>
            <a:off x="457200" y="1524000"/>
            <a:ext cx="4038600" cy="4525963"/>
          </a:xfrm>
        </p:spPr>
        <p:txBody>
          <a:bodyPr/>
          <a:lstStyle/>
          <a:p>
            <a:pPr marL="0" indent="0">
              <a:buNone/>
            </a:pPr>
            <a:r>
              <a:rPr lang="en-US" sz="2000" b="1" dirty="0" smtClean="0">
                <a:solidFill>
                  <a:srgbClr val="A85944"/>
                </a:solidFill>
              </a:rPr>
              <a:t>4.1</a:t>
            </a:r>
            <a:r>
              <a:rPr lang="en-US" sz="2000" dirty="0" smtClean="0"/>
              <a:t> </a:t>
            </a:r>
            <a:r>
              <a:rPr lang="en-CA" altLang="en-US" sz="2000" dirty="0">
                <a:cs typeface="Arial" panose="020B0604020202020204" pitchFamily="34" charset="0"/>
              </a:rPr>
              <a:t>Define, calculate, and explain the factors that influence the price elasticity of demand</a:t>
            </a:r>
            <a:endParaRPr lang="en-US" sz="2000" dirty="0" smtClean="0"/>
          </a:p>
          <a:p>
            <a:pPr marL="0" indent="0">
              <a:buNone/>
            </a:pPr>
            <a:r>
              <a:rPr lang="en-US" sz="2000" b="1" dirty="0" smtClean="0">
                <a:solidFill>
                  <a:srgbClr val="A85944"/>
                </a:solidFill>
              </a:rPr>
              <a:t>4.2</a:t>
            </a:r>
            <a:r>
              <a:rPr lang="en-US" sz="2000" dirty="0" smtClean="0"/>
              <a:t> </a:t>
            </a:r>
            <a:r>
              <a:rPr lang="en-CA" altLang="en-US" sz="2000" dirty="0">
                <a:cs typeface="Arial" panose="020B0604020202020204" pitchFamily="34" charset="0"/>
              </a:rPr>
              <a:t>Define, calculate, and explain the factors that influence the income elasticity of demand and the cross elasticity of demand</a:t>
            </a:r>
            <a:endParaRPr lang="en-US" sz="2000" dirty="0" smtClean="0"/>
          </a:p>
          <a:p>
            <a:pPr marL="0" indent="0">
              <a:buNone/>
            </a:pPr>
            <a:r>
              <a:rPr lang="en-US" sz="2000" b="1" dirty="0" smtClean="0">
                <a:solidFill>
                  <a:srgbClr val="A85944"/>
                </a:solidFill>
              </a:rPr>
              <a:t>4.3</a:t>
            </a:r>
            <a:r>
              <a:rPr lang="en-US" sz="2000" dirty="0" smtClean="0"/>
              <a:t> </a:t>
            </a:r>
            <a:r>
              <a:rPr lang="en-CA" altLang="en-US" sz="2000" dirty="0">
                <a:cs typeface="Arial" panose="020B0604020202020204" pitchFamily="34" charset="0"/>
              </a:rPr>
              <a:t>Define, calculate, and explain the factors that influence the elasticity of supply</a:t>
            </a:r>
            <a:endParaRPr lang="en-US" sz="2000" dirty="0"/>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09800"/>
            <a:ext cx="4350246"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8521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Price Elasticity of Demand </a:t>
            </a:r>
            <a:r>
              <a:rPr lang="en-US" altLang="en-US" sz="2000" dirty="0"/>
              <a:t>(</a:t>
            </a:r>
            <a:r>
              <a:rPr lang="en-US" altLang="en-US" sz="2000" dirty="0" smtClean="0"/>
              <a:t>17 </a:t>
            </a:r>
            <a:r>
              <a:rPr lang="en-US" altLang="en-US" sz="2000" dirty="0"/>
              <a:t>of </a:t>
            </a:r>
            <a:r>
              <a:rPr lang="en-US" altLang="en-US" sz="2000" dirty="0" smtClean="0"/>
              <a:t>33)</a:t>
            </a:r>
            <a:endParaRPr lang="en-IN" dirty="0"/>
          </a:p>
        </p:txBody>
      </p:sp>
      <p:sp>
        <p:nvSpPr>
          <p:cNvPr id="4" name="Content Placeholder 3"/>
          <p:cNvSpPr>
            <a:spLocks noGrp="1"/>
          </p:cNvSpPr>
          <p:nvPr>
            <p:ph sz="quarter" idx="14"/>
          </p:nvPr>
        </p:nvSpPr>
        <p:spPr/>
        <p:txBody>
          <a:bodyPr/>
          <a:lstStyle/>
          <a:p>
            <a:pPr marL="255600" lvl="1" indent="-255600">
              <a:buFont typeface="Arial" panose="020B0604020202020204" pitchFamily="34" charset="0"/>
              <a:buChar char="•"/>
            </a:pPr>
            <a:r>
              <a:rPr lang="en-IN" sz="2500" b="1" dirty="0"/>
              <a:t>Closeness of Substitutes</a:t>
            </a:r>
          </a:p>
          <a:p>
            <a:pPr marL="255600" lvl="1" indent="-255600">
              <a:buFont typeface="Arial" panose="020B0604020202020204" pitchFamily="34" charset="0"/>
              <a:buChar char="•"/>
            </a:pPr>
            <a:r>
              <a:rPr lang="en-IN" dirty="0"/>
              <a:t>The closer the substitutes for a good or service, the more elastic is the demand for the good or service.</a:t>
            </a:r>
          </a:p>
          <a:p>
            <a:pPr marL="255600" lvl="1" indent="-255600">
              <a:buFont typeface="Arial" panose="020B0604020202020204" pitchFamily="34" charset="0"/>
              <a:buChar char="•"/>
            </a:pPr>
            <a:r>
              <a:rPr lang="en-IN" dirty="0"/>
              <a:t>Necessities, such as food or housing, generally have inelastic demand.</a:t>
            </a:r>
          </a:p>
          <a:p>
            <a:pPr marL="255600" lvl="1" indent="-255600">
              <a:buFont typeface="Arial" panose="020B0604020202020204" pitchFamily="34" charset="0"/>
              <a:buChar char="•"/>
            </a:pPr>
            <a:r>
              <a:rPr lang="en-IN" dirty="0"/>
              <a:t>Luxuries, such as exotic vacations, generally have elastic demand</a:t>
            </a:r>
            <a:r>
              <a:rPr lang="en-IN" dirty="0" smtClean="0"/>
              <a:t>.</a:t>
            </a:r>
            <a:endParaRPr lang="en-IN" dirty="0"/>
          </a:p>
        </p:txBody>
      </p:sp>
    </p:spTree>
    <p:extLst>
      <p:ext uri="{BB962C8B-B14F-4D97-AF65-F5344CB8AC3E}">
        <p14:creationId xmlns:p14="http://schemas.microsoft.com/office/powerpoint/2010/main" val="4189121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Price Elasticity of Demand </a:t>
            </a:r>
            <a:r>
              <a:rPr lang="en-US" altLang="en-US" sz="2000" dirty="0"/>
              <a:t>(</a:t>
            </a:r>
            <a:r>
              <a:rPr lang="en-US" altLang="en-US" sz="2000" dirty="0" smtClean="0"/>
              <a:t>18 </a:t>
            </a:r>
            <a:r>
              <a:rPr lang="en-US" altLang="en-US" sz="2000" dirty="0"/>
              <a:t>of </a:t>
            </a:r>
            <a:r>
              <a:rPr lang="en-US" altLang="en-US" sz="2000" dirty="0" smtClean="0"/>
              <a:t>33)</a:t>
            </a:r>
            <a:endParaRPr lang="en-IN" dirty="0"/>
          </a:p>
        </p:txBody>
      </p:sp>
      <p:sp>
        <p:nvSpPr>
          <p:cNvPr id="4" name="Content Placeholder 3"/>
          <p:cNvSpPr>
            <a:spLocks noGrp="1"/>
          </p:cNvSpPr>
          <p:nvPr>
            <p:ph sz="quarter" idx="14"/>
          </p:nvPr>
        </p:nvSpPr>
        <p:spPr/>
        <p:txBody>
          <a:bodyPr/>
          <a:lstStyle/>
          <a:p>
            <a:pPr marL="255600" lvl="1" indent="-255600">
              <a:buFont typeface="Arial" panose="020B0604020202020204" pitchFamily="34" charset="0"/>
              <a:buChar char="•"/>
            </a:pPr>
            <a:r>
              <a:rPr lang="en-IN" b="1" dirty="0"/>
              <a:t>Proportion of Income Spent on the Good</a:t>
            </a:r>
          </a:p>
          <a:p>
            <a:pPr marL="742950" lvl="2" indent="-259200">
              <a:buFont typeface="Arial" panose="020B0604020202020204" pitchFamily="34" charset="0"/>
              <a:buChar char="‒"/>
            </a:pPr>
            <a:r>
              <a:rPr lang="en-IN" dirty="0"/>
              <a:t>The greater the proportion of income consumers spend on a good, the larger is the elasticity of demand for that good.</a:t>
            </a:r>
          </a:p>
          <a:p>
            <a:pPr marL="255600" lvl="1" indent="-255600">
              <a:buFont typeface="Arial" panose="020B0604020202020204" pitchFamily="34" charset="0"/>
              <a:buChar char="•"/>
            </a:pPr>
            <a:r>
              <a:rPr lang="en-IN" b="1" dirty="0"/>
              <a:t>Time Elapsed Since Price Change</a:t>
            </a:r>
          </a:p>
          <a:p>
            <a:pPr marL="742950" lvl="2" indent="-259200">
              <a:buFont typeface="Arial" panose="020B0604020202020204" pitchFamily="34" charset="0"/>
              <a:buChar char="‒"/>
            </a:pPr>
            <a:r>
              <a:rPr lang="en-IN" dirty="0"/>
              <a:t>The more time consumers have to adjust to a price change, or the longer that a good can be stored without losing its value, the more elastic is the demand for that good</a:t>
            </a:r>
            <a:r>
              <a:rPr lang="en-IN" dirty="0" smtClean="0"/>
              <a:t>.</a:t>
            </a:r>
            <a:endParaRPr lang="en-IN" dirty="0"/>
          </a:p>
        </p:txBody>
      </p:sp>
    </p:spTree>
    <p:extLst>
      <p:ext uri="{BB962C8B-B14F-4D97-AF65-F5344CB8AC3E}">
        <p14:creationId xmlns:p14="http://schemas.microsoft.com/office/powerpoint/2010/main" val="910675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Price Elasticity of Demand </a:t>
            </a:r>
            <a:r>
              <a:rPr lang="en-US" altLang="en-US" sz="2000" dirty="0"/>
              <a:t>(</a:t>
            </a:r>
            <a:r>
              <a:rPr lang="en-US" altLang="en-US" sz="2000" dirty="0" smtClean="0"/>
              <a:t>19 </a:t>
            </a:r>
            <a:r>
              <a:rPr lang="en-US" altLang="en-US" sz="2000" dirty="0"/>
              <a:t>of </a:t>
            </a:r>
            <a:r>
              <a:rPr lang="en-US" altLang="en-US" sz="2000" dirty="0" smtClean="0"/>
              <a:t>33)</a:t>
            </a:r>
            <a:endParaRPr lang="en-IN" dirty="0"/>
          </a:p>
        </p:txBody>
      </p:sp>
      <p:sp>
        <p:nvSpPr>
          <p:cNvPr id="4" name="Content Placeholder 3"/>
          <p:cNvSpPr>
            <a:spLocks noGrp="1"/>
          </p:cNvSpPr>
          <p:nvPr>
            <p:ph sz="quarter" idx="14"/>
          </p:nvPr>
        </p:nvSpPr>
        <p:spPr>
          <a:xfrm>
            <a:off x="457200" y="1600200"/>
            <a:ext cx="3962400" cy="4525963"/>
          </a:xfrm>
        </p:spPr>
        <p:txBody>
          <a:bodyPr/>
          <a:lstStyle/>
          <a:p>
            <a:pPr marL="255600">
              <a:spcBef>
                <a:spcPts val="600"/>
              </a:spcBef>
              <a:spcAft>
                <a:spcPts val="600"/>
              </a:spcAft>
              <a:defRPr/>
            </a:pPr>
            <a:r>
              <a:rPr lang="en-US" altLang="en-US" sz="2400" b="1" dirty="0"/>
              <a:t>Elasticity Along a Linear Demand Curve</a:t>
            </a:r>
          </a:p>
          <a:p>
            <a:pPr marL="622350" lvl="2" indent="-259200">
              <a:spcAft>
                <a:spcPts val="600"/>
              </a:spcAft>
              <a:buFont typeface="Arial" panose="020B0604020202020204" pitchFamily="34" charset="0"/>
              <a:buChar char="‒"/>
              <a:defRPr/>
            </a:pPr>
            <a:r>
              <a:rPr lang="en-US" altLang="en-US" dirty="0"/>
              <a:t>Figure 4.3 shows how the elasticity of demand changes along a linear demand curve.</a:t>
            </a:r>
          </a:p>
          <a:p>
            <a:pPr marL="622350" lvl="2" indent="-259200">
              <a:spcAft>
                <a:spcPts val="600"/>
              </a:spcAft>
              <a:buFont typeface="Arial" panose="020B0604020202020204" pitchFamily="34" charset="0"/>
              <a:buChar char="‒"/>
              <a:defRPr/>
            </a:pPr>
            <a:r>
              <a:rPr lang="en-US" altLang="en-US" dirty="0"/>
              <a:t>At the mid-point of the demand curve, demand is unit elastic</a:t>
            </a:r>
            <a:r>
              <a:rPr lang="en-US" altLang="en-US" dirty="0" smtClean="0"/>
              <a:t>.</a:t>
            </a:r>
            <a:endParaRPr lang="en-US" altLang="en-US" dirty="0"/>
          </a:p>
        </p:txBody>
      </p:sp>
      <p:pic>
        <p:nvPicPr>
          <p:cNvPr id="5" name="Picture 4" descr="A graph of price in dollars per pizza against quantity in pizzas per hour. A straight curve falls from (0, 25.00) through (25, 12.50) to (50, 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7518" y="1752600"/>
            <a:ext cx="4146281"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1990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Price Elasticity of Demand </a:t>
            </a:r>
            <a:r>
              <a:rPr lang="en-US" altLang="en-US" sz="2000" dirty="0" smtClean="0"/>
              <a:t>(20 </a:t>
            </a:r>
            <a:r>
              <a:rPr lang="en-US" altLang="en-US" sz="2000" dirty="0"/>
              <a:t>of </a:t>
            </a:r>
            <a:r>
              <a:rPr lang="en-US" altLang="en-US" sz="2000" dirty="0" smtClean="0"/>
              <a:t>33)</a:t>
            </a:r>
            <a:endParaRPr lang="en-IN" dirty="0"/>
          </a:p>
        </p:txBody>
      </p:sp>
      <p:sp>
        <p:nvSpPr>
          <p:cNvPr id="4" name="Content Placeholder 3"/>
          <p:cNvSpPr>
            <a:spLocks noGrp="1"/>
          </p:cNvSpPr>
          <p:nvPr>
            <p:ph sz="quarter" idx="14"/>
          </p:nvPr>
        </p:nvSpPr>
        <p:spPr>
          <a:xfrm>
            <a:off x="457200" y="1600200"/>
            <a:ext cx="3810000" cy="4525963"/>
          </a:xfrm>
        </p:spPr>
        <p:txBody>
          <a:bodyPr/>
          <a:lstStyle/>
          <a:p>
            <a:pPr marL="255600" lvl="1" indent="-255600">
              <a:buFont typeface="Arial" panose="020B0604020202020204" pitchFamily="34" charset="0"/>
              <a:buChar char="•"/>
            </a:pPr>
            <a:r>
              <a:rPr lang="en-US" altLang="en-US" dirty="0"/>
              <a:t>At prices above the mid-point of the demand curve, demand is elastic.</a:t>
            </a:r>
          </a:p>
          <a:p>
            <a:pPr marL="255600" lvl="1" indent="-255600">
              <a:buFont typeface="Arial" panose="020B0604020202020204" pitchFamily="34" charset="0"/>
              <a:buChar char="•"/>
            </a:pPr>
            <a:r>
              <a:rPr lang="en-US" altLang="en-US" dirty="0"/>
              <a:t>At prices below the mid-point of the demand curve, demand is inelastic</a:t>
            </a:r>
            <a:r>
              <a:rPr lang="en-US" altLang="en-US" dirty="0" smtClean="0"/>
              <a:t>.</a:t>
            </a:r>
            <a:endParaRPr lang="en-US" altLang="en-US" dirty="0"/>
          </a:p>
        </p:txBody>
      </p:sp>
      <p:pic>
        <p:nvPicPr>
          <p:cNvPr id="5" name="Picture 4" descr="A graph of price in dollars per pizza against quantity in pizzas per hour. A straight curve falls from (0, 25.00) through (25, 12.50) to (50, 0). For x &lt; 25, demand is elastic. For x &gt; 25, demand is inelastic."/>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692275"/>
            <a:ext cx="4394200" cy="382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9927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Price Elasticity of Demand </a:t>
            </a:r>
            <a:r>
              <a:rPr lang="en-US" altLang="en-US" sz="2000" dirty="0"/>
              <a:t>(</a:t>
            </a:r>
            <a:r>
              <a:rPr lang="en-US" altLang="en-US" sz="2000" dirty="0" smtClean="0"/>
              <a:t>21 </a:t>
            </a:r>
            <a:r>
              <a:rPr lang="en-US" altLang="en-US" sz="2000" dirty="0"/>
              <a:t>of </a:t>
            </a:r>
            <a:r>
              <a:rPr lang="en-US" altLang="en-US" sz="2000" dirty="0" smtClean="0"/>
              <a:t>33)</a:t>
            </a:r>
            <a:endParaRPr lang="en-IN" dirty="0"/>
          </a:p>
        </p:txBody>
      </p:sp>
      <p:sp>
        <p:nvSpPr>
          <p:cNvPr id="4" name="Content Placeholder 3"/>
          <p:cNvSpPr>
            <a:spLocks noGrp="1"/>
          </p:cNvSpPr>
          <p:nvPr>
            <p:ph sz="quarter" idx="14"/>
          </p:nvPr>
        </p:nvSpPr>
        <p:spPr>
          <a:xfrm>
            <a:off x="457200" y="1600200"/>
            <a:ext cx="4114800" cy="4525963"/>
          </a:xfrm>
        </p:spPr>
        <p:txBody>
          <a:bodyPr/>
          <a:lstStyle/>
          <a:p>
            <a:pPr marL="255600" lvl="1" indent="-255600">
              <a:buFont typeface="Arial" panose="020B0604020202020204" pitchFamily="34" charset="0"/>
              <a:buChar char="•"/>
            </a:pPr>
            <a:r>
              <a:rPr lang="en-US" altLang="en-US" dirty="0"/>
              <a:t>For example, if the price falls from $25 to $15, the quantity demanded increases from 0 to 20 pizzas an hour.</a:t>
            </a:r>
          </a:p>
          <a:p>
            <a:pPr marL="255600" lvl="1" indent="-255600">
              <a:buFont typeface="Arial" panose="020B0604020202020204" pitchFamily="34" charset="0"/>
              <a:buChar char="•"/>
            </a:pPr>
            <a:r>
              <a:rPr lang="en-US" altLang="en-US" dirty="0"/>
              <a:t>The average price is $20 and the average quantity </a:t>
            </a:r>
            <a:br>
              <a:rPr lang="en-US" altLang="en-US" dirty="0"/>
            </a:br>
            <a:r>
              <a:rPr lang="en-US" altLang="en-US" dirty="0"/>
              <a:t>is 10 pizzas.</a:t>
            </a:r>
          </a:p>
          <a:p>
            <a:pPr marL="255600" lvl="1" indent="-255600">
              <a:buFont typeface="Arial" panose="020B0604020202020204" pitchFamily="34" charset="0"/>
              <a:buChar char="•"/>
            </a:pPr>
            <a:r>
              <a:rPr lang="en-US" altLang="en-US" dirty="0"/>
              <a:t>The price elasticity of demand is (20/10) divided by (10/20), which equals 4</a:t>
            </a:r>
            <a:r>
              <a:rPr lang="en-US" altLang="en-US" dirty="0" smtClean="0"/>
              <a:t>.</a:t>
            </a:r>
            <a:endParaRPr lang="en-US" altLang="en-US" dirty="0"/>
          </a:p>
        </p:txBody>
      </p:sp>
      <p:pic>
        <p:nvPicPr>
          <p:cNvPr id="5" name="Picture 4" descr="A graph of price in dollars per pizza against quantity in pizzas per hour. A straight curve falls from (0, 25.00) through (20, 15.00) to (50, 0). At (10, 20.00) on the curve, elasticity =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040579"/>
            <a:ext cx="4165600" cy="362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4670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Price Elasticity of Demand </a:t>
            </a:r>
            <a:r>
              <a:rPr lang="en-US" altLang="en-US" sz="2000" dirty="0"/>
              <a:t>(</a:t>
            </a:r>
            <a:r>
              <a:rPr lang="en-US" altLang="en-US" sz="2000" dirty="0" smtClean="0"/>
              <a:t>22 </a:t>
            </a:r>
            <a:r>
              <a:rPr lang="en-US" altLang="en-US" sz="2000" dirty="0"/>
              <a:t>of </a:t>
            </a:r>
            <a:r>
              <a:rPr lang="en-US" altLang="en-US" sz="2000" dirty="0" smtClean="0"/>
              <a:t>33)</a:t>
            </a:r>
            <a:endParaRPr lang="en-IN" dirty="0"/>
          </a:p>
        </p:txBody>
      </p:sp>
      <p:sp>
        <p:nvSpPr>
          <p:cNvPr id="4" name="Content Placeholder 3"/>
          <p:cNvSpPr>
            <a:spLocks noGrp="1"/>
          </p:cNvSpPr>
          <p:nvPr>
            <p:ph sz="quarter" idx="14"/>
          </p:nvPr>
        </p:nvSpPr>
        <p:spPr>
          <a:xfrm>
            <a:off x="457200" y="1600200"/>
            <a:ext cx="3962400" cy="4525963"/>
          </a:xfrm>
        </p:spPr>
        <p:txBody>
          <a:bodyPr/>
          <a:lstStyle/>
          <a:p>
            <a:pPr marL="255600" lvl="1" indent="-255600">
              <a:buFont typeface="Arial" panose="020B0604020202020204" pitchFamily="34" charset="0"/>
              <a:buChar char="•"/>
            </a:pPr>
            <a:r>
              <a:rPr lang="en-US" altLang="en-US" dirty="0"/>
              <a:t>If the price falls from </a:t>
            </a:r>
            <a:r>
              <a:rPr lang="en-US" altLang="en-US" dirty="0" smtClean="0"/>
              <a:t>$</a:t>
            </a:r>
            <a:r>
              <a:rPr lang="en-US" altLang="en-US" dirty="0"/>
              <a:t>10 to $0, the quantity demanded increases from 30 to 50 pizzas an hour.</a:t>
            </a:r>
          </a:p>
          <a:p>
            <a:pPr marL="255600" lvl="1" indent="-255600">
              <a:buFont typeface="Arial" panose="020B0604020202020204" pitchFamily="34" charset="0"/>
              <a:buChar char="•"/>
            </a:pPr>
            <a:r>
              <a:rPr lang="en-US" altLang="en-US" dirty="0"/>
              <a:t>The average price is $5 and the average quantity is 40 pizzas.</a:t>
            </a:r>
          </a:p>
          <a:p>
            <a:pPr marL="255600" lvl="1" indent="-255600">
              <a:buFont typeface="Arial" panose="020B0604020202020204" pitchFamily="34" charset="0"/>
              <a:buChar char="•"/>
            </a:pPr>
            <a:r>
              <a:rPr lang="en-US" altLang="en-US" dirty="0"/>
              <a:t>The price elasticity is (20/40) divided by (10/5), which equals 1/4</a:t>
            </a:r>
            <a:r>
              <a:rPr lang="en-US" altLang="en-US" dirty="0" smtClean="0"/>
              <a:t>.</a:t>
            </a:r>
            <a:endParaRPr lang="en-US" altLang="en-US" dirty="0"/>
          </a:p>
        </p:txBody>
      </p:sp>
      <p:pic>
        <p:nvPicPr>
          <p:cNvPr id="5" name="Picture 4" descr="A graph of price in dollars per pizza against quantity in pizzas per hour. A straight curve falls from (0, 25.00) through (30, 5.00) to (50, 0). At (40, 5.00) on the curve, elasticity = one-fourth."/>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2478" y="1904999"/>
            <a:ext cx="4321322"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8808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Price Elasticity of Demand </a:t>
            </a:r>
            <a:r>
              <a:rPr lang="en-US" altLang="en-US" sz="2000" dirty="0"/>
              <a:t>(</a:t>
            </a:r>
            <a:r>
              <a:rPr lang="en-US" altLang="en-US" sz="2000" dirty="0" smtClean="0"/>
              <a:t>23 </a:t>
            </a:r>
            <a:r>
              <a:rPr lang="en-US" altLang="en-US" sz="2000" dirty="0"/>
              <a:t>of </a:t>
            </a:r>
            <a:r>
              <a:rPr lang="en-US" altLang="en-US" sz="2000" dirty="0" smtClean="0"/>
              <a:t>33)</a:t>
            </a:r>
            <a:endParaRPr lang="en-IN" dirty="0"/>
          </a:p>
        </p:txBody>
      </p:sp>
      <p:sp>
        <p:nvSpPr>
          <p:cNvPr id="4" name="Content Placeholder 3"/>
          <p:cNvSpPr>
            <a:spLocks noGrp="1"/>
          </p:cNvSpPr>
          <p:nvPr>
            <p:ph sz="quarter" idx="14"/>
          </p:nvPr>
        </p:nvSpPr>
        <p:spPr>
          <a:xfrm>
            <a:off x="457200" y="1600200"/>
            <a:ext cx="3581400" cy="4525963"/>
          </a:xfrm>
        </p:spPr>
        <p:txBody>
          <a:bodyPr/>
          <a:lstStyle/>
          <a:p>
            <a:pPr marL="255600" lvl="1" indent="-255600">
              <a:spcAft>
                <a:spcPts val="600"/>
              </a:spcAft>
              <a:buFont typeface="Arial" panose="020B0604020202020204" pitchFamily="34" charset="0"/>
              <a:buChar char="•"/>
            </a:pPr>
            <a:r>
              <a:rPr lang="en-US" altLang="en-US" dirty="0"/>
              <a:t>If the price falls from </a:t>
            </a:r>
            <a:r>
              <a:rPr lang="en-US" altLang="en-US" dirty="0" smtClean="0"/>
              <a:t>$</a:t>
            </a:r>
            <a:r>
              <a:rPr lang="en-US" altLang="en-US" dirty="0"/>
              <a:t>15 to $10, the quantity demanded increases from 20 to 30 pizzas an hour. </a:t>
            </a:r>
          </a:p>
          <a:p>
            <a:pPr marL="255600" lvl="1" indent="-255600">
              <a:spcAft>
                <a:spcPts val="600"/>
              </a:spcAft>
              <a:buFont typeface="Arial" panose="020B0604020202020204" pitchFamily="34" charset="0"/>
              <a:buChar char="•"/>
            </a:pPr>
            <a:r>
              <a:rPr lang="en-US" altLang="en-US" dirty="0"/>
              <a:t>The average price is $12.50 and the average quantity is 25 pizzas. </a:t>
            </a:r>
          </a:p>
          <a:p>
            <a:pPr marL="255600" lvl="1" indent="-255600">
              <a:spcAft>
                <a:spcPts val="600"/>
              </a:spcAft>
              <a:buFont typeface="Arial" panose="020B0604020202020204" pitchFamily="34" charset="0"/>
              <a:buChar char="•"/>
            </a:pPr>
            <a:r>
              <a:rPr lang="en-US" altLang="en-US" dirty="0"/>
              <a:t>The price elasticity is (10/25) divided by (5/12.5), which equals 1</a:t>
            </a:r>
            <a:r>
              <a:rPr lang="en-US" altLang="en-US" dirty="0" smtClean="0"/>
              <a:t>.</a:t>
            </a:r>
            <a:endParaRPr lang="en-US" altLang="en-US" dirty="0"/>
          </a:p>
        </p:txBody>
      </p:sp>
      <p:pic>
        <p:nvPicPr>
          <p:cNvPr id="5" name="Picture 4" descr="A graph of price in dollars per pizza against quantity in pizzas per hour. A straight curve falls from (0, 25.00) through (25, 12.50) to (50, 0). At (25, 12.50), elasticity =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1692275"/>
            <a:ext cx="4567237"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1259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Price Elasticity of Demand </a:t>
            </a:r>
            <a:r>
              <a:rPr lang="en-US" altLang="en-US" sz="2000" dirty="0"/>
              <a:t>(</a:t>
            </a:r>
            <a:r>
              <a:rPr lang="en-US" altLang="en-US" sz="2000" dirty="0" smtClean="0"/>
              <a:t>24 </a:t>
            </a:r>
            <a:r>
              <a:rPr lang="en-US" altLang="en-US" sz="2000" dirty="0"/>
              <a:t>of </a:t>
            </a:r>
            <a:r>
              <a:rPr lang="en-US" altLang="en-US" sz="2000" dirty="0" smtClean="0"/>
              <a:t>33)</a:t>
            </a:r>
            <a:endParaRPr lang="en-IN" dirty="0"/>
          </a:p>
        </p:txBody>
      </p:sp>
      <p:sp>
        <p:nvSpPr>
          <p:cNvPr id="4" name="Content Placeholder 3"/>
          <p:cNvSpPr>
            <a:spLocks noGrp="1"/>
          </p:cNvSpPr>
          <p:nvPr>
            <p:ph sz="quarter" idx="14"/>
          </p:nvPr>
        </p:nvSpPr>
        <p:spPr/>
        <p:txBody>
          <a:bodyPr/>
          <a:lstStyle/>
          <a:p>
            <a:pPr marL="255600" indent="-255600"/>
            <a:r>
              <a:rPr lang="en-IN" altLang="en-US" sz="2400" b="1" dirty="0"/>
              <a:t>Total Revenue and Elasticity</a:t>
            </a:r>
          </a:p>
          <a:p>
            <a:pPr marL="742950" lvl="2" indent="-259200">
              <a:buFont typeface="Arial" panose="020B0604020202020204" pitchFamily="34" charset="0"/>
              <a:buChar char="‒"/>
            </a:pPr>
            <a:r>
              <a:rPr lang="en-IN" dirty="0"/>
              <a:t>The </a:t>
            </a:r>
            <a:r>
              <a:rPr lang="en-IN" b="1" dirty="0"/>
              <a:t>total revenue</a:t>
            </a:r>
            <a:r>
              <a:rPr lang="en-IN" dirty="0"/>
              <a:t> from the sale of a good or service equals the price of the good multiplied by the quantity sold.</a:t>
            </a:r>
          </a:p>
          <a:p>
            <a:pPr marL="742950" lvl="2" indent="-259200">
              <a:buFont typeface="Arial" panose="020B0604020202020204" pitchFamily="34" charset="0"/>
              <a:buChar char="‒"/>
            </a:pPr>
            <a:r>
              <a:rPr lang="en-IN" dirty="0"/>
              <a:t>When the price changes, total revenue also changes.</a:t>
            </a:r>
          </a:p>
          <a:p>
            <a:pPr marL="742950" lvl="2" indent="-259200">
              <a:buFont typeface="Arial" panose="020B0604020202020204" pitchFamily="34" charset="0"/>
              <a:buChar char="‒"/>
            </a:pPr>
            <a:r>
              <a:rPr lang="en-IN" dirty="0"/>
              <a:t>But a rise in price doesn’t always increase total revenue</a:t>
            </a:r>
            <a:r>
              <a:rPr lang="en-IN" dirty="0" smtClean="0"/>
              <a:t>.</a:t>
            </a:r>
            <a:endParaRPr lang="en-IN" dirty="0"/>
          </a:p>
        </p:txBody>
      </p:sp>
    </p:spTree>
    <p:extLst>
      <p:ext uri="{BB962C8B-B14F-4D97-AF65-F5344CB8AC3E}">
        <p14:creationId xmlns:p14="http://schemas.microsoft.com/office/powerpoint/2010/main" val="2492351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Price Elasticity of Demand </a:t>
            </a:r>
            <a:r>
              <a:rPr lang="en-US" altLang="en-US" sz="2000" dirty="0"/>
              <a:t>(</a:t>
            </a:r>
            <a:r>
              <a:rPr lang="en-US" altLang="en-US" sz="2000" dirty="0" smtClean="0"/>
              <a:t>25 </a:t>
            </a:r>
            <a:r>
              <a:rPr lang="en-US" altLang="en-US" sz="2000" dirty="0"/>
              <a:t>of </a:t>
            </a:r>
            <a:r>
              <a:rPr lang="en-US" altLang="en-US" sz="2000" dirty="0" smtClean="0"/>
              <a:t>33)</a:t>
            </a:r>
            <a:endParaRPr lang="en-IN" dirty="0"/>
          </a:p>
        </p:txBody>
      </p:sp>
      <p:sp>
        <p:nvSpPr>
          <p:cNvPr id="4" name="Content Placeholder 3"/>
          <p:cNvSpPr>
            <a:spLocks noGrp="1"/>
          </p:cNvSpPr>
          <p:nvPr>
            <p:ph sz="quarter" idx="14"/>
          </p:nvPr>
        </p:nvSpPr>
        <p:spPr/>
        <p:txBody>
          <a:bodyPr/>
          <a:lstStyle/>
          <a:p>
            <a:pPr marL="255600" lvl="1" indent="-255600" defTabSz="461963">
              <a:buFont typeface="Arial" panose="020B0604020202020204" pitchFamily="34" charset="0"/>
              <a:buChar char="•"/>
              <a:defRPr/>
            </a:pPr>
            <a:r>
              <a:rPr lang="en-IN" dirty="0"/>
              <a:t>The change in total revenue due to a change in price depends on the elasticity of demand:</a:t>
            </a:r>
          </a:p>
          <a:p>
            <a:pPr marL="742950" lvl="2" indent="-259200" defTabSz="461963">
              <a:buSzPct val="100000"/>
              <a:buFont typeface="Arial" panose="020B0604020202020204" pitchFamily="34" charset="0"/>
              <a:buChar char="‒"/>
              <a:defRPr/>
            </a:pPr>
            <a:r>
              <a:rPr lang="en-IN" dirty="0"/>
              <a:t>If demand is </a:t>
            </a:r>
            <a:r>
              <a:rPr lang="en-IN" i="1" dirty="0"/>
              <a:t>elastic</a:t>
            </a:r>
            <a:r>
              <a:rPr lang="en-IN" dirty="0"/>
              <a:t>, a 1 percent price cut increases </a:t>
            </a:r>
            <a:r>
              <a:rPr lang="en-IN" dirty="0" smtClean="0"/>
              <a:t>the </a:t>
            </a:r>
            <a:r>
              <a:rPr lang="en-IN" dirty="0"/>
              <a:t>quantity sold by more than 1 percent, and total </a:t>
            </a:r>
            <a:r>
              <a:rPr lang="en-IN" dirty="0" smtClean="0"/>
              <a:t>revenue </a:t>
            </a:r>
            <a:r>
              <a:rPr lang="en-IN" dirty="0"/>
              <a:t>increases.</a:t>
            </a:r>
          </a:p>
          <a:p>
            <a:pPr marL="742950" lvl="2" indent="-259200" defTabSz="461963">
              <a:buSzPct val="100000"/>
              <a:buFont typeface="Arial" panose="020B0604020202020204" pitchFamily="34" charset="0"/>
              <a:buChar char="‒"/>
              <a:defRPr/>
            </a:pPr>
            <a:r>
              <a:rPr lang="en-IN" dirty="0" smtClean="0"/>
              <a:t>If </a:t>
            </a:r>
            <a:r>
              <a:rPr lang="en-IN" dirty="0"/>
              <a:t>demand is </a:t>
            </a:r>
            <a:r>
              <a:rPr lang="en-IN" i="1" dirty="0"/>
              <a:t>inelastic</a:t>
            </a:r>
            <a:r>
              <a:rPr lang="en-IN" dirty="0"/>
              <a:t>, a 1 percent price cut increases </a:t>
            </a:r>
            <a:r>
              <a:rPr lang="en-IN" dirty="0" smtClean="0"/>
              <a:t>the </a:t>
            </a:r>
            <a:r>
              <a:rPr lang="en-IN" dirty="0"/>
              <a:t>quantity sold by less than 1 percent, and </a:t>
            </a:r>
            <a:r>
              <a:rPr lang="en-IN" dirty="0" smtClean="0"/>
              <a:t>total revenues </a:t>
            </a:r>
            <a:r>
              <a:rPr lang="en-IN" dirty="0"/>
              <a:t>decreases.</a:t>
            </a:r>
          </a:p>
          <a:p>
            <a:pPr marL="742950" lvl="2" indent="-259200" defTabSz="461963">
              <a:buSzPct val="100000"/>
              <a:buFont typeface="Arial" panose="020B0604020202020204" pitchFamily="34" charset="0"/>
              <a:buChar char="‒"/>
              <a:defRPr/>
            </a:pPr>
            <a:r>
              <a:rPr lang="en-IN" dirty="0"/>
              <a:t>If demand is </a:t>
            </a:r>
            <a:r>
              <a:rPr lang="en-IN" i="1" dirty="0"/>
              <a:t>unit elastic</a:t>
            </a:r>
            <a:r>
              <a:rPr lang="en-IN" dirty="0"/>
              <a:t>, a 1 percent price cut </a:t>
            </a:r>
            <a:r>
              <a:rPr lang="en-IN" dirty="0" smtClean="0"/>
              <a:t>increases </a:t>
            </a:r>
            <a:r>
              <a:rPr lang="en-IN" dirty="0"/>
              <a:t>the quantity sold by 1 percent, and total </a:t>
            </a:r>
            <a:r>
              <a:rPr lang="en-IN" dirty="0" smtClean="0"/>
              <a:t>revenue </a:t>
            </a:r>
            <a:r>
              <a:rPr lang="en-IN" dirty="0"/>
              <a:t>remains unchanged.</a:t>
            </a:r>
          </a:p>
        </p:txBody>
      </p:sp>
    </p:spTree>
    <p:extLst>
      <p:ext uri="{BB962C8B-B14F-4D97-AF65-F5344CB8AC3E}">
        <p14:creationId xmlns:p14="http://schemas.microsoft.com/office/powerpoint/2010/main" val="94703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Price Elasticity of Demand </a:t>
            </a:r>
            <a:r>
              <a:rPr lang="en-US" altLang="en-US" sz="2000" dirty="0"/>
              <a:t>(</a:t>
            </a:r>
            <a:r>
              <a:rPr lang="en-US" altLang="en-US" sz="2000" dirty="0" smtClean="0"/>
              <a:t>26 </a:t>
            </a:r>
            <a:r>
              <a:rPr lang="en-US" altLang="en-US" sz="2000" dirty="0"/>
              <a:t>of </a:t>
            </a:r>
            <a:r>
              <a:rPr lang="en-US" altLang="en-US" sz="2000" dirty="0" smtClean="0"/>
              <a:t>33)</a:t>
            </a:r>
            <a:endParaRPr lang="en-IN" dirty="0"/>
          </a:p>
        </p:txBody>
      </p:sp>
      <p:sp>
        <p:nvSpPr>
          <p:cNvPr id="4" name="Content Placeholder 3"/>
          <p:cNvSpPr>
            <a:spLocks noGrp="1"/>
          </p:cNvSpPr>
          <p:nvPr>
            <p:ph sz="quarter" idx="14"/>
          </p:nvPr>
        </p:nvSpPr>
        <p:spPr/>
        <p:txBody>
          <a:bodyPr/>
          <a:lstStyle/>
          <a:p>
            <a:pPr marL="255600" lvl="1" indent="-255600">
              <a:buFont typeface="Arial" panose="020B0604020202020204" pitchFamily="34" charset="0"/>
              <a:buChar char="•"/>
              <a:tabLst>
                <a:tab pos="461963" algn="l"/>
              </a:tabLst>
              <a:defRPr/>
            </a:pPr>
            <a:r>
              <a:rPr lang="en-IN" dirty="0"/>
              <a:t>The </a:t>
            </a:r>
            <a:r>
              <a:rPr lang="en-IN" b="1" dirty="0"/>
              <a:t>total revenue test</a:t>
            </a:r>
            <a:r>
              <a:rPr lang="en-IN" dirty="0"/>
              <a:t> is a method of estimating the price elasticity of demand by observing the change in total revenue that results from a price change (when all other influences on the quantity sold remain the same).</a:t>
            </a:r>
          </a:p>
          <a:p>
            <a:pPr marL="742950" lvl="2" indent="-259200">
              <a:buSzPct val="100000"/>
              <a:buFont typeface="Arial" panose="020B0604020202020204" pitchFamily="34" charset="0"/>
              <a:buChar char="‒"/>
              <a:tabLst>
                <a:tab pos="461963" algn="l"/>
              </a:tabLst>
              <a:defRPr/>
            </a:pPr>
            <a:r>
              <a:rPr lang="en-IN" dirty="0" smtClean="0"/>
              <a:t>If </a:t>
            </a:r>
            <a:r>
              <a:rPr lang="en-IN" dirty="0"/>
              <a:t>a price cut increases total revenue, demand is </a:t>
            </a:r>
            <a:r>
              <a:rPr lang="en-IN" dirty="0" smtClean="0"/>
              <a:t>elastic</a:t>
            </a:r>
            <a:r>
              <a:rPr lang="en-IN" dirty="0"/>
              <a:t>.</a:t>
            </a:r>
          </a:p>
          <a:p>
            <a:pPr marL="742950" lvl="2" indent="-259200">
              <a:buSzPct val="100000"/>
              <a:buFont typeface="Arial" panose="020B0604020202020204" pitchFamily="34" charset="0"/>
              <a:buChar char="‒"/>
              <a:tabLst>
                <a:tab pos="461963" algn="l"/>
              </a:tabLst>
              <a:defRPr/>
            </a:pPr>
            <a:r>
              <a:rPr lang="en-IN" dirty="0" smtClean="0"/>
              <a:t>If </a:t>
            </a:r>
            <a:r>
              <a:rPr lang="en-IN" dirty="0"/>
              <a:t>a price cut decreases total revenue, demand is </a:t>
            </a:r>
            <a:r>
              <a:rPr lang="en-IN" dirty="0" smtClean="0"/>
              <a:t>inelastic</a:t>
            </a:r>
            <a:r>
              <a:rPr lang="en-IN" dirty="0"/>
              <a:t>.</a:t>
            </a:r>
          </a:p>
          <a:p>
            <a:pPr marL="742950" lvl="2" indent="-259200">
              <a:buSzPct val="100000"/>
              <a:buFont typeface="Arial" panose="020B0604020202020204" pitchFamily="34" charset="0"/>
              <a:buChar char="‒"/>
              <a:tabLst>
                <a:tab pos="461963" algn="l"/>
              </a:tabLst>
              <a:defRPr/>
            </a:pPr>
            <a:r>
              <a:rPr lang="en-IN" dirty="0" smtClean="0"/>
              <a:t>If </a:t>
            </a:r>
            <a:r>
              <a:rPr lang="en-IN" dirty="0"/>
              <a:t>a price cut leaves total revenue unchanged, demand </a:t>
            </a:r>
            <a:r>
              <a:rPr lang="en-IN" dirty="0" smtClean="0"/>
              <a:t>is </a:t>
            </a:r>
            <a:r>
              <a:rPr lang="en-IN" dirty="0"/>
              <a:t>unit elastic</a:t>
            </a:r>
            <a:r>
              <a:rPr lang="en-IN" dirty="0" smtClean="0"/>
              <a:t>.</a:t>
            </a:r>
            <a:endParaRPr lang="en-IN" dirty="0"/>
          </a:p>
        </p:txBody>
      </p:sp>
    </p:spTree>
    <p:extLst>
      <p:ext uri="{BB962C8B-B14F-4D97-AF65-F5344CB8AC3E}">
        <p14:creationId xmlns:p14="http://schemas.microsoft.com/office/powerpoint/2010/main" val="2891914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Price Elasticity of </a:t>
            </a:r>
            <a:r>
              <a:rPr lang="en-US" altLang="en-US" dirty="0" smtClean="0"/>
              <a:t>Demand </a:t>
            </a:r>
            <a:r>
              <a:rPr lang="en-US" altLang="en-US" sz="2000" dirty="0" smtClean="0"/>
              <a:t>(1 of 33)</a:t>
            </a:r>
            <a:endParaRPr lang="en-IN" dirty="0"/>
          </a:p>
        </p:txBody>
      </p:sp>
      <p:sp>
        <p:nvSpPr>
          <p:cNvPr id="4" name="Content Placeholder 3"/>
          <p:cNvSpPr>
            <a:spLocks noGrp="1"/>
          </p:cNvSpPr>
          <p:nvPr>
            <p:ph sz="quarter" idx="14"/>
          </p:nvPr>
        </p:nvSpPr>
        <p:spPr/>
        <p:txBody>
          <a:bodyPr/>
          <a:lstStyle/>
          <a:p>
            <a:pPr marL="255600"/>
            <a:r>
              <a:rPr lang="en-AU" altLang="en-US" sz="2400" dirty="0"/>
              <a:t>You know that when supply decreases, the equilibrium price rises and the equilibrium quantity decreases. </a:t>
            </a:r>
          </a:p>
          <a:p>
            <a:pPr marL="255600"/>
            <a:r>
              <a:rPr lang="en-AU" altLang="en-US" sz="2400" dirty="0"/>
              <a:t>But does the price rise by a large amount and the quantity decrease by a little? </a:t>
            </a:r>
          </a:p>
          <a:p>
            <a:pPr marL="255600"/>
            <a:r>
              <a:rPr lang="en-AU" altLang="en-US" sz="2400" dirty="0"/>
              <a:t>Or does the price barely rise and the quantity decrease by a large amount?</a:t>
            </a:r>
          </a:p>
          <a:p>
            <a:pPr marL="255600"/>
            <a:r>
              <a:rPr lang="en-AU" altLang="en-US" sz="2400" dirty="0"/>
              <a:t>The answer depends on the responsiveness of the quantity demanded of a good to a change in its price</a:t>
            </a:r>
            <a:r>
              <a:rPr lang="en-AU" altLang="en-US" sz="2400" dirty="0" smtClean="0"/>
              <a:t>.</a:t>
            </a:r>
            <a:endParaRPr lang="en-US" altLang="en-US" sz="2400" dirty="0"/>
          </a:p>
        </p:txBody>
      </p:sp>
    </p:spTree>
    <p:extLst>
      <p:ext uri="{BB962C8B-B14F-4D97-AF65-F5344CB8AC3E}">
        <p14:creationId xmlns:p14="http://schemas.microsoft.com/office/powerpoint/2010/main" val="3847464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Price Elasticity of Demand </a:t>
            </a:r>
            <a:r>
              <a:rPr lang="en-US" altLang="en-US" sz="2000" dirty="0"/>
              <a:t>(</a:t>
            </a:r>
            <a:r>
              <a:rPr lang="en-US" altLang="en-US" sz="2000" dirty="0" smtClean="0"/>
              <a:t>27 </a:t>
            </a:r>
            <a:r>
              <a:rPr lang="en-US" altLang="en-US" sz="2000" dirty="0"/>
              <a:t>of </a:t>
            </a:r>
            <a:r>
              <a:rPr lang="en-US" altLang="en-US" sz="2000" dirty="0" smtClean="0"/>
              <a:t>33)</a:t>
            </a:r>
            <a:endParaRPr lang="en-IN" dirty="0"/>
          </a:p>
        </p:txBody>
      </p:sp>
      <p:sp>
        <p:nvSpPr>
          <p:cNvPr id="4" name="Content Placeholder 3"/>
          <p:cNvSpPr>
            <a:spLocks noGrp="1"/>
          </p:cNvSpPr>
          <p:nvPr>
            <p:ph sz="quarter" idx="14"/>
          </p:nvPr>
        </p:nvSpPr>
        <p:spPr>
          <a:xfrm>
            <a:off x="457200" y="1600200"/>
            <a:ext cx="3505200" cy="4525963"/>
          </a:xfrm>
        </p:spPr>
        <p:txBody>
          <a:bodyPr/>
          <a:lstStyle/>
          <a:p>
            <a:pPr marL="255600" lvl="1" indent="-255600">
              <a:spcBef>
                <a:spcPts val="1200"/>
              </a:spcBef>
              <a:spcAft>
                <a:spcPts val="600"/>
              </a:spcAft>
              <a:buFont typeface="Arial" panose="020B0604020202020204" pitchFamily="34" charset="0"/>
              <a:buChar char="•"/>
            </a:pPr>
            <a:r>
              <a:rPr lang="en-US" altLang="en-US" sz="2300" dirty="0"/>
              <a:t>Figure 4.4 shows the relationship between elasticity of demand and the total revenue.</a:t>
            </a:r>
          </a:p>
          <a:p>
            <a:pPr marL="255600" lvl="1" indent="-255600">
              <a:spcBef>
                <a:spcPts val="1200"/>
              </a:spcBef>
              <a:spcAft>
                <a:spcPts val="600"/>
              </a:spcAft>
              <a:buFont typeface="Arial" panose="020B0604020202020204" pitchFamily="34" charset="0"/>
              <a:buChar char="•"/>
            </a:pPr>
            <a:r>
              <a:rPr lang="en-US" altLang="en-US" sz="2300" dirty="0"/>
              <a:t>As the price of a pizza falls from $25 to $12.50, the quantity demanded increases from 0 to 25 pizzas an hour.</a:t>
            </a:r>
          </a:p>
          <a:p>
            <a:pPr marL="255600" lvl="1" indent="-255600">
              <a:spcBef>
                <a:spcPts val="1200"/>
              </a:spcBef>
              <a:spcAft>
                <a:spcPts val="600"/>
              </a:spcAft>
              <a:buFont typeface="Arial" panose="020B0604020202020204" pitchFamily="34" charset="0"/>
              <a:buChar char="•"/>
            </a:pPr>
            <a:r>
              <a:rPr lang="en-US" altLang="en-US" sz="2300" dirty="0"/>
              <a:t>Demand is elastic, and total revenue increases</a:t>
            </a:r>
            <a:r>
              <a:rPr lang="en-US" altLang="en-US" sz="2300" dirty="0" smtClean="0"/>
              <a:t>.</a:t>
            </a:r>
            <a:endParaRPr lang="en-US" altLang="en-US" sz="2300" dirty="0"/>
          </a:p>
        </p:txBody>
      </p:sp>
      <p:pic>
        <p:nvPicPr>
          <p:cNvPr id="5" name="Picture 9" descr="A graph of price in dollars per pizza against quantity in pizzas per hour. A straight curve falls from (0, 25.00) to (50, 0). With elastic demand, movement occurs down the cur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752600"/>
            <a:ext cx="44958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0967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Price Elasticity of Demand </a:t>
            </a:r>
            <a:r>
              <a:rPr lang="en-US" altLang="en-US" sz="2000" dirty="0"/>
              <a:t>(</a:t>
            </a:r>
            <a:r>
              <a:rPr lang="en-US" altLang="en-US" sz="2000" dirty="0" smtClean="0"/>
              <a:t>28 </a:t>
            </a:r>
            <a:r>
              <a:rPr lang="en-US" altLang="en-US" sz="2000" dirty="0"/>
              <a:t>of </a:t>
            </a:r>
            <a:r>
              <a:rPr lang="en-US" altLang="en-US" sz="2000" dirty="0" smtClean="0"/>
              <a:t>33)</a:t>
            </a:r>
            <a:endParaRPr lang="en-IN" dirty="0"/>
          </a:p>
        </p:txBody>
      </p:sp>
      <p:sp>
        <p:nvSpPr>
          <p:cNvPr id="4" name="Content Placeholder 3"/>
          <p:cNvSpPr>
            <a:spLocks noGrp="1"/>
          </p:cNvSpPr>
          <p:nvPr>
            <p:ph sz="quarter" idx="14"/>
          </p:nvPr>
        </p:nvSpPr>
        <p:spPr>
          <a:xfrm>
            <a:off x="457200" y="1600200"/>
            <a:ext cx="3505200" cy="4525963"/>
          </a:xfrm>
        </p:spPr>
        <p:txBody>
          <a:bodyPr/>
          <a:lstStyle/>
          <a:p>
            <a:pPr marL="256032" lvl="1" indent="-256032">
              <a:spcBef>
                <a:spcPts val="1500"/>
              </a:spcBef>
              <a:buFont typeface="Arial" panose="020B0604020202020204" pitchFamily="34" charset="0"/>
              <a:buChar char="•"/>
            </a:pPr>
            <a:r>
              <a:rPr lang="en-US" altLang="en-US" dirty="0"/>
              <a:t>In part (b), as the quantity increases from 0 to 25 pizzas an hour, demand is elastic, and total revenue increases</a:t>
            </a:r>
            <a:r>
              <a:rPr lang="en-US" altLang="en-US" dirty="0" smtClean="0"/>
              <a:t>.</a:t>
            </a:r>
            <a:endParaRPr lang="en-US" altLang="en-US" dirty="0"/>
          </a:p>
        </p:txBody>
      </p:sp>
      <p:pic>
        <p:nvPicPr>
          <p:cNvPr id="5" name="Picture 19" descr="A graph of total revenue in dollars against quantity in pizzas per hour. The graph is hill-shaped, rising from (0, 0) to (25, 320.00), before falling to (50, 0). When demand is elastic, a price cut increases total revenue, with movement up the cur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608826"/>
            <a:ext cx="439102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7994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Price Elasticity of Demand </a:t>
            </a:r>
            <a:r>
              <a:rPr lang="en-US" altLang="en-US" sz="2000" dirty="0"/>
              <a:t>(</a:t>
            </a:r>
            <a:r>
              <a:rPr lang="en-US" altLang="en-US" sz="2000" dirty="0" smtClean="0"/>
              <a:t>29 </a:t>
            </a:r>
            <a:r>
              <a:rPr lang="en-US" altLang="en-US" sz="2000" dirty="0"/>
              <a:t>of </a:t>
            </a:r>
            <a:r>
              <a:rPr lang="en-US" altLang="en-US" sz="2000" dirty="0" smtClean="0"/>
              <a:t>33)</a:t>
            </a:r>
            <a:endParaRPr lang="en-IN" dirty="0"/>
          </a:p>
        </p:txBody>
      </p:sp>
      <p:sp>
        <p:nvSpPr>
          <p:cNvPr id="4" name="Content Placeholder 3"/>
          <p:cNvSpPr>
            <a:spLocks noGrp="1"/>
          </p:cNvSpPr>
          <p:nvPr>
            <p:ph sz="quarter" idx="14"/>
          </p:nvPr>
        </p:nvSpPr>
        <p:spPr>
          <a:xfrm>
            <a:off x="457200" y="1600200"/>
            <a:ext cx="3810000" cy="4525963"/>
          </a:xfrm>
        </p:spPr>
        <p:txBody>
          <a:bodyPr/>
          <a:lstStyle/>
          <a:p>
            <a:pPr marL="256032" lvl="1" indent="-256032">
              <a:spcBef>
                <a:spcPts val="1500"/>
              </a:spcBef>
              <a:buFont typeface="Arial" panose="020B0604020202020204" pitchFamily="34" charset="0"/>
              <a:buChar char="•"/>
            </a:pPr>
            <a:r>
              <a:rPr lang="en-US" altLang="en-US" dirty="0"/>
              <a:t>At $12.50 a pizza, demand is unit elastic and total revenue stops increasing</a:t>
            </a:r>
            <a:r>
              <a:rPr lang="en-US" altLang="en-US" dirty="0" smtClean="0"/>
              <a:t>.</a:t>
            </a:r>
            <a:endParaRPr lang="en-US" altLang="en-US" dirty="0"/>
          </a:p>
        </p:txBody>
      </p:sp>
      <p:pic>
        <p:nvPicPr>
          <p:cNvPr id="5" name="Picture 17" descr="A graph of price in dollars per pizza against quantity in pizzas per hour. A straight curve falls from (0, 25.00) to (50, 0). With elastic demand, movement occurs down the curve. Elastic demand leads to movement down the curve to (25, 12.5) where demand is unit elast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7174" y="1600200"/>
            <a:ext cx="44958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4348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Price Elasticity of Demand </a:t>
            </a:r>
            <a:r>
              <a:rPr lang="en-US" altLang="en-US" sz="2000" dirty="0" smtClean="0"/>
              <a:t>(30 </a:t>
            </a:r>
            <a:r>
              <a:rPr lang="en-US" altLang="en-US" sz="2000" dirty="0"/>
              <a:t>of </a:t>
            </a:r>
            <a:r>
              <a:rPr lang="en-US" altLang="en-US" sz="2000" dirty="0" smtClean="0"/>
              <a:t>33)</a:t>
            </a:r>
            <a:endParaRPr lang="en-IN" dirty="0"/>
          </a:p>
        </p:txBody>
      </p:sp>
      <p:sp>
        <p:nvSpPr>
          <p:cNvPr id="4" name="Content Placeholder 3"/>
          <p:cNvSpPr>
            <a:spLocks noGrp="1"/>
          </p:cNvSpPr>
          <p:nvPr>
            <p:ph sz="quarter" idx="14"/>
          </p:nvPr>
        </p:nvSpPr>
        <p:spPr>
          <a:xfrm>
            <a:off x="457200" y="1600200"/>
            <a:ext cx="3810000" cy="4525963"/>
          </a:xfrm>
        </p:spPr>
        <p:txBody>
          <a:bodyPr/>
          <a:lstStyle/>
          <a:p>
            <a:pPr marL="256032" lvl="1" indent="-256032">
              <a:spcBef>
                <a:spcPts val="1500"/>
              </a:spcBef>
              <a:buFont typeface="Arial" panose="020B0604020202020204" pitchFamily="34" charset="0"/>
              <a:buChar char="•"/>
            </a:pPr>
            <a:r>
              <a:rPr lang="en-US" altLang="en-US" dirty="0"/>
              <a:t>At 25 pizzas an hour, demand is unit elastic, and total revenue is at its maximum</a:t>
            </a:r>
            <a:r>
              <a:rPr lang="en-US" altLang="en-US" dirty="0" smtClean="0"/>
              <a:t>.</a:t>
            </a:r>
            <a:endParaRPr lang="en-US" altLang="en-US" dirty="0"/>
          </a:p>
        </p:txBody>
      </p:sp>
      <p:pic>
        <p:nvPicPr>
          <p:cNvPr id="5" name="Picture 8" descr="A graph of total revenue in dollars against quantity in pizzas per hour. The graph rises from (0, 0) to the maximum total revenue at (25, 312.50), before falling to (50, 0). When demand is elastic, a price cut increases total reven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828800"/>
            <a:ext cx="439102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7262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Price Elasticity of Demand </a:t>
            </a:r>
            <a:r>
              <a:rPr lang="en-US" altLang="en-US" sz="2000" dirty="0"/>
              <a:t>(</a:t>
            </a:r>
            <a:r>
              <a:rPr lang="en-US" altLang="en-US" sz="2000" dirty="0" smtClean="0"/>
              <a:t>31 </a:t>
            </a:r>
            <a:r>
              <a:rPr lang="en-US" altLang="en-US" sz="2000" dirty="0"/>
              <a:t>of </a:t>
            </a:r>
            <a:r>
              <a:rPr lang="en-US" altLang="en-US" sz="2000" dirty="0" smtClean="0"/>
              <a:t>33)</a:t>
            </a:r>
            <a:endParaRPr lang="en-IN" dirty="0"/>
          </a:p>
        </p:txBody>
      </p:sp>
      <p:sp>
        <p:nvSpPr>
          <p:cNvPr id="4" name="Content Placeholder 3"/>
          <p:cNvSpPr>
            <a:spLocks noGrp="1"/>
          </p:cNvSpPr>
          <p:nvPr>
            <p:ph sz="quarter" idx="14"/>
          </p:nvPr>
        </p:nvSpPr>
        <p:spPr>
          <a:xfrm>
            <a:off x="457200" y="1600200"/>
            <a:ext cx="4038600" cy="4525963"/>
          </a:xfrm>
        </p:spPr>
        <p:txBody>
          <a:bodyPr/>
          <a:lstStyle/>
          <a:p>
            <a:pPr marL="255600" lvl="1" indent="-255600">
              <a:spcBef>
                <a:spcPts val="1200"/>
              </a:spcBef>
              <a:spcAft>
                <a:spcPts val="600"/>
              </a:spcAft>
              <a:buFont typeface="Arial" panose="020B0604020202020204" pitchFamily="34" charset="0"/>
              <a:buChar char="•"/>
            </a:pPr>
            <a:r>
              <a:rPr lang="en-US" altLang="en-US" dirty="0"/>
              <a:t>As the price of a pizza falls from $12.50 to zero, the quantity demanded increases from 25 to 50 pizzas an hour.</a:t>
            </a:r>
          </a:p>
          <a:p>
            <a:pPr marL="255600" lvl="1" indent="-255600">
              <a:spcBef>
                <a:spcPts val="1200"/>
              </a:spcBef>
              <a:spcAft>
                <a:spcPts val="600"/>
              </a:spcAft>
              <a:buFont typeface="Arial" panose="020B0604020202020204" pitchFamily="34" charset="0"/>
              <a:buChar char="•"/>
            </a:pPr>
            <a:r>
              <a:rPr lang="en-US" altLang="en-US" dirty="0"/>
              <a:t>Demand is inelastic, and total revenue decreases</a:t>
            </a:r>
            <a:r>
              <a:rPr lang="en-US" altLang="en-US" dirty="0" smtClean="0"/>
              <a:t>.</a:t>
            </a:r>
            <a:endParaRPr lang="en-US" altLang="en-US" dirty="0"/>
          </a:p>
        </p:txBody>
      </p:sp>
      <p:pic>
        <p:nvPicPr>
          <p:cNvPr id="5" name="Picture 7" descr="A graph of price in dollars per pizza against quantity in pizzas per hour. Elastic demand causes movement down the demand curve to (25, 12.5), where demand is unit elastic. Inelastic demand causes further movement downw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752600"/>
            <a:ext cx="44958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4041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Price Elasticity of Demand </a:t>
            </a:r>
            <a:r>
              <a:rPr lang="en-US" altLang="en-US" sz="2000" dirty="0"/>
              <a:t>(</a:t>
            </a:r>
            <a:r>
              <a:rPr lang="en-US" altLang="en-US" sz="2000" dirty="0" smtClean="0"/>
              <a:t>32 </a:t>
            </a:r>
            <a:r>
              <a:rPr lang="en-US" altLang="en-US" sz="2000" dirty="0"/>
              <a:t>of </a:t>
            </a:r>
            <a:r>
              <a:rPr lang="en-US" altLang="en-US" sz="2000" dirty="0" smtClean="0"/>
              <a:t>33)</a:t>
            </a:r>
            <a:endParaRPr lang="en-IN" dirty="0"/>
          </a:p>
        </p:txBody>
      </p:sp>
      <p:sp>
        <p:nvSpPr>
          <p:cNvPr id="4" name="Content Placeholder 3"/>
          <p:cNvSpPr>
            <a:spLocks noGrp="1"/>
          </p:cNvSpPr>
          <p:nvPr>
            <p:ph sz="quarter" idx="14"/>
          </p:nvPr>
        </p:nvSpPr>
        <p:spPr>
          <a:xfrm>
            <a:off x="457200" y="1600200"/>
            <a:ext cx="3657600" cy="4525963"/>
          </a:xfrm>
        </p:spPr>
        <p:txBody>
          <a:bodyPr/>
          <a:lstStyle/>
          <a:p>
            <a:pPr marL="256032" lvl="1" indent="-256032">
              <a:spcBef>
                <a:spcPts val="1500"/>
              </a:spcBef>
              <a:buFont typeface="Arial" panose="020B0604020202020204" pitchFamily="34" charset="0"/>
              <a:buChar char="•"/>
            </a:pPr>
            <a:r>
              <a:rPr lang="en-US" altLang="en-US" dirty="0"/>
              <a:t>As the quantity increases from 25 to 50 pizzas an hour, demand is inelastic, and total revenue decreases</a:t>
            </a:r>
            <a:r>
              <a:rPr lang="en-US" altLang="en-US" dirty="0" smtClean="0"/>
              <a:t>.</a:t>
            </a:r>
            <a:endParaRPr lang="en-US" altLang="en-US" dirty="0"/>
          </a:p>
        </p:txBody>
      </p:sp>
      <p:pic>
        <p:nvPicPr>
          <p:cNvPr id="5" name="Picture 7" descr="The graph rises from (0, 0) to the maximum total revenue at (25, 312.50), before falling to (50, 0). When demand is elastic, a price cut increases total revenue. When demand is inelastic, a price cut decreases total reven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828800"/>
            <a:ext cx="439102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6874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Price Elasticity of Demand </a:t>
            </a:r>
            <a:r>
              <a:rPr lang="en-US" altLang="en-US" sz="2000" dirty="0"/>
              <a:t>(</a:t>
            </a:r>
            <a:r>
              <a:rPr lang="en-US" altLang="en-US" sz="2000" dirty="0" smtClean="0"/>
              <a:t>33 </a:t>
            </a:r>
            <a:r>
              <a:rPr lang="en-US" altLang="en-US" sz="2000" dirty="0"/>
              <a:t>of </a:t>
            </a:r>
            <a:r>
              <a:rPr lang="en-US" altLang="en-US" sz="2000" dirty="0" smtClean="0"/>
              <a:t>33)</a:t>
            </a:r>
            <a:endParaRPr lang="en-IN" dirty="0"/>
          </a:p>
        </p:txBody>
      </p:sp>
      <p:sp>
        <p:nvSpPr>
          <p:cNvPr id="4" name="Content Placeholder 3"/>
          <p:cNvSpPr>
            <a:spLocks noGrp="1"/>
          </p:cNvSpPr>
          <p:nvPr>
            <p:ph sz="quarter" idx="14"/>
          </p:nvPr>
        </p:nvSpPr>
        <p:spPr/>
        <p:txBody>
          <a:bodyPr/>
          <a:lstStyle/>
          <a:p>
            <a:pPr marL="255600" indent="-255600"/>
            <a:r>
              <a:rPr lang="en-IN" altLang="en-US" sz="2400" b="1" dirty="0"/>
              <a:t>Your Expenditure and Your Elasticity</a:t>
            </a:r>
          </a:p>
          <a:p>
            <a:pPr marL="742950" lvl="2" indent="-259200">
              <a:buSzPct val="100000"/>
              <a:buFont typeface="Arial" panose="020B0604020202020204" pitchFamily="34" charset="0"/>
              <a:buChar char="‒"/>
            </a:pPr>
            <a:r>
              <a:rPr lang="en-IN" dirty="0"/>
              <a:t>If your demand is elastic, a 1 percent price cut increases the quantity you buy by more than 1 percent and your expenditure on the item </a:t>
            </a:r>
            <a:r>
              <a:rPr lang="en-IN" i="1" dirty="0"/>
              <a:t>increases</a:t>
            </a:r>
            <a:r>
              <a:rPr lang="en-IN" dirty="0"/>
              <a:t>.</a:t>
            </a:r>
          </a:p>
          <a:p>
            <a:pPr marL="742950" lvl="2" indent="-259200">
              <a:buSzPct val="100000"/>
              <a:buFont typeface="Arial" panose="020B0604020202020204" pitchFamily="34" charset="0"/>
              <a:buChar char="‒"/>
            </a:pPr>
            <a:r>
              <a:rPr lang="en-IN" dirty="0"/>
              <a:t>If your demand is inelastic, a 1 percent price cut increases the quantity you buy by less than 1 percent and your expenditure on the item </a:t>
            </a:r>
            <a:r>
              <a:rPr lang="en-IN" i="1" dirty="0"/>
              <a:t>decreases</a:t>
            </a:r>
            <a:r>
              <a:rPr lang="en-IN" dirty="0"/>
              <a:t>.</a:t>
            </a:r>
          </a:p>
          <a:p>
            <a:pPr marL="742950" lvl="2" indent="-259200">
              <a:buSzPct val="100000"/>
              <a:buFont typeface="Arial" panose="020B0604020202020204" pitchFamily="34" charset="0"/>
              <a:buChar char="‒"/>
            </a:pPr>
            <a:r>
              <a:rPr lang="en-IN" dirty="0"/>
              <a:t>If your demand is unit elastic, a 1 percent price cut increases the quantity you buy by 1 percent and your expenditure on the item </a:t>
            </a:r>
            <a:r>
              <a:rPr lang="en-IN" i="1" dirty="0"/>
              <a:t>does not change</a:t>
            </a:r>
            <a:r>
              <a:rPr lang="en-IN" dirty="0" smtClean="0"/>
              <a:t>.</a:t>
            </a:r>
            <a:endParaRPr lang="en-IN" dirty="0"/>
          </a:p>
        </p:txBody>
      </p:sp>
    </p:spTree>
    <p:extLst>
      <p:ext uri="{BB962C8B-B14F-4D97-AF65-F5344CB8AC3E}">
        <p14:creationId xmlns:p14="http://schemas.microsoft.com/office/powerpoint/2010/main" val="1160726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More Elasticities of </a:t>
            </a:r>
            <a:r>
              <a:rPr lang="en-US" altLang="en-US" dirty="0" smtClean="0"/>
              <a:t>Demand </a:t>
            </a:r>
            <a:r>
              <a:rPr lang="en-US" altLang="en-US" sz="2000" dirty="0" smtClean="0"/>
              <a:t>(1 of 5)</a:t>
            </a:r>
            <a:endParaRPr lang="en-IN" dirty="0"/>
          </a:p>
        </p:txBody>
      </p:sp>
      <p:sp>
        <p:nvSpPr>
          <p:cNvPr id="4" name="Content Placeholder 3"/>
          <p:cNvSpPr>
            <a:spLocks noGrp="1"/>
          </p:cNvSpPr>
          <p:nvPr>
            <p:ph sz="quarter" idx="14"/>
          </p:nvPr>
        </p:nvSpPr>
        <p:spPr>
          <a:xfrm>
            <a:off x="457200" y="1600201"/>
            <a:ext cx="8229600" cy="1828800"/>
          </a:xfrm>
        </p:spPr>
        <p:txBody>
          <a:bodyPr/>
          <a:lstStyle/>
          <a:p>
            <a:pPr marL="255600" indent="-255600">
              <a:spcBef>
                <a:spcPts val="600"/>
              </a:spcBef>
            </a:pPr>
            <a:r>
              <a:rPr lang="en-IN" altLang="en-US" sz="2400" b="1" dirty="0"/>
              <a:t>Income Elasticity of Demand</a:t>
            </a:r>
          </a:p>
          <a:p>
            <a:pPr marL="741600" lvl="2" indent="-259200">
              <a:buFont typeface="Arial" panose="020B0604020202020204" pitchFamily="34" charset="0"/>
              <a:buChar char="‒"/>
            </a:pPr>
            <a:r>
              <a:rPr lang="en-IN" dirty="0"/>
              <a:t>The </a:t>
            </a:r>
            <a:r>
              <a:rPr lang="en-IN" b="1" dirty="0"/>
              <a:t>income elasticity</a:t>
            </a:r>
            <a:r>
              <a:rPr lang="en-IN" dirty="0"/>
              <a:t> </a:t>
            </a:r>
            <a:r>
              <a:rPr lang="en-IN" b="1" dirty="0"/>
              <a:t>of demand </a:t>
            </a:r>
            <a:r>
              <a:rPr lang="en-IN" dirty="0"/>
              <a:t>measures how the quantity demanded of a good responds to a change in income, other things remaining the same.</a:t>
            </a:r>
          </a:p>
          <a:p>
            <a:pPr marL="741600" lvl="2" indent="-259200">
              <a:buFont typeface="Arial" panose="020B0604020202020204" pitchFamily="34" charset="0"/>
              <a:buChar char="‒"/>
            </a:pPr>
            <a:r>
              <a:rPr lang="en-IN" dirty="0"/>
              <a:t>The formula for calculating the income elasticity of demand </a:t>
            </a:r>
            <a:r>
              <a:rPr lang="en-IN" dirty="0" smtClean="0"/>
              <a:t>is</a:t>
            </a:r>
            <a:endParaRPr lang="en-IN" dirty="0"/>
          </a:p>
        </p:txBody>
      </p:sp>
      <p:pic>
        <p:nvPicPr>
          <p:cNvPr id="6" name="Picture 5" descr="Income inelasticity is the percentage change in quantity demanded divided by the percentage change in inco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3657600"/>
            <a:ext cx="5143669" cy="648751"/>
          </a:xfrm>
          <a:prstGeom prst="rect">
            <a:avLst/>
          </a:prstGeom>
        </p:spPr>
      </p:pic>
    </p:spTree>
    <p:extLst>
      <p:ext uri="{BB962C8B-B14F-4D97-AF65-F5344CB8AC3E}">
        <p14:creationId xmlns:p14="http://schemas.microsoft.com/office/powerpoint/2010/main" val="833030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More Elasticities of Demand </a:t>
            </a:r>
            <a:r>
              <a:rPr lang="en-US" altLang="en-US" sz="2000" dirty="0" smtClean="0"/>
              <a:t>(2 </a:t>
            </a:r>
            <a:r>
              <a:rPr lang="en-US" altLang="en-US" sz="2000" dirty="0"/>
              <a:t>of 5)</a:t>
            </a:r>
            <a:endParaRPr lang="en-IN" dirty="0"/>
          </a:p>
        </p:txBody>
      </p:sp>
      <p:sp>
        <p:nvSpPr>
          <p:cNvPr id="4" name="Content Placeholder 3"/>
          <p:cNvSpPr>
            <a:spLocks noGrp="1"/>
          </p:cNvSpPr>
          <p:nvPr>
            <p:ph sz="quarter" idx="14"/>
          </p:nvPr>
        </p:nvSpPr>
        <p:spPr/>
        <p:txBody>
          <a:bodyPr/>
          <a:lstStyle/>
          <a:p>
            <a:pPr marL="255600" lvl="1" indent="-255600">
              <a:buFont typeface="Arial" panose="020B0604020202020204" pitchFamily="34" charset="0"/>
              <a:buChar char="•"/>
            </a:pPr>
            <a:r>
              <a:rPr lang="en-IN" dirty="0"/>
              <a:t>If the income elasticity of demand is greater than 1, demand is </a:t>
            </a:r>
            <a:r>
              <a:rPr lang="en-IN" i="1" dirty="0"/>
              <a:t>income elastic</a:t>
            </a:r>
            <a:r>
              <a:rPr lang="en-IN" dirty="0"/>
              <a:t> and the good is a </a:t>
            </a:r>
            <a:r>
              <a:rPr lang="en-IN" i="1" dirty="0"/>
              <a:t>normal good</a:t>
            </a:r>
            <a:r>
              <a:rPr lang="en-IN" dirty="0"/>
              <a:t>.</a:t>
            </a:r>
          </a:p>
          <a:p>
            <a:pPr marL="255600" lvl="1" indent="-255600">
              <a:buFont typeface="Arial" panose="020B0604020202020204" pitchFamily="34" charset="0"/>
              <a:buChar char="•"/>
            </a:pPr>
            <a:r>
              <a:rPr lang="en-IN" dirty="0"/>
              <a:t>If the income elasticity of demand is greater than zero but less than 1, demand is </a:t>
            </a:r>
            <a:r>
              <a:rPr lang="en-IN" i="1" dirty="0"/>
              <a:t>income inelastic</a:t>
            </a:r>
            <a:r>
              <a:rPr lang="en-IN" dirty="0"/>
              <a:t> and the good is a </a:t>
            </a:r>
            <a:r>
              <a:rPr lang="en-IN" i="1" dirty="0"/>
              <a:t>normal good</a:t>
            </a:r>
            <a:r>
              <a:rPr lang="en-IN" dirty="0"/>
              <a:t>.</a:t>
            </a:r>
          </a:p>
          <a:p>
            <a:pPr marL="255600" lvl="1" indent="-255600">
              <a:buFont typeface="Arial" panose="020B0604020202020204" pitchFamily="34" charset="0"/>
              <a:buChar char="•"/>
            </a:pPr>
            <a:r>
              <a:rPr lang="en-IN" dirty="0"/>
              <a:t>If the income elasticity of demand is less than zero (negative) the good is an </a:t>
            </a:r>
            <a:r>
              <a:rPr lang="en-IN" i="1" dirty="0"/>
              <a:t>inferior good</a:t>
            </a:r>
            <a:r>
              <a:rPr lang="en-IN" dirty="0" smtClean="0"/>
              <a:t>.</a:t>
            </a:r>
            <a:endParaRPr lang="en-IN" dirty="0"/>
          </a:p>
        </p:txBody>
      </p:sp>
    </p:spTree>
    <p:extLst>
      <p:ext uri="{BB962C8B-B14F-4D97-AF65-F5344CB8AC3E}">
        <p14:creationId xmlns:p14="http://schemas.microsoft.com/office/powerpoint/2010/main" val="194282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More Elasticities of Demand </a:t>
            </a:r>
            <a:r>
              <a:rPr lang="en-US" altLang="en-US" sz="2000" dirty="0" smtClean="0"/>
              <a:t>(3 </a:t>
            </a:r>
            <a:r>
              <a:rPr lang="en-US" altLang="en-US" sz="2000" dirty="0"/>
              <a:t>of 5)</a:t>
            </a:r>
            <a:endParaRPr lang="en-IN" dirty="0"/>
          </a:p>
        </p:txBody>
      </p:sp>
      <p:sp>
        <p:nvSpPr>
          <p:cNvPr id="4" name="Content Placeholder 3"/>
          <p:cNvSpPr>
            <a:spLocks noGrp="1"/>
          </p:cNvSpPr>
          <p:nvPr>
            <p:ph sz="quarter" idx="14"/>
          </p:nvPr>
        </p:nvSpPr>
        <p:spPr>
          <a:xfrm>
            <a:off x="457200" y="1600201"/>
            <a:ext cx="8229600" cy="2438400"/>
          </a:xfrm>
        </p:spPr>
        <p:txBody>
          <a:bodyPr/>
          <a:lstStyle/>
          <a:p>
            <a:pPr marL="255600">
              <a:spcBef>
                <a:spcPts val="1200"/>
              </a:spcBef>
            </a:pPr>
            <a:r>
              <a:rPr lang="en-CA" altLang="en-US" sz="2400" b="1" dirty="0"/>
              <a:t>Cross Elasticity of Demand</a:t>
            </a:r>
          </a:p>
          <a:p>
            <a:pPr marL="255600">
              <a:spcBef>
                <a:spcPts val="1200"/>
              </a:spcBef>
            </a:pPr>
            <a:r>
              <a:rPr lang="en-CA" altLang="en-US" sz="2400" dirty="0"/>
              <a:t>The cross elasticity of demand is a measure of the responsiveness of demand for a good to a change in the price of a </a:t>
            </a:r>
            <a:r>
              <a:rPr lang="en-CA" altLang="en-US" sz="2400" i="1" dirty="0"/>
              <a:t>substitute</a:t>
            </a:r>
            <a:r>
              <a:rPr lang="en-CA" altLang="en-US" sz="2400" dirty="0"/>
              <a:t> or a </a:t>
            </a:r>
            <a:r>
              <a:rPr lang="en-CA" altLang="en-US" sz="2400" i="1" dirty="0"/>
              <a:t>complement</a:t>
            </a:r>
            <a:r>
              <a:rPr lang="en-CA" altLang="en-US" sz="2400" dirty="0"/>
              <a:t>, other things remaining the same.</a:t>
            </a:r>
          </a:p>
          <a:p>
            <a:pPr marL="255600">
              <a:spcBef>
                <a:spcPts val="1200"/>
              </a:spcBef>
            </a:pPr>
            <a:r>
              <a:rPr lang="en-CA" altLang="en-US" sz="2400" dirty="0"/>
              <a:t>The formula for calculating the cross elasticity is</a:t>
            </a:r>
            <a:r>
              <a:rPr lang="en-CA" altLang="en-US" sz="2400" dirty="0" smtClean="0"/>
              <a:t>:</a:t>
            </a:r>
          </a:p>
          <a:p>
            <a:pPr marL="0" indent="0">
              <a:spcBef>
                <a:spcPts val="1200"/>
              </a:spcBef>
              <a:buNone/>
            </a:pPr>
            <a:endParaRPr lang="en-CA" altLang="en-US" sz="2400" dirty="0"/>
          </a:p>
        </p:txBody>
      </p:sp>
      <p:pic>
        <p:nvPicPr>
          <p:cNvPr id="3" name="Picture 2" descr="The cross elasticity is the percentage change in quantity demanded divided by the percentage change in price of substitute or compleme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522" y="4343400"/>
            <a:ext cx="6314078" cy="540589"/>
          </a:xfrm>
          <a:prstGeom prst="rect">
            <a:avLst/>
          </a:prstGeom>
        </p:spPr>
      </p:pic>
    </p:spTree>
    <p:extLst>
      <p:ext uri="{BB962C8B-B14F-4D97-AF65-F5344CB8AC3E}">
        <p14:creationId xmlns:p14="http://schemas.microsoft.com/office/powerpoint/2010/main" val="2975648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Price Elasticity of Demand </a:t>
            </a:r>
            <a:r>
              <a:rPr lang="en-US" altLang="en-US" sz="2000" dirty="0" smtClean="0"/>
              <a:t>(2 </a:t>
            </a:r>
            <a:r>
              <a:rPr lang="en-US" altLang="en-US" sz="2000" dirty="0"/>
              <a:t>of </a:t>
            </a:r>
            <a:r>
              <a:rPr lang="en-US" altLang="en-US" sz="2000" dirty="0" smtClean="0"/>
              <a:t>33)</a:t>
            </a:r>
            <a:endParaRPr lang="en-IN" dirty="0"/>
          </a:p>
        </p:txBody>
      </p:sp>
      <p:sp>
        <p:nvSpPr>
          <p:cNvPr id="4" name="Content Placeholder 3"/>
          <p:cNvSpPr>
            <a:spLocks noGrp="1"/>
          </p:cNvSpPr>
          <p:nvPr>
            <p:ph sz="quarter" idx="14"/>
          </p:nvPr>
        </p:nvSpPr>
        <p:spPr/>
        <p:txBody>
          <a:bodyPr/>
          <a:lstStyle/>
          <a:p>
            <a:pPr marL="255600"/>
            <a:r>
              <a:rPr lang="en-AU" altLang="en-US" sz="2200" dirty="0"/>
              <a:t>You might think about the responsiveness of the quantity demanded of a good to a change in its price in terms of the </a:t>
            </a:r>
            <a:r>
              <a:rPr lang="en-AU" altLang="en-US" sz="2200" i="1" dirty="0"/>
              <a:t>slope of the demand curve</a:t>
            </a:r>
            <a:r>
              <a:rPr lang="en-AU" altLang="en-US" sz="2200" dirty="0"/>
              <a:t>.</a:t>
            </a:r>
          </a:p>
          <a:p>
            <a:pPr marL="255600"/>
            <a:r>
              <a:rPr lang="en-AU" altLang="en-US" sz="2200" dirty="0"/>
              <a:t>If the demand curve is steep, the price rises by a lot; if the demand curve is almost flat, the price barely rises.</a:t>
            </a:r>
          </a:p>
          <a:p>
            <a:pPr marL="255600"/>
            <a:r>
              <a:rPr lang="en-AU" altLang="en-US" sz="2200" dirty="0"/>
              <a:t>But the slope of a demand curve depends on the units in which we measure the price and the quantity. We can choose these units to make the demand curve steep or flat. </a:t>
            </a:r>
          </a:p>
          <a:p>
            <a:pPr marL="255600"/>
            <a:r>
              <a:rPr lang="en-AU" altLang="en-US" sz="2200" dirty="0"/>
              <a:t>To measure responsiveness we need a measure that is </a:t>
            </a:r>
            <a:r>
              <a:rPr lang="en-AU" altLang="en-US" sz="2200" i="1" dirty="0"/>
              <a:t>independent </a:t>
            </a:r>
            <a:r>
              <a:rPr lang="en-AU" altLang="en-US" sz="2200" dirty="0"/>
              <a:t>of units of measurement.</a:t>
            </a:r>
          </a:p>
          <a:p>
            <a:pPr marL="255600"/>
            <a:r>
              <a:rPr lang="en-AU" altLang="en-US" sz="2200" i="1" dirty="0"/>
              <a:t>Elasticity</a:t>
            </a:r>
            <a:r>
              <a:rPr lang="en-AU" altLang="en-US" sz="2200" dirty="0"/>
              <a:t> is </a:t>
            </a:r>
            <a:r>
              <a:rPr lang="en-US" altLang="en-US" sz="2200" dirty="0"/>
              <a:t>such a measure</a:t>
            </a:r>
            <a:r>
              <a:rPr lang="en-US" altLang="en-US" sz="2200" dirty="0" smtClean="0"/>
              <a:t>.</a:t>
            </a:r>
            <a:endParaRPr lang="en-US" altLang="en-US" sz="2200" dirty="0"/>
          </a:p>
        </p:txBody>
      </p:sp>
    </p:spTree>
    <p:extLst>
      <p:ext uri="{BB962C8B-B14F-4D97-AF65-F5344CB8AC3E}">
        <p14:creationId xmlns:p14="http://schemas.microsoft.com/office/powerpoint/2010/main" val="3941846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More Elasticities of Demand </a:t>
            </a:r>
            <a:r>
              <a:rPr lang="en-US" altLang="en-US" sz="2000" dirty="0" smtClean="0"/>
              <a:t>(4 </a:t>
            </a:r>
            <a:r>
              <a:rPr lang="en-US" altLang="en-US" sz="2000" dirty="0"/>
              <a:t>of 5)</a:t>
            </a:r>
            <a:endParaRPr lang="en-IN" dirty="0"/>
          </a:p>
        </p:txBody>
      </p:sp>
      <p:sp>
        <p:nvSpPr>
          <p:cNvPr id="4" name="Content Placeholder 3"/>
          <p:cNvSpPr>
            <a:spLocks noGrp="1"/>
          </p:cNvSpPr>
          <p:nvPr>
            <p:ph sz="quarter" idx="14"/>
          </p:nvPr>
        </p:nvSpPr>
        <p:spPr/>
        <p:txBody>
          <a:bodyPr/>
          <a:lstStyle/>
          <a:p>
            <a:pPr marL="255600" lvl="1" indent="-255600">
              <a:buFont typeface="Arial" panose="020B0604020202020204" pitchFamily="34" charset="0"/>
              <a:buChar char="•"/>
            </a:pPr>
            <a:r>
              <a:rPr lang="en-IN" dirty="0"/>
              <a:t>The cross elasticity of demand for</a:t>
            </a:r>
          </a:p>
          <a:p>
            <a:pPr marL="742950" lvl="2" indent="-259200">
              <a:buSzPct val="100000"/>
              <a:buFont typeface="Arial" panose="020B0604020202020204" pitchFamily="34" charset="0"/>
              <a:buChar char="‒"/>
            </a:pPr>
            <a:r>
              <a:rPr lang="en-IN" dirty="0"/>
              <a:t>a </a:t>
            </a:r>
            <a:r>
              <a:rPr lang="en-IN" i="1" dirty="0"/>
              <a:t>substitute</a:t>
            </a:r>
            <a:r>
              <a:rPr lang="en-IN" dirty="0"/>
              <a:t> is positive.</a:t>
            </a:r>
          </a:p>
          <a:p>
            <a:pPr marL="742950" lvl="2" indent="-259200">
              <a:buSzPct val="100000"/>
              <a:buFont typeface="Arial" panose="020B0604020202020204" pitchFamily="34" charset="0"/>
              <a:buChar char="‒"/>
            </a:pPr>
            <a:r>
              <a:rPr lang="en-IN" dirty="0"/>
              <a:t>a </a:t>
            </a:r>
            <a:r>
              <a:rPr lang="en-IN" i="1" dirty="0"/>
              <a:t>complement</a:t>
            </a:r>
            <a:r>
              <a:rPr lang="en-IN" dirty="0"/>
              <a:t> is negative</a:t>
            </a:r>
            <a:r>
              <a:rPr lang="en-IN" dirty="0" smtClean="0"/>
              <a:t>.</a:t>
            </a:r>
            <a:endParaRPr lang="en-IN" dirty="0"/>
          </a:p>
        </p:txBody>
      </p:sp>
    </p:spTree>
    <p:extLst>
      <p:ext uri="{BB962C8B-B14F-4D97-AF65-F5344CB8AC3E}">
        <p14:creationId xmlns:p14="http://schemas.microsoft.com/office/powerpoint/2010/main" val="4098217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More Elasticities of Demand </a:t>
            </a:r>
            <a:r>
              <a:rPr lang="en-US" altLang="en-US" sz="2000" dirty="0" smtClean="0"/>
              <a:t>(5 </a:t>
            </a:r>
            <a:r>
              <a:rPr lang="en-US" altLang="en-US" sz="2000" dirty="0"/>
              <a:t>of 5)</a:t>
            </a:r>
            <a:endParaRPr lang="en-IN" dirty="0"/>
          </a:p>
        </p:txBody>
      </p:sp>
      <p:sp>
        <p:nvSpPr>
          <p:cNvPr id="4" name="Content Placeholder 3"/>
          <p:cNvSpPr>
            <a:spLocks noGrp="1"/>
          </p:cNvSpPr>
          <p:nvPr>
            <p:ph sz="quarter" idx="14"/>
          </p:nvPr>
        </p:nvSpPr>
        <p:spPr>
          <a:xfrm>
            <a:off x="457200" y="1600200"/>
            <a:ext cx="3810000" cy="4525963"/>
          </a:xfrm>
        </p:spPr>
        <p:txBody>
          <a:bodyPr/>
          <a:lstStyle/>
          <a:p>
            <a:pPr marL="255600" lvl="1" indent="-255600">
              <a:buFont typeface="Arial" panose="020B0604020202020204" pitchFamily="34" charset="0"/>
              <a:buChar char="•"/>
            </a:pPr>
            <a:r>
              <a:rPr lang="en-US" altLang="en-US" dirty="0"/>
              <a:t>Figure 4.5 shows the increase in the quantity of pizza demanded when the price of a burger (a substitute for pizza) rises.</a:t>
            </a:r>
          </a:p>
          <a:p>
            <a:pPr marL="255600" lvl="1" indent="-255600">
              <a:buFont typeface="Arial" panose="020B0604020202020204" pitchFamily="34" charset="0"/>
              <a:buChar char="•"/>
            </a:pPr>
            <a:r>
              <a:rPr lang="en-US" altLang="en-US" dirty="0"/>
              <a:t>The figure also shows the decrease in the quantity of pizza demanded when the price of a soft drink (a complement of pizza) rises</a:t>
            </a:r>
            <a:r>
              <a:rPr lang="en-US" altLang="en-US" dirty="0" smtClean="0"/>
              <a:t>.</a:t>
            </a:r>
            <a:endParaRPr lang="en-US" altLang="en-US" dirty="0"/>
          </a:p>
        </p:txBody>
      </p:sp>
      <p:pic>
        <p:nvPicPr>
          <p:cNvPr id="5" name="Picture 10" descr="Demand curve D0 falls with an increasingly gradual slope. When the price of a burger, a substitute rises, there is positive cross elasticity. D sub 0 shifts rightward to form D sub 1. When the price of a soft drink, a complement, rises, there is negative cross elasticity. D sub 0 shifts leftward to form D sub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905000"/>
            <a:ext cx="4419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6730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Elasticity of </a:t>
            </a:r>
            <a:r>
              <a:rPr lang="en-US" altLang="en-US" dirty="0" smtClean="0"/>
              <a:t>Supply </a:t>
            </a:r>
            <a:r>
              <a:rPr lang="en-US" altLang="en-US" sz="2000" dirty="0" smtClean="0"/>
              <a:t>(1 of 6)</a:t>
            </a:r>
            <a:endParaRPr lang="en-IN" dirty="0"/>
          </a:p>
        </p:txBody>
      </p:sp>
      <p:sp>
        <p:nvSpPr>
          <p:cNvPr id="4" name="Content Placeholder 3"/>
          <p:cNvSpPr>
            <a:spLocks noGrp="1"/>
          </p:cNvSpPr>
          <p:nvPr>
            <p:ph sz="quarter" idx="14"/>
          </p:nvPr>
        </p:nvSpPr>
        <p:spPr>
          <a:xfrm>
            <a:off x="457200" y="1600200"/>
            <a:ext cx="8229600" cy="4648200"/>
          </a:xfrm>
        </p:spPr>
        <p:txBody>
          <a:bodyPr/>
          <a:lstStyle/>
          <a:p>
            <a:pPr marL="255600">
              <a:spcBef>
                <a:spcPts val="1200"/>
              </a:spcBef>
            </a:pPr>
            <a:r>
              <a:rPr lang="en-AU" altLang="en-US" sz="2400" dirty="0"/>
              <a:t>You know that when the demand for a good increases, its equilibrium price rises and the equilibrium quantity of the good increases. </a:t>
            </a:r>
          </a:p>
          <a:p>
            <a:pPr marL="255600">
              <a:spcBef>
                <a:spcPts val="1200"/>
              </a:spcBef>
            </a:pPr>
            <a:r>
              <a:rPr lang="en-AU" altLang="en-US" sz="2400" dirty="0"/>
              <a:t>But does the price rise by a large amount and the quantity increase by a little? </a:t>
            </a:r>
          </a:p>
          <a:p>
            <a:pPr marL="255600">
              <a:spcBef>
                <a:spcPts val="1200"/>
              </a:spcBef>
            </a:pPr>
            <a:r>
              <a:rPr lang="en-AU" altLang="en-US" sz="2400" dirty="0"/>
              <a:t>Or does the price barely rise and the quantity increase by a large amount?</a:t>
            </a:r>
          </a:p>
          <a:p>
            <a:pPr marL="255600">
              <a:spcBef>
                <a:spcPts val="1200"/>
              </a:spcBef>
            </a:pPr>
            <a:r>
              <a:rPr lang="en-AU" altLang="en-US" sz="2400" dirty="0"/>
              <a:t>The answer depends on the responsiveness of the quantity supplied of a good to a change in its price.</a:t>
            </a:r>
          </a:p>
          <a:p>
            <a:pPr marL="255600">
              <a:spcBef>
                <a:spcPts val="1200"/>
              </a:spcBef>
            </a:pPr>
            <a:r>
              <a:rPr lang="en-AU" altLang="en-US" sz="2400" dirty="0"/>
              <a:t>The answer depends on the </a:t>
            </a:r>
            <a:r>
              <a:rPr lang="en-AU" altLang="en-US" sz="2400" i="1" dirty="0"/>
              <a:t>elasticity of supply </a:t>
            </a:r>
            <a:r>
              <a:rPr lang="en-AU" altLang="en-US" sz="2400" dirty="0"/>
              <a:t>of the good</a:t>
            </a:r>
            <a:r>
              <a:rPr lang="en-AU" altLang="en-US" sz="2400" dirty="0" smtClean="0"/>
              <a:t>.</a:t>
            </a:r>
            <a:endParaRPr lang="en-US" altLang="en-US" sz="2400" dirty="0"/>
          </a:p>
        </p:txBody>
      </p:sp>
    </p:spTree>
    <p:extLst>
      <p:ext uri="{BB962C8B-B14F-4D97-AF65-F5344CB8AC3E}">
        <p14:creationId xmlns:p14="http://schemas.microsoft.com/office/powerpoint/2010/main" val="3290664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Elasticity </a:t>
            </a:r>
            <a:r>
              <a:rPr lang="en-US" altLang="en-US" dirty="0" smtClean="0"/>
              <a:t>of </a:t>
            </a:r>
            <a:r>
              <a:rPr lang="en-US" altLang="en-US" dirty="0"/>
              <a:t>Supply </a:t>
            </a:r>
            <a:r>
              <a:rPr lang="en-US" altLang="en-US" sz="2000" dirty="0" smtClean="0"/>
              <a:t>(2 </a:t>
            </a:r>
            <a:r>
              <a:rPr lang="en-US" altLang="en-US" sz="2000" dirty="0"/>
              <a:t>of 6)</a:t>
            </a:r>
            <a:endParaRPr lang="en-IN" dirty="0"/>
          </a:p>
        </p:txBody>
      </p:sp>
      <p:sp>
        <p:nvSpPr>
          <p:cNvPr id="4" name="Content Placeholder 3"/>
          <p:cNvSpPr>
            <a:spLocks noGrp="1"/>
          </p:cNvSpPr>
          <p:nvPr>
            <p:ph sz="quarter" idx="14"/>
          </p:nvPr>
        </p:nvSpPr>
        <p:spPr>
          <a:xfrm>
            <a:off x="457200" y="1600201"/>
            <a:ext cx="8229600" cy="2438400"/>
          </a:xfrm>
        </p:spPr>
        <p:txBody>
          <a:bodyPr/>
          <a:lstStyle/>
          <a:p>
            <a:pPr marL="255600" lvl="1" indent="-255600">
              <a:buFont typeface="Arial" panose="020B0604020202020204" pitchFamily="34" charset="0"/>
              <a:buChar char="•"/>
            </a:pPr>
            <a:r>
              <a:rPr lang="en-IN" dirty="0"/>
              <a:t>The </a:t>
            </a:r>
            <a:r>
              <a:rPr lang="en-IN" b="1" dirty="0"/>
              <a:t>elasticity of supply</a:t>
            </a:r>
            <a:r>
              <a:rPr lang="en-IN" dirty="0"/>
              <a:t> measures the responsiveness of the quantity supplied to a change in the price of a good, when all other influences on selling plans remain the same.</a:t>
            </a:r>
          </a:p>
          <a:p>
            <a:pPr marL="255600" lvl="1" indent="-255600">
              <a:buFont typeface="Arial" panose="020B0604020202020204" pitchFamily="34" charset="0"/>
              <a:buChar char="•"/>
            </a:pPr>
            <a:r>
              <a:rPr lang="en-IN" b="1" dirty="0"/>
              <a:t>Calculating the Elasticity of Supply</a:t>
            </a:r>
          </a:p>
          <a:p>
            <a:pPr marL="255600" lvl="1" indent="-255600">
              <a:buFont typeface="Arial" panose="020B0604020202020204" pitchFamily="34" charset="0"/>
              <a:buChar char="•"/>
            </a:pPr>
            <a:r>
              <a:rPr lang="en-IN" dirty="0"/>
              <a:t>The elasticity of supply is calculated by using the formula</a:t>
            </a:r>
            <a:r>
              <a:rPr lang="en-IN" dirty="0" smtClean="0"/>
              <a:t>:</a:t>
            </a:r>
            <a:endParaRPr lang="en-IN" dirty="0"/>
          </a:p>
        </p:txBody>
      </p:sp>
      <p:pic>
        <p:nvPicPr>
          <p:cNvPr id="3" name="Picture 2" descr="The elasticity of supply is the percentage change in quantity supplied divided by the percentage change in pri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0" y="4232902"/>
            <a:ext cx="5054600" cy="643898"/>
          </a:xfrm>
          <a:prstGeom prst="rect">
            <a:avLst/>
          </a:prstGeom>
        </p:spPr>
      </p:pic>
    </p:spTree>
    <p:extLst>
      <p:ext uri="{BB962C8B-B14F-4D97-AF65-F5344CB8AC3E}">
        <p14:creationId xmlns:p14="http://schemas.microsoft.com/office/powerpoint/2010/main" val="3294618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Elasticity of Supply </a:t>
            </a:r>
            <a:r>
              <a:rPr lang="en-US" altLang="en-US" sz="2000" dirty="0" smtClean="0"/>
              <a:t>(3 </a:t>
            </a:r>
            <a:r>
              <a:rPr lang="en-US" altLang="en-US" sz="2000" dirty="0"/>
              <a:t>of 6)</a:t>
            </a:r>
            <a:endParaRPr lang="en-IN" dirty="0"/>
          </a:p>
        </p:txBody>
      </p:sp>
      <p:sp>
        <p:nvSpPr>
          <p:cNvPr id="4" name="Content Placeholder 3"/>
          <p:cNvSpPr>
            <a:spLocks noGrp="1"/>
          </p:cNvSpPr>
          <p:nvPr>
            <p:ph sz="quarter" idx="14"/>
          </p:nvPr>
        </p:nvSpPr>
        <p:spPr/>
        <p:txBody>
          <a:bodyPr/>
          <a:lstStyle/>
          <a:p>
            <a:pPr marL="255600" lvl="1" indent="-255600">
              <a:buFont typeface="Arial" panose="020B0604020202020204" pitchFamily="34" charset="0"/>
              <a:buChar char="•"/>
            </a:pPr>
            <a:r>
              <a:rPr lang="en-IN" dirty="0"/>
              <a:t>Figure 4.6 on the next slide shows three cases of the elasticity of supply.</a:t>
            </a:r>
          </a:p>
          <a:p>
            <a:pPr marL="255600" lvl="1" indent="-255600">
              <a:buFont typeface="Arial" panose="020B0604020202020204" pitchFamily="34" charset="0"/>
              <a:buChar char="•"/>
            </a:pPr>
            <a:r>
              <a:rPr lang="en-IN" dirty="0"/>
              <a:t>Supply is </a:t>
            </a:r>
            <a:r>
              <a:rPr lang="en-IN" i="1" dirty="0"/>
              <a:t>perfectly inelastic</a:t>
            </a:r>
            <a:r>
              <a:rPr lang="en-IN" dirty="0"/>
              <a:t> if the supply curve is vertical and the elasticity of supply is 0.</a:t>
            </a:r>
          </a:p>
          <a:p>
            <a:pPr marL="255600" lvl="1" indent="-255600">
              <a:buFont typeface="Arial" panose="020B0604020202020204" pitchFamily="34" charset="0"/>
              <a:buChar char="•"/>
            </a:pPr>
            <a:r>
              <a:rPr lang="en-IN" dirty="0"/>
              <a:t>Supply is </a:t>
            </a:r>
            <a:r>
              <a:rPr lang="en-IN" i="1" dirty="0"/>
              <a:t>unit elastic</a:t>
            </a:r>
            <a:r>
              <a:rPr lang="en-IN" dirty="0"/>
              <a:t> if the supply curve is linear and passes through the origin. (Note that slope is irrelevant.)</a:t>
            </a:r>
          </a:p>
          <a:p>
            <a:pPr marL="255600" lvl="1" indent="-255600">
              <a:buFont typeface="Arial" panose="020B0604020202020204" pitchFamily="34" charset="0"/>
              <a:buChar char="•"/>
            </a:pPr>
            <a:r>
              <a:rPr lang="en-IN" dirty="0"/>
              <a:t>Supply is </a:t>
            </a:r>
            <a:r>
              <a:rPr lang="en-IN" i="1" dirty="0"/>
              <a:t>perfectly elastic</a:t>
            </a:r>
            <a:r>
              <a:rPr lang="en-IN" dirty="0"/>
              <a:t> if the supply curve is horizontal and the elasticity of supply is infinite</a:t>
            </a:r>
            <a:r>
              <a:rPr lang="en-IN" dirty="0" smtClean="0"/>
              <a:t>.</a:t>
            </a:r>
            <a:endParaRPr lang="en-IN" dirty="0"/>
          </a:p>
        </p:txBody>
      </p:sp>
    </p:spTree>
    <p:extLst>
      <p:ext uri="{BB962C8B-B14F-4D97-AF65-F5344CB8AC3E}">
        <p14:creationId xmlns:p14="http://schemas.microsoft.com/office/powerpoint/2010/main" val="1654217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Elasticity of Supply </a:t>
            </a:r>
            <a:r>
              <a:rPr lang="en-US" altLang="en-US" sz="2000" dirty="0" smtClean="0"/>
              <a:t>(4 </a:t>
            </a:r>
            <a:r>
              <a:rPr lang="en-US" altLang="en-US" sz="2000" dirty="0"/>
              <a:t>of 6)</a:t>
            </a:r>
            <a:endParaRPr lang="en-IN" sz="3600" dirty="0"/>
          </a:p>
        </p:txBody>
      </p:sp>
      <p:pic>
        <p:nvPicPr>
          <p:cNvPr id="4" name="Picture 3" descr="Graph (a): perfectly inelastic supply. The graph shows price against quantity. When the elasticity of supply = 0, the supply curve S sub1 is vertical."/>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06625"/>
            <a:ext cx="28194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Graph (b): unit inelastic supply. The graph shows price against quantity. When the elasticity of supply = 1, the supply curves S sub 2A and S sub 2B rise diagonally."/>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206625"/>
            <a:ext cx="28194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Graph (c): perfectly elastic supply. The graph shows price against quantity. When the elasticity of supply = infinity, the supply curve S sub3 is horizontal."/>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206625"/>
            <a:ext cx="28194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1149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Elasticity of Supply </a:t>
            </a:r>
            <a:r>
              <a:rPr lang="en-US" altLang="en-US" sz="2000" dirty="0" smtClean="0"/>
              <a:t>(5 </a:t>
            </a:r>
            <a:r>
              <a:rPr lang="en-US" altLang="en-US" sz="2000" dirty="0"/>
              <a:t>of 6)</a:t>
            </a:r>
            <a:endParaRPr lang="en-IN" dirty="0"/>
          </a:p>
        </p:txBody>
      </p:sp>
      <p:sp>
        <p:nvSpPr>
          <p:cNvPr id="4" name="Content Placeholder 3"/>
          <p:cNvSpPr>
            <a:spLocks noGrp="1"/>
          </p:cNvSpPr>
          <p:nvPr>
            <p:ph sz="quarter" idx="14"/>
          </p:nvPr>
        </p:nvSpPr>
        <p:spPr/>
        <p:txBody>
          <a:bodyPr/>
          <a:lstStyle/>
          <a:p>
            <a:pPr marL="255600" indent="-255600"/>
            <a:r>
              <a:rPr lang="en-IN" altLang="en-US" sz="2400" b="1" dirty="0"/>
              <a:t>The Factors That Influence the Elasticity of Supply</a:t>
            </a:r>
          </a:p>
          <a:p>
            <a:pPr marL="742950" lvl="2" indent="-259200">
              <a:buFont typeface="Arial" panose="020B0604020202020204" pitchFamily="34" charset="0"/>
              <a:buChar char="‒"/>
            </a:pPr>
            <a:r>
              <a:rPr lang="en-IN" dirty="0"/>
              <a:t>The elasticity of supply depends on</a:t>
            </a:r>
          </a:p>
          <a:p>
            <a:pPr marL="1143000" lvl="3" indent="-259200">
              <a:buSzPct val="100000"/>
              <a:buFont typeface="Wingdings" panose="05000000000000000000" pitchFamily="2" charset="2"/>
              <a:buChar char="§"/>
            </a:pPr>
            <a:r>
              <a:rPr lang="en-IN" dirty="0"/>
              <a:t> Resource substitution possibilities</a:t>
            </a:r>
          </a:p>
          <a:p>
            <a:pPr marL="1143000" lvl="3" indent="-259200">
              <a:buSzPct val="100000"/>
              <a:buFont typeface="Wingdings" panose="05000000000000000000" pitchFamily="2" charset="2"/>
              <a:buChar char="§"/>
            </a:pPr>
            <a:r>
              <a:rPr lang="en-IN" dirty="0"/>
              <a:t> Time frame for supply decision</a:t>
            </a:r>
          </a:p>
          <a:p>
            <a:pPr marL="255600" lvl="1" indent="-255600">
              <a:buFont typeface="Arial" panose="020B0604020202020204" pitchFamily="34" charset="0"/>
              <a:buChar char="•"/>
            </a:pPr>
            <a:r>
              <a:rPr lang="en-IN" b="1" dirty="0"/>
              <a:t>Resource Substitution Possibilities</a:t>
            </a:r>
          </a:p>
          <a:p>
            <a:pPr marL="742950" lvl="2" indent="-259200">
              <a:buFont typeface="Arial" panose="020B0604020202020204" pitchFamily="34" charset="0"/>
              <a:buChar char="‒"/>
            </a:pPr>
            <a:r>
              <a:rPr lang="en-IN" dirty="0"/>
              <a:t>The easier it is to substitute among the resources used to produce a good or service, the greater is its elasticity of supply</a:t>
            </a:r>
            <a:r>
              <a:rPr lang="en-IN" dirty="0" smtClean="0"/>
              <a:t>.</a:t>
            </a:r>
            <a:endParaRPr lang="en-IN" dirty="0"/>
          </a:p>
        </p:txBody>
      </p:sp>
    </p:spTree>
    <p:extLst>
      <p:ext uri="{BB962C8B-B14F-4D97-AF65-F5344CB8AC3E}">
        <p14:creationId xmlns:p14="http://schemas.microsoft.com/office/powerpoint/2010/main" val="1727143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Elasticity of Supply </a:t>
            </a:r>
            <a:r>
              <a:rPr lang="en-US" altLang="en-US" sz="2000" dirty="0" smtClean="0"/>
              <a:t>(6 </a:t>
            </a:r>
            <a:r>
              <a:rPr lang="en-US" altLang="en-US" sz="2000" dirty="0"/>
              <a:t>of 6)</a:t>
            </a:r>
            <a:endParaRPr lang="en-IN" dirty="0"/>
          </a:p>
        </p:txBody>
      </p:sp>
      <p:sp>
        <p:nvSpPr>
          <p:cNvPr id="4" name="Content Placeholder 3"/>
          <p:cNvSpPr>
            <a:spLocks noGrp="1"/>
          </p:cNvSpPr>
          <p:nvPr>
            <p:ph sz="quarter" idx="14"/>
          </p:nvPr>
        </p:nvSpPr>
        <p:spPr/>
        <p:txBody>
          <a:bodyPr/>
          <a:lstStyle/>
          <a:p>
            <a:pPr marL="255600" lvl="1" indent="-255600">
              <a:buFont typeface="Arial" panose="020B0604020202020204" pitchFamily="34" charset="0"/>
              <a:buChar char="•"/>
            </a:pPr>
            <a:r>
              <a:rPr lang="en-IN" b="1" dirty="0"/>
              <a:t>Time Frame for Supply Decision</a:t>
            </a:r>
          </a:p>
          <a:p>
            <a:pPr marL="742950" lvl="2" indent="-259200">
              <a:buFont typeface="Arial" panose="020B0604020202020204" pitchFamily="34" charset="0"/>
              <a:buChar char="‒"/>
            </a:pPr>
            <a:r>
              <a:rPr lang="en-IN" dirty="0"/>
              <a:t>The more time that passes after a price change, the greater is the elasticity of supply.</a:t>
            </a:r>
          </a:p>
          <a:p>
            <a:pPr marL="742950" lvl="2" indent="-259200">
              <a:buFont typeface="Arial" panose="020B0604020202020204" pitchFamily="34" charset="0"/>
              <a:buChar char="‒"/>
            </a:pPr>
            <a:r>
              <a:rPr lang="en-IN" i="1" dirty="0"/>
              <a:t>Momentary supply</a:t>
            </a:r>
            <a:r>
              <a:rPr lang="en-IN" dirty="0"/>
              <a:t> is perfectly inelastic. The quantity supplied immediately following a price change is constant.</a:t>
            </a:r>
          </a:p>
          <a:p>
            <a:pPr marL="742950" lvl="2" indent="-259200">
              <a:buFont typeface="Arial" panose="020B0604020202020204" pitchFamily="34" charset="0"/>
              <a:buChar char="‒"/>
            </a:pPr>
            <a:r>
              <a:rPr lang="en-IN" i="1" dirty="0"/>
              <a:t>Short-run supply</a:t>
            </a:r>
            <a:r>
              <a:rPr lang="en-IN" dirty="0"/>
              <a:t> is somewhat elastic.</a:t>
            </a:r>
          </a:p>
          <a:p>
            <a:pPr marL="742950" lvl="2" indent="-259200">
              <a:buFont typeface="Arial" panose="020B0604020202020204" pitchFamily="34" charset="0"/>
              <a:buChar char="‒"/>
            </a:pPr>
            <a:r>
              <a:rPr lang="en-IN" i="1" dirty="0"/>
              <a:t>Long-run supply</a:t>
            </a:r>
            <a:r>
              <a:rPr lang="en-IN" dirty="0"/>
              <a:t> is the most elastic</a:t>
            </a:r>
            <a:r>
              <a:rPr lang="en-IN" dirty="0" smtClean="0"/>
              <a:t>.</a:t>
            </a:r>
            <a:endParaRPr lang="en-IN" dirty="0"/>
          </a:p>
        </p:txBody>
      </p:sp>
    </p:spTree>
    <p:extLst>
      <p:ext uri="{BB962C8B-B14F-4D97-AF65-F5344CB8AC3E}">
        <p14:creationId xmlns:p14="http://schemas.microsoft.com/office/powerpoint/2010/main" val="2158673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772"/>
            <a:ext cx="8229600" cy="622828"/>
          </a:xfrm>
        </p:spPr>
        <p:txBody>
          <a:bodyPr/>
          <a:lstStyle/>
          <a:p>
            <a:r>
              <a:rPr lang="en-IN" dirty="0"/>
              <a:t>Glossary of </a:t>
            </a:r>
            <a:r>
              <a:rPr lang="en-IN" dirty="0" smtClean="0"/>
              <a:t>Elasticities </a:t>
            </a:r>
            <a:r>
              <a:rPr lang="en-IN" sz="2000" dirty="0" smtClean="0"/>
              <a:t>(1 of 4)</a:t>
            </a:r>
            <a:endParaRPr lang="en-IN" sz="2000" dirty="0"/>
          </a:p>
        </p:txBody>
      </p:sp>
      <p:sp>
        <p:nvSpPr>
          <p:cNvPr id="4" name="Content Placeholder 3"/>
          <p:cNvSpPr>
            <a:spLocks noGrp="1"/>
          </p:cNvSpPr>
          <p:nvPr>
            <p:ph sz="quarter" idx="14"/>
          </p:nvPr>
        </p:nvSpPr>
        <p:spPr>
          <a:xfrm>
            <a:off x="457200" y="1600201"/>
            <a:ext cx="8229600" cy="381000"/>
          </a:xfrm>
        </p:spPr>
        <p:txBody>
          <a:bodyPr/>
          <a:lstStyle/>
          <a:p>
            <a:pPr marL="255600" lvl="1" indent="-256032">
              <a:spcBef>
                <a:spcPts val="1500"/>
              </a:spcBef>
              <a:buFont typeface="Arial" panose="020B0604020202020204" pitchFamily="34" charset="0"/>
              <a:buChar char="•"/>
            </a:pPr>
            <a:r>
              <a:rPr lang="en-AU" altLang="en-US" dirty="0"/>
              <a:t>Table 4.1 provides a glossary of all the elasticity measures</a:t>
            </a:r>
            <a:r>
              <a:rPr lang="en-AU" altLang="en-US" dirty="0" smtClean="0"/>
              <a:t>.</a:t>
            </a:r>
            <a:endParaRPr lang="en-AU" altLang="en-US" dirty="0"/>
          </a:p>
        </p:txBody>
      </p:sp>
      <p:graphicFrame>
        <p:nvGraphicFramePr>
          <p:cNvPr id="5" name="Table 4" descr="A relationship is described as perfectly elastic when its magnitude is infinity. This means that the smallest possible increase in price causes an infinitely large decrease in the quantity demanded. A relationship is described as elastic when its magnitude is less than infinity. This means that the percentage decrease in the quantity demanded exceeds the percentage increase in price. A relationship is described as unit elastic when its magnitude is 1. This means that the percentage decrease in the quantity demanded equals the percentage increase in price.  A relationship is described as inelastic when its magnitude is less than 1 but greater than 0. This means that the percentage decrease in the quantity demanded is less than the percentage increase in price. A relationship is described as perfectly inelastic when its magnitude is 0. This means that the quantity demanded is the same at all prices."/>
          <p:cNvGraphicFramePr>
            <a:graphicFrameLocks noGrp="1"/>
          </p:cNvGraphicFramePr>
          <p:nvPr>
            <p:extLst>
              <p:ext uri="{D42A27DB-BD31-4B8C-83A1-F6EECF244321}">
                <p14:modId xmlns:p14="http://schemas.microsoft.com/office/powerpoint/2010/main" val="1206237290"/>
              </p:ext>
            </p:extLst>
          </p:nvPr>
        </p:nvGraphicFramePr>
        <p:xfrm>
          <a:off x="321563" y="2142393"/>
          <a:ext cx="8593837" cy="3271520"/>
        </p:xfrm>
        <a:graphic>
          <a:graphicData uri="http://schemas.openxmlformats.org/drawingml/2006/table">
            <a:tbl>
              <a:tblPr firstRow="1" bandRow="1">
                <a:tableStyleId>{2D5ABB26-0587-4C30-8999-92F81FD0307C}</a:tableStyleId>
              </a:tblPr>
              <a:tblGrid>
                <a:gridCol w="1372426"/>
                <a:gridCol w="1362900"/>
                <a:gridCol w="2111693"/>
                <a:gridCol w="3746818"/>
              </a:tblGrid>
              <a:tr h="370840">
                <a:tc>
                  <a:txBody>
                    <a:bodyPr/>
                    <a:lstStyle/>
                    <a:p>
                      <a:r>
                        <a:rPr lang="en-IN" sz="1600" b="1" dirty="0" smtClean="0"/>
                        <a:t>TABLE 4.1</a:t>
                      </a:r>
                      <a:endParaRPr lang="en-IN" sz="1600" b="1" dirty="0"/>
                    </a:p>
                  </a:txBody>
                  <a:tcPr>
                    <a:lnT w="12700" cap="flat" cmpd="sng" algn="ctr">
                      <a:solidFill>
                        <a:srgbClr val="002060"/>
                      </a:solidFill>
                      <a:prstDash val="solid"/>
                      <a:round/>
                      <a:headEnd type="none" w="med" len="med"/>
                      <a:tailEnd type="none" w="med" len="med"/>
                    </a:lnT>
                  </a:tcPr>
                </a:tc>
                <a:tc gridSpan="3">
                  <a:txBody>
                    <a:bodyPr/>
                    <a:lstStyle/>
                    <a:p>
                      <a:r>
                        <a:rPr lang="en-IN" sz="1600" dirty="0" smtClean="0"/>
                        <a:t>A Compact Glossary of Elasticities</a:t>
                      </a:r>
                      <a:endParaRPr lang="en-IN" sz="1600" dirty="0"/>
                    </a:p>
                  </a:txBody>
                  <a:tcPr>
                    <a:lnT w="12700" cap="flat" cmpd="sng" algn="ctr">
                      <a:solidFill>
                        <a:srgbClr val="002060"/>
                      </a:solidFill>
                      <a:prstDash val="solid"/>
                      <a:round/>
                      <a:headEnd type="none" w="med" len="med"/>
                      <a:tailEnd type="none" w="med" len="med"/>
                    </a:lnT>
                  </a:tcPr>
                </a:tc>
                <a:tc hMerge="1">
                  <a:txBody>
                    <a:bodyPr/>
                    <a:lstStyle/>
                    <a:p>
                      <a:endParaRPr lang="en-IN" dirty="0"/>
                    </a:p>
                  </a:txBody>
                  <a:tcPr/>
                </a:tc>
                <a:tc hMerge="1">
                  <a:txBody>
                    <a:bodyPr/>
                    <a:lstStyle/>
                    <a:p>
                      <a:endParaRPr lang="en-IN" dirty="0"/>
                    </a:p>
                  </a:txBody>
                  <a:tcPr/>
                </a:tc>
              </a:tr>
              <a:tr h="370840">
                <a:tc gridSpan="2">
                  <a:txBody>
                    <a:bodyPr/>
                    <a:lstStyle/>
                    <a:p>
                      <a:r>
                        <a:rPr lang="en-IN" sz="1400" b="1" dirty="0" smtClean="0"/>
                        <a:t>Price Elasticities of Demand</a:t>
                      </a:r>
                      <a:br>
                        <a:rPr lang="en-IN" sz="1400" b="1" dirty="0" smtClean="0"/>
                      </a:br>
                      <a:r>
                        <a:rPr lang="en-IN" sz="1400" b="1" dirty="0" smtClean="0"/>
                        <a:t>A relationship is described as</a:t>
                      </a:r>
                      <a:endParaRPr lang="en-IN" sz="1400" b="1" dirty="0"/>
                    </a:p>
                  </a:txBody>
                  <a:tcPr/>
                </a:tc>
                <a:tc hMerge="1">
                  <a:txBody>
                    <a:bodyPr/>
                    <a:lstStyle/>
                    <a:p>
                      <a:endParaRPr lang="en-IN"/>
                    </a:p>
                  </a:txBody>
                  <a:tcPr/>
                </a:tc>
                <a:tc>
                  <a:txBody>
                    <a:bodyPr/>
                    <a:lstStyle/>
                    <a:p>
                      <a:endParaRPr lang="en-IN" sz="1400" b="1" dirty="0" smtClean="0"/>
                    </a:p>
                    <a:p>
                      <a:r>
                        <a:rPr lang="en-IN" sz="1400" b="1" dirty="0" smtClean="0"/>
                        <a:t>When its magnitude is</a:t>
                      </a:r>
                      <a:endParaRPr lang="en-IN" sz="1400" b="1" dirty="0"/>
                    </a:p>
                  </a:txBody>
                  <a:tcPr/>
                </a:tc>
                <a:tc>
                  <a:txBody>
                    <a:bodyPr/>
                    <a:lstStyle/>
                    <a:p>
                      <a:endParaRPr lang="en-IN" sz="1400" b="1" dirty="0" smtClean="0"/>
                    </a:p>
                    <a:p>
                      <a:r>
                        <a:rPr lang="en-IN" sz="1400" b="1" dirty="0" smtClean="0"/>
                        <a:t>Which means that</a:t>
                      </a:r>
                      <a:endParaRPr lang="en-IN" sz="1400" b="1" dirty="0"/>
                    </a:p>
                  </a:txBody>
                  <a:tcPr/>
                </a:tc>
              </a:tr>
              <a:tr h="370840">
                <a:tc gridSpan="2">
                  <a:txBody>
                    <a:bodyPr/>
                    <a:lstStyle/>
                    <a:p>
                      <a:r>
                        <a:rPr lang="en-IN" sz="1200" dirty="0" smtClean="0"/>
                        <a:t>Perfectly elastic</a:t>
                      </a:r>
                      <a:endParaRPr lang="en-IN" sz="1200" dirty="0"/>
                    </a:p>
                  </a:txBody>
                  <a:tcPr/>
                </a:tc>
                <a:tc hMerge="1">
                  <a:txBody>
                    <a:bodyPr/>
                    <a:lstStyle/>
                    <a:p>
                      <a:endParaRPr lang="en-IN"/>
                    </a:p>
                  </a:txBody>
                  <a:tcPr/>
                </a:tc>
                <a:tc>
                  <a:txBody>
                    <a:bodyPr/>
                    <a:lstStyle/>
                    <a:p>
                      <a:r>
                        <a:rPr lang="en-IN" sz="1200" dirty="0" smtClean="0"/>
                        <a:t>Less than infinity</a:t>
                      </a:r>
                      <a:endParaRPr lang="en-IN" sz="1200" dirty="0"/>
                    </a:p>
                  </a:txBody>
                  <a:tcPr/>
                </a:tc>
                <a:tc>
                  <a:txBody>
                    <a:bodyPr/>
                    <a:lstStyle/>
                    <a:p>
                      <a:r>
                        <a:rPr lang="en-IN" sz="1200" dirty="0" smtClean="0"/>
                        <a:t>The</a:t>
                      </a:r>
                      <a:r>
                        <a:rPr lang="en-IN" sz="1200" baseline="0" dirty="0" smtClean="0"/>
                        <a:t> smallest possible increase in price </a:t>
                      </a:r>
                      <a:br>
                        <a:rPr lang="en-IN" sz="1200" baseline="0" dirty="0" smtClean="0"/>
                      </a:br>
                      <a:r>
                        <a:rPr lang="en-IN" sz="1200" baseline="0" dirty="0" smtClean="0"/>
                        <a:t>causes an infinitely large decrease in the quantity</a:t>
                      </a:r>
                      <a:br>
                        <a:rPr lang="en-IN" sz="1200" baseline="0" dirty="0" smtClean="0"/>
                      </a:br>
                      <a:r>
                        <a:rPr lang="en-IN" sz="1200" baseline="0" dirty="0" smtClean="0"/>
                        <a:t>demanded*</a:t>
                      </a:r>
                      <a:endParaRPr lang="en-IN" sz="1200" dirty="0"/>
                    </a:p>
                  </a:txBody>
                  <a:tcPr/>
                </a:tc>
              </a:tr>
              <a:tr h="370840">
                <a:tc gridSpan="2">
                  <a:txBody>
                    <a:bodyPr/>
                    <a:lstStyle/>
                    <a:p>
                      <a:r>
                        <a:rPr lang="en-IN" sz="1200" dirty="0" smtClean="0"/>
                        <a:t>Elastic</a:t>
                      </a:r>
                      <a:endParaRPr lang="en-IN" sz="1200" dirty="0"/>
                    </a:p>
                  </a:txBody>
                  <a:tcPr/>
                </a:tc>
                <a:tc hMerge="1">
                  <a:txBody>
                    <a:bodyPr/>
                    <a:lstStyle/>
                    <a:p>
                      <a:endParaRPr lang="en-IN"/>
                    </a:p>
                  </a:txBody>
                  <a:tcPr/>
                </a:tc>
                <a:tc>
                  <a:txBody>
                    <a:bodyPr/>
                    <a:lstStyle/>
                    <a:p>
                      <a:r>
                        <a:rPr lang="en-IN" sz="1200" dirty="0" smtClean="0"/>
                        <a:t>Less than infinity</a:t>
                      </a:r>
                      <a:endParaRPr lang="en-IN" sz="1200" dirty="0"/>
                    </a:p>
                  </a:txBody>
                  <a:tcPr/>
                </a:tc>
                <a:tc>
                  <a:txBody>
                    <a:bodyPr/>
                    <a:lstStyle/>
                    <a:p>
                      <a:r>
                        <a:rPr lang="en-IN" sz="1200" dirty="0" smtClean="0"/>
                        <a:t>The percentage decrease in the quantity demanded</a:t>
                      </a:r>
                      <a:br>
                        <a:rPr lang="en-IN" sz="1200" dirty="0" smtClean="0"/>
                      </a:br>
                      <a:r>
                        <a:rPr lang="en-IN" sz="1200" dirty="0" smtClean="0"/>
                        <a:t>exceeds the percentage increase in price</a:t>
                      </a:r>
                      <a:endParaRPr lang="en-IN" sz="1200" dirty="0"/>
                    </a:p>
                  </a:txBody>
                  <a:tcPr/>
                </a:tc>
              </a:tr>
              <a:tr h="370840">
                <a:tc gridSpan="2">
                  <a:txBody>
                    <a:bodyPr/>
                    <a:lstStyle/>
                    <a:p>
                      <a:r>
                        <a:rPr lang="en-IN" sz="1200" dirty="0" smtClean="0"/>
                        <a:t>Unit</a:t>
                      </a:r>
                      <a:r>
                        <a:rPr lang="en-IN" sz="1200" baseline="0" dirty="0" smtClean="0"/>
                        <a:t> elastic</a:t>
                      </a:r>
                      <a:endParaRPr lang="en-IN" sz="1200" dirty="0"/>
                    </a:p>
                  </a:txBody>
                  <a:tcPr/>
                </a:tc>
                <a:tc hMerge="1">
                  <a:txBody>
                    <a:bodyPr/>
                    <a:lstStyle/>
                    <a:p>
                      <a:endParaRPr lang="en-IN"/>
                    </a:p>
                  </a:txBody>
                  <a:tcPr/>
                </a:tc>
                <a:tc>
                  <a:txBody>
                    <a:bodyPr/>
                    <a:lstStyle/>
                    <a:p>
                      <a:r>
                        <a:rPr lang="en-IN" sz="1200" dirty="0" smtClean="0"/>
                        <a:t>1</a:t>
                      </a:r>
                      <a:endParaRPr lang="en-IN" sz="1200" dirty="0"/>
                    </a:p>
                  </a:txBody>
                  <a:tcPr/>
                </a:tc>
                <a:tc>
                  <a:txBody>
                    <a:bodyPr/>
                    <a:lstStyle/>
                    <a:p>
                      <a:r>
                        <a:rPr lang="en-IN" sz="1200" dirty="0" smtClean="0"/>
                        <a:t>The Percentage decrease in the quantity demanded</a:t>
                      </a:r>
                      <a:br>
                        <a:rPr lang="en-IN" sz="1200" dirty="0" smtClean="0"/>
                      </a:br>
                      <a:r>
                        <a:rPr lang="en-IN" sz="1200" dirty="0" smtClean="0"/>
                        <a:t>equals</a:t>
                      </a:r>
                      <a:r>
                        <a:rPr lang="en-IN" sz="1200" baseline="0" dirty="0" smtClean="0"/>
                        <a:t> the percentage increase in price</a:t>
                      </a:r>
                      <a:endParaRPr lang="en-IN" sz="1200" dirty="0"/>
                    </a:p>
                  </a:txBody>
                  <a:tcPr/>
                </a:tc>
              </a:tr>
              <a:tr h="370840">
                <a:tc gridSpan="2">
                  <a:txBody>
                    <a:bodyPr/>
                    <a:lstStyle/>
                    <a:p>
                      <a:r>
                        <a:rPr lang="en-IN" sz="1200" dirty="0" smtClean="0"/>
                        <a:t>Inelastic</a:t>
                      </a:r>
                      <a:endParaRPr lang="en-IN" sz="1200" dirty="0"/>
                    </a:p>
                  </a:txBody>
                  <a:tcPr/>
                </a:tc>
                <a:tc hMerge="1">
                  <a:txBody>
                    <a:bodyPr/>
                    <a:lstStyle/>
                    <a:p>
                      <a:endParaRPr lang="en-IN"/>
                    </a:p>
                  </a:txBody>
                  <a:tcPr/>
                </a:tc>
                <a:tc>
                  <a:txBody>
                    <a:bodyPr/>
                    <a:lstStyle/>
                    <a:p>
                      <a:r>
                        <a:rPr lang="en-IN" sz="1200" dirty="0" smtClean="0"/>
                        <a:t>Less than 1 but</a:t>
                      </a:r>
                      <a:br>
                        <a:rPr lang="en-IN" sz="1200" dirty="0" smtClean="0"/>
                      </a:br>
                      <a:r>
                        <a:rPr lang="en-IN" sz="1200" dirty="0" smtClean="0"/>
                        <a:t>greater</a:t>
                      </a:r>
                      <a:r>
                        <a:rPr lang="en-IN" sz="1200" baseline="0" dirty="0" smtClean="0"/>
                        <a:t> than zero</a:t>
                      </a:r>
                      <a:endParaRPr lang="en-IN" sz="1200" dirty="0"/>
                    </a:p>
                  </a:txBody>
                  <a:tcPr/>
                </a:tc>
                <a:tc>
                  <a:txBody>
                    <a:bodyPr/>
                    <a:lstStyle/>
                    <a:p>
                      <a:r>
                        <a:rPr lang="en-IN" sz="1200" dirty="0" smtClean="0"/>
                        <a:t>The percentage decrease in the quantity demanded </a:t>
                      </a:r>
                      <a:br>
                        <a:rPr lang="en-IN" sz="1200" dirty="0" smtClean="0"/>
                      </a:br>
                      <a:r>
                        <a:rPr lang="en-IN" sz="1200" dirty="0" smtClean="0"/>
                        <a:t>is less than the percentage increase</a:t>
                      </a:r>
                      <a:r>
                        <a:rPr lang="en-IN" sz="1200" baseline="0" dirty="0" smtClean="0"/>
                        <a:t> in price</a:t>
                      </a:r>
                      <a:endParaRPr lang="en-IN" sz="1200" dirty="0"/>
                    </a:p>
                  </a:txBody>
                  <a:tcPr/>
                </a:tc>
              </a:tr>
              <a:tr h="370840">
                <a:tc gridSpan="2">
                  <a:txBody>
                    <a:bodyPr/>
                    <a:lstStyle/>
                    <a:p>
                      <a:r>
                        <a:rPr lang="en-IN" sz="1200" dirty="0" smtClean="0"/>
                        <a:t>Perfectly inelastic</a:t>
                      </a:r>
                      <a:endParaRPr lang="en-IN" sz="1200" dirty="0"/>
                    </a:p>
                  </a:txBody>
                  <a:tcPr>
                    <a:lnB w="12700" cap="flat" cmpd="sng" algn="ctr">
                      <a:solidFill>
                        <a:srgbClr val="002060"/>
                      </a:solidFill>
                      <a:prstDash val="solid"/>
                      <a:round/>
                      <a:headEnd type="none" w="med" len="med"/>
                      <a:tailEnd type="none" w="med" len="med"/>
                    </a:lnB>
                  </a:tcPr>
                </a:tc>
                <a:tc hMerge="1">
                  <a:txBody>
                    <a:bodyPr/>
                    <a:lstStyle/>
                    <a:p>
                      <a:endParaRPr lang="en-IN"/>
                    </a:p>
                  </a:txBody>
                  <a:tcPr/>
                </a:tc>
                <a:tc>
                  <a:txBody>
                    <a:bodyPr/>
                    <a:lstStyle/>
                    <a:p>
                      <a:r>
                        <a:rPr lang="en-IN" sz="1200" dirty="0" smtClean="0"/>
                        <a:t>Zero</a:t>
                      </a:r>
                      <a:endParaRPr lang="en-IN" sz="1200" dirty="0"/>
                    </a:p>
                  </a:txBody>
                  <a:tcPr>
                    <a:lnB w="12700" cap="flat" cmpd="sng" algn="ctr">
                      <a:solidFill>
                        <a:srgbClr val="002060"/>
                      </a:solidFill>
                      <a:prstDash val="solid"/>
                      <a:round/>
                      <a:headEnd type="none" w="med" len="med"/>
                      <a:tailEnd type="none" w="med" len="med"/>
                    </a:lnB>
                  </a:tcPr>
                </a:tc>
                <a:tc>
                  <a:txBody>
                    <a:bodyPr/>
                    <a:lstStyle/>
                    <a:p>
                      <a:r>
                        <a:rPr lang="en-IN" sz="1200" dirty="0" smtClean="0"/>
                        <a:t>The quantity demanded is the same at all prices</a:t>
                      </a:r>
                      <a:endParaRPr lang="en-IN" sz="1200" dirty="0"/>
                    </a:p>
                  </a:txBody>
                  <a:tcPr>
                    <a:lnB w="12700" cap="flat" cmpd="sng" algn="ctr">
                      <a:solidFill>
                        <a:srgbClr val="00206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93847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367772"/>
            <a:ext cx="8229600" cy="622828"/>
          </a:xfrm>
        </p:spPr>
        <p:txBody>
          <a:bodyPr/>
          <a:lstStyle/>
          <a:p>
            <a:r>
              <a:rPr lang="en-IN" dirty="0"/>
              <a:t>Glossary of </a:t>
            </a:r>
            <a:r>
              <a:rPr lang="en-IN" dirty="0" smtClean="0"/>
              <a:t>Elasticities </a:t>
            </a:r>
            <a:r>
              <a:rPr lang="en-IN" sz="2000" dirty="0" smtClean="0"/>
              <a:t>(2 of 4)</a:t>
            </a:r>
            <a:endParaRPr lang="en-IN" sz="2000" dirty="0"/>
          </a:p>
        </p:txBody>
      </p:sp>
      <p:graphicFrame>
        <p:nvGraphicFramePr>
          <p:cNvPr id="5" name="Content Placeholder 4" descr="A relationship is described as close substitutes when its value is large. This means that the smallest possible increase in the value of one good causes an infinitely large increase in the quantity demanded of another good. A relationship is described as substitutes when its value is positive. This means that an increase in the price of one good causes an increase in the quantity demanded for another good. A relationship is described as unrelated goods when its value is zero. This means that an increase in the price of the good does not affect the quantity demanded for the other good. A relationship is described as complements when its value is negative. This means that an increase in the price of one good leads to a decrease in the quantity demanded for another good."/>
          <p:cNvGraphicFramePr>
            <a:graphicFrameLocks noGrp="1"/>
          </p:cNvGraphicFramePr>
          <p:nvPr>
            <p:ph sz="quarter" idx="14"/>
            <p:extLst>
              <p:ext uri="{D42A27DB-BD31-4B8C-83A1-F6EECF244321}">
                <p14:modId xmlns:p14="http://schemas.microsoft.com/office/powerpoint/2010/main" val="3601213356"/>
              </p:ext>
            </p:extLst>
          </p:nvPr>
        </p:nvGraphicFramePr>
        <p:xfrm>
          <a:off x="740663" y="1706880"/>
          <a:ext cx="7488937" cy="3931920"/>
        </p:xfrm>
        <a:graphic>
          <a:graphicData uri="http://schemas.openxmlformats.org/drawingml/2006/table">
            <a:tbl>
              <a:tblPr firstRow="1" bandRow="1">
                <a:tableStyleId>{2D5ABB26-0587-4C30-8999-92F81FD0307C}</a:tableStyleId>
              </a:tblPr>
              <a:tblGrid>
                <a:gridCol w="1371600"/>
                <a:gridCol w="1422464"/>
                <a:gridCol w="1668780"/>
                <a:gridCol w="3026093"/>
              </a:tblGrid>
              <a:tr h="228600">
                <a:tc>
                  <a:txBody>
                    <a:bodyPr/>
                    <a:lstStyle/>
                    <a:p>
                      <a:r>
                        <a:rPr lang="en-IN" sz="1600" b="1" dirty="0" smtClean="0"/>
                        <a:t>TABLE 4.1</a:t>
                      </a:r>
                      <a:endParaRPr lang="en-IN" sz="1600" b="1" dirty="0"/>
                    </a:p>
                  </a:txBody>
                  <a:tcPr>
                    <a:lnT w="12700" cap="flat" cmpd="sng" algn="ctr">
                      <a:solidFill>
                        <a:srgbClr val="002060"/>
                      </a:solidFill>
                      <a:prstDash val="solid"/>
                      <a:round/>
                      <a:headEnd type="none" w="med" len="med"/>
                      <a:tailEnd type="none" w="med" len="med"/>
                    </a:lnT>
                  </a:tcPr>
                </a:tc>
                <a:tc gridSpan="3">
                  <a:txBody>
                    <a:bodyPr/>
                    <a:lstStyle/>
                    <a:p>
                      <a:r>
                        <a:rPr lang="en-IN" sz="1600" dirty="0" smtClean="0"/>
                        <a:t>A Compact Glossary</a:t>
                      </a:r>
                      <a:r>
                        <a:rPr lang="en-IN" sz="1600" baseline="0" dirty="0" smtClean="0"/>
                        <a:t> of Elasticities</a:t>
                      </a:r>
                      <a:endParaRPr lang="en-IN" sz="1600" dirty="0"/>
                    </a:p>
                  </a:txBody>
                  <a:tcPr>
                    <a:lnT w="12700" cap="flat" cmpd="sng" algn="ctr">
                      <a:solidFill>
                        <a:srgbClr val="002060"/>
                      </a:solidFill>
                      <a:prstDash val="solid"/>
                      <a:round/>
                      <a:headEnd type="none" w="med" len="med"/>
                      <a:tailEnd type="none" w="med" len="med"/>
                    </a:lnT>
                  </a:tcPr>
                </a:tc>
                <a:tc hMerge="1">
                  <a:txBody>
                    <a:bodyPr/>
                    <a:lstStyle/>
                    <a:p>
                      <a:endParaRPr lang="en-IN" dirty="0"/>
                    </a:p>
                  </a:txBody>
                  <a:tcPr/>
                </a:tc>
                <a:tc hMerge="1">
                  <a:txBody>
                    <a:bodyPr/>
                    <a:lstStyle/>
                    <a:p>
                      <a:endParaRPr lang="en-IN" dirty="0"/>
                    </a:p>
                  </a:txBody>
                  <a:tcPr/>
                </a:tc>
              </a:tr>
              <a:tr h="370840">
                <a:tc gridSpan="2">
                  <a:txBody>
                    <a:bodyPr/>
                    <a:lstStyle/>
                    <a:p>
                      <a:r>
                        <a:rPr lang="en-IN" sz="1400" b="1" dirty="0" smtClean="0"/>
                        <a:t>Cross Elasticities of Demand</a:t>
                      </a:r>
                      <a:br>
                        <a:rPr lang="en-IN" sz="1400" b="1" dirty="0" smtClean="0"/>
                      </a:br>
                      <a:r>
                        <a:rPr lang="en-IN" sz="1400" b="1" dirty="0" smtClean="0"/>
                        <a:t>A Relationship</a:t>
                      </a:r>
                      <a:r>
                        <a:rPr lang="en-IN" sz="1400" b="1" baseline="0" dirty="0" smtClean="0"/>
                        <a:t> is described as</a:t>
                      </a:r>
                      <a:endParaRPr lang="en-IN" sz="1400" b="1" dirty="0"/>
                    </a:p>
                  </a:txBody>
                  <a:tcPr/>
                </a:tc>
                <a:tc hMerge="1">
                  <a:txBody>
                    <a:bodyPr/>
                    <a:lstStyle/>
                    <a:p>
                      <a:endParaRPr lang="en-IN"/>
                    </a:p>
                  </a:txBody>
                  <a:tcPr/>
                </a:tc>
                <a:tc>
                  <a:txBody>
                    <a:bodyPr/>
                    <a:lstStyle/>
                    <a:p>
                      <a:endParaRPr lang="en-IN" sz="1400" b="1" dirty="0" smtClean="0"/>
                    </a:p>
                    <a:p>
                      <a:r>
                        <a:rPr lang="en-IN" sz="1400" b="1" dirty="0" smtClean="0"/>
                        <a:t>When its value is</a:t>
                      </a:r>
                      <a:endParaRPr lang="en-IN" sz="1400" b="1" dirty="0"/>
                    </a:p>
                  </a:txBody>
                  <a:tcPr/>
                </a:tc>
                <a:tc>
                  <a:txBody>
                    <a:bodyPr/>
                    <a:lstStyle/>
                    <a:p>
                      <a:endParaRPr lang="en-IN" sz="1400" b="1" dirty="0" smtClean="0"/>
                    </a:p>
                    <a:p>
                      <a:r>
                        <a:rPr lang="en-IN" sz="1400" b="1" dirty="0" smtClean="0"/>
                        <a:t>Which means that</a:t>
                      </a:r>
                      <a:endParaRPr lang="en-IN" sz="1400" b="1" dirty="0"/>
                    </a:p>
                  </a:txBody>
                  <a:tcPr/>
                </a:tc>
              </a:tr>
              <a:tr h="370840">
                <a:tc gridSpan="2">
                  <a:txBody>
                    <a:bodyPr/>
                    <a:lstStyle/>
                    <a:p>
                      <a:r>
                        <a:rPr lang="en-IN" sz="1400" dirty="0" smtClean="0"/>
                        <a:t>Close substitutes</a:t>
                      </a:r>
                      <a:endParaRPr lang="en-IN" sz="1400" b="0" dirty="0"/>
                    </a:p>
                  </a:txBody>
                  <a:tcPr/>
                </a:tc>
                <a:tc hMerge="1">
                  <a:txBody>
                    <a:bodyPr/>
                    <a:lstStyle/>
                    <a:p>
                      <a:endParaRPr lang="en-IN"/>
                    </a:p>
                  </a:txBody>
                  <a:tcPr/>
                </a:tc>
                <a:tc>
                  <a:txBody>
                    <a:bodyPr/>
                    <a:lstStyle/>
                    <a:p>
                      <a:r>
                        <a:rPr lang="en-IN" sz="1400" dirty="0" smtClean="0"/>
                        <a:t>Large</a:t>
                      </a:r>
                      <a:endParaRPr lang="en-IN" sz="1400" b="0" dirty="0"/>
                    </a:p>
                  </a:txBody>
                  <a:tcPr/>
                </a:tc>
                <a:tc>
                  <a:txBody>
                    <a:bodyPr/>
                    <a:lstStyle/>
                    <a:p>
                      <a:r>
                        <a:rPr lang="en-IN" sz="1400" dirty="0" smtClean="0"/>
                        <a:t>The smallest</a:t>
                      </a:r>
                      <a:r>
                        <a:rPr lang="en-IN" sz="1400" baseline="0" dirty="0" smtClean="0"/>
                        <a:t> possible increase </a:t>
                      </a:r>
                      <a:br>
                        <a:rPr lang="en-IN" sz="1400" baseline="0" dirty="0" smtClean="0"/>
                      </a:br>
                      <a:r>
                        <a:rPr lang="en-IN" sz="1400" baseline="0" dirty="0" smtClean="0"/>
                        <a:t>in the price of one good causes </a:t>
                      </a:r>
                      <a:br>
                        <a:rPr lang="en-IN" sz="1400" baseline="0" dirty="0" smtClean="0"/>
                      </a:br>
                      <a:r>
                        <a:rPr lang="en-IN" sz="1400" baseline="0" dirty="0" smtClean="0"/>
                        <a:t>an infinitely large increase in the </a:t>
                      </a:r>
                      <a:br>
                        <a:rPr lang="en-IN" sz="1400" baseline="0" dirty="0" smtClean="0"/>
                      </a:br>
                      <a:r>
                        <a:rPr lang="en-IN" sz="1400" baseline="0" dirty="0" smtClean="0"/>
                        <a:t>quantity demanded* of the other </a:t>
                      </a:r>
                      <a:br>
                        <a:rPr lang="en-IN" sz="1400" baseline="0" dirty="0" smtClean="0"/>
                      </a:br>
                      <a:r>
                        <a:rPr lang="en-IN" sz="1400" baseline="0" dirty="0" smtClean="0"/>
                        <a:t>good</a:t>
                      </a:r>
                      <a:endParaRPr lang="en-IN" sz="1400" b="0" dirty="0"/>
                    </a:p>
                  </a:txBody>
                  <a:tcPr/>
                </a:tc>
              </a:tr>
              <a:tr h="370840">
                <a:tc gridSpan="2">
                  <a:txBody>
                    <a:bodyPr/>
                    <a:lstStyle/>
                    <a:p>
                      <a:r>
                        <a:rPr lang="en-IN" sz="1200" dirty="0" smtClean="0"/>
                        <a:t>Substitutes</a:t>
                      </a:r>
                      <a:endParaRPr lang="en-IN" sz="1200" dirty="0"/>
                    </a:p>
                  </a:txBody>
                  <a:tcPr/>
                </a:tc>
                <a:tc hMerge="1">
                  <a:txBody>
                    <a:bodyPr/>
                    <a:lstStyle/>
                    <a:p>
                      <a:endParaRPr lang="en-IN"/>
                    </a:p>
                  </a:txBody>
                  <a:tcPr/>
                </a:tc>
                <a:tc>
                  <a:txBody>
                    <a:bodyPr/>
                    <a:lstStyle/>
                    <a:p>
                      <a:r>
                        <a:rPr lang="en-IN" sz="1200" dirty="0" smtClean="0"/>
                        <a:t>Positive</a:t>
                      </a:r>
                      <a:endParaRPr lang="en-IN" sz="1200" dirty="0"/>
                    </a:p>
                  </a:txBody>
                  <a:tcPr/>
                </a:tc>
                <a:tc>
                  <a:txBody>
                    <a:bodyPr/>
                    <a:lstStyle/>
                    <a:p>
                      <a:r>
                        <a:rPr lang="en-IN" sz="1200" dirty="0" smtClean="0"/>
                        <a:t>If the</a:t>
                      </a:r>
                      <a:r>
                        <a:rPr lang="en-IN" sz="1200" baseline="0" dirty="0" smtClean="0"/>
                        <a:t> price of one good increase, the </a:t>
                      </a:r>
                      <a:br>
                        <a:rPr lang="en-IN" sz="1200" baseline="0" dirty="0" smtClean="0"/>
                      </a:br>
                      <a:r>
                        <a:rPr lang="en-IN" sz="1200" baseline="0" dirty="0" smtClean="0"/>
                        <a:t>quantity demanded of the other good </a:t>
                      </a:r>
                      <a:br>
                        <a:rPr lang="en-IN" sz="1200" baseline="0" dirty="0" smtClean="0"/>
                      </a:br>
                      <a:r>
                        <a:rPr lang="en-IN" sz="1200" baseline="0" dirty="0" smtClean="0"/>
                        <a:t>also increases</a:t>
                      </a:r>
                      <a:endParaRPr lang="en-IN" sz="1200" dirty="0"/>
                    </a:p>
                  </a:txBody>
                  <a:tcPr/>
                </a:tc>
              </a:tr>
              <a:tr h="370840">
                <a:tc gridSpan="2">
                  <a:txBody>
                    <a:bodyPr/>
                    <a:lstStyle/>
                    <a:p>
                      <a:r>
                        <a:rPr lang="en-IN" sz="1200" dirty="0" smtClean="0"/>
                        <a:t>Unrelated goods</a:t>
                      </a:r>
                      <a:endParaRPr lang="en-IN" sz="1200" dirty="0"/>
                    </a:p>
                  </a:txBody>
                  <a:tcPr/>
                </a:tc>
                <a:tc hMerge="1">
                  <a:txBody>
                    <a:bodyPr/>
                    <a:lstStyle/>
                    <a:p>
                      <a:endParaRPr lang="en-IN"/>
                    </a:p>
                  </a:txBody>
                  <a:tcPr/>
                </a:tc>
                <a:tc>
                  <a:txBody>
                    <a:bodyPr/>
                    <a:lstStyle/>
                    <a:p>
                      <a:r>
                        <a:rPr lang="en-IN" sz="1200" dirty="0" smtClean="0"/>
                        <a:t>Zero</a:t>
                      </a:r>
                      <a:endParaRPr lang="en-IN" sz="1200" dirty="0"/>
                    </a:p>
                  </a:txBody>
                  <a:tcPr/>
                </a:tc>
                <a:tc>
                  <a:txBody>
                    <a:bodyPr/>
                    <a:lstStyle/>
                    <a:p>
                      <a:r>
                        <a:rPr lang="en-IN" sz="1200" dirty="0" smtClean="0"/>
                        <a:t>If the price of one good increases, the </a:t>
                      </a:r>
                      <a:br>
                        <a:rPr lang="en-IN" sz="1200" dirty="0" smtClean="0"/>
                      </a:br>
                      <a:r>
                        <a:rPr lang="en-IN" sz="1200" dirty="0" smtClean="0"/>
                        <a:t>quantity demanded of the other good </a:t>
                      </a:r>
                      <a:br>
                        <a:rPr lang="en-IN" sz="1200" dirty="0" smtClean="0"/>
                      </a:br>
                      <a:r>
                        <a:rPr lang="en-IN" sz="1200" dirty="0" smtClean="0"/>
                        <a:t>remains the same</a:t>
                      </a:r>
                      <a:endParaRPr lang="en-IN" sz="1200" dirty="0"/>
                    </a:p>
                  </a:txBody>
                  <a:tcPr/>
                </a:tc>
              </a:tr>
              <a:tr h="370840">
                <a:tc gridSpan="2">
                  <a:txBody>
                    <a:bodyPr/>
                    <a:lstStyle/>
                    <a:p>
                      <a:r>
                        <a:rPr lang="en-IN" sz="1200" dirty="0" smtClean="0"/>
                        <a:t>Complements</a:t>
                      </a:r>
                      <a:endParaRPr lang="en-IN" sz="1200" dirty="0"/>
                    </a:p>
                  </a:txBody>
                  <a:tcPr>
                    <a:lnB w="12700" cap="flat" cmpd="sng" algn="ctr">
                      <a:solidFill>
                        <a:srgbClr val="002060"/>
                      </a:solidFill>
                      <a:prstDash val="solid"/>
                      <a:round/>
                      <a:headEnd type="none" w="med" len="med"/>
                      <a:tailEnd type="none" w="med" len="med"/>
                    </a:lnB>
                  </a:tcPr>
                </a:tc>
                <a:tc hMerge="1">
                  <a:txBody>
                    <a:bodyPr/>
                    <a:lstStyle/>
                    <a:p>
                      <a:endParaRPr lang="en-IN"/>
                    </a:p>
                  </a:txBody>
                  <a:tcPr/>
                </a:tc>
                <a:tc>
                  <a:txBody>
                    <a:bodyPr/>
                    <a:lstStyle/>
                    <a:p>
                      <a:r>
                        <a:rPr lang="en-IN" sz="1200" dirty="0" smtClean="0"/>
                        <a:t>Negative</a:t>
                      </a:r>
                      <a:endParaRPr lang="en-IN" sz="1200" dirty="0"/>
                    </a:p>
                  </a:txBody>
                  <a:tcPr>
                    <a:lnB w="12700" cap="flat" cmpd="sng" algn="ctr">
                      <a:solidFill>
                        <a:srgbClr val="002060"/>
                      </a:solidFill>
                      <a:prstDash val="solid"/>
                      <a:round/>
                      <a:headEnd type="none" w="med" len="med"/>
                      <a:tailEnd type="none" w="med" len="med"/>
                    </a:lnB>
                  </a:tcPr>
                </a:tc>
                <a:tc>
                  <a:txBody>
                    <a:bodyPr/>
                    <a:lstStyle/>
                    <a:p>
                      <a:r>
                        <a:rPr lang="en-IN" sz="1200" dirty="0" smtClean="0"/>
                        <a:t>If the price of one good increases, the </a:t>
                      </a:r>
                      <a:br>
                        <a:rPr lang="en-IN" sz="1200" dirty="0" smtClean="0"/>
                      </a:br>
                      <a:r>
                        <a:rPr lang="en-IN" sz="1200" dirty="0" smtClean="0"/>
                        <a:t>quantity</a:t>
                      </a:r>
                      <a:r>
                        <a:rPr lang="en-IN" sz="1200" baseline="0" dirty="0" smtClean="0"/>
                        <a:t> </a:t>
                      </a:r>
                      <a:r>
                        <a:rPr lang="en-IN" sz="1200" dirty="0" smtClean="0"/>
                        <a:t>demanded</a:t>
                      </a:r>
                      <a:r>
                        <a:rPr lang="en-IN" sz="1200" baseline="0" dirty="0" smtClean="0"/>
                        <a:t> of the other good </a:t>
                      </a:r>
                      <a:br>
                        <a:rPr lang="en-IN" sz="1200" baseline="0" dirty="0" smtClean="0"/>
                      </a:br>
                      <a:r>
                        <a:rPr lang="en-IN" sz="1200" baseline="0" dirty="0" smtClean="0"/>
                        <a:t>decreases</a:t>
                      </a:r>
                      <a:endParaRPr lang="en-IN" sz="1200" dirty="0"/>
                    </a:p>
                  </a:txBody>
                  <a:tcPr>
                    <a:lnB w="12700" cap="flat" cmpd="sng" algn="ctr">
                      <a:solidFill>
                        <a:srgbClr val="00206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86572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Price Elasticity of Demand </a:t>
            </a:r>
            <a:r>
              <a:rPr lang="en-US" altLang="en-US" sz="2000" dirty="0" smtClean="0"/>
              <a:t>(3 </a:t>
            </a:r>
            <a:r>
              <a:rPr lang="en-US" altLang="en-US" sz="2000" dirty="0"/>
              <a:t>of </a:t>
            </a:r>
            <a:r>
              <a:rPr lang="en-US" altLang="en-US" sz="2000" dirty="0" smtClean="0"/>
              <a:t>33)</a:t>
            </a:r>
            <a:endParaRPr lang="en-IN" dirty="0"/>
          </a:p>
        </p:txBody>
      </p:sp>
      <p:sp>
        <p:nvSpPr>
          <p:cNvPr id="4" name="Content Placeholder 3"/>
          <p:cNvSpPr>
            <a:spLocks noGrp="1"/>
          </p:cNvSpPr>
          <p:nvPr>
            <p:ph sz="quarter" idx="14"/>
          </p:nvPr>
        </p:nvSpPr>
        <p:spPr>
          <a:xfrm>
            <a:off x="457200" y="1600201"/>
            <a:ext cx="8229600" cy="2743200"/>
          </a:xfrm>
        </p:spPr>
        <p:txBody>
          <a:bodyPr/>
          <a:lstStyle/>
          <a:p>
            <a:pPr marL="255600" lvl="1" indent="-255600">
              <a:buFont typeface="Arial" panose="020B0604020202020204" pitchFamily="34" charset="0"/>
              <a:buChar char="•"/>
            </a:pPr>
            <a:r>
              <a:rPr lang="en-IN" dirty="0"/>
              <a:t>The </a:t>
            </a:r>
            <a:r>
              <a:rPr lang="en-IN" b="1" dirty="0"/>
              <a:t>price elasticity of demand </a:t>
            </a:r>
            <a:r>
              <a:rPr lang="en-IN" dirty="0"/>
              <a:t>is a units-free measure of the responsiveness of the quantity demanded of a good to a change in its price when all other influences on buying plans remain the same.</a:t>
            </a:r>
          </a:p>
          <a:p>
            <a:pPr marL="255600" lvl="1" indent="-255600">
              <a:buFont typeface="Arial" panose="020B0604020202020204" pitchFamily="34" charset="0"/>
              <a:buChar char="•"/>
            </a:pPr>
            <a:r>
              <a:rPr lang="en-IN" b="1" dirty="0"/>
              <a:t>Calculating Price Elasticity of Demand </a:t>
            </a:r>
          </a:p>
          <a:p>
            <a:pPr marL="255600" lvl="1" indent="-255600">
              <a:buFont typeface="Arial" panose="020B0604020202020204" pitchFamily="34" charset="0"/>
              <a:buChar char="•"/>
            </a:pPr>
            <a:r>
              <a:rPr lang="en-IN" dirty="0"/>
              <a:t>The price elasticity of demand is calculated by using the formula</a:t>
            </a:r>
            <a:r>
              <a:rPr lang="en-IN" dirty="0" smtClean="0"/>
              <a:t>:</a:t>
            </a:r>
            <a:endParaRPr lang="en-IN" dirty="0"/>
          </a:p>
        </p:txBody>
      </p:sp>
      <p:pic>
        <p:nvPicPr>
          <p:cNvPr id="3" name="Picture 2" descr="The price elasticity of demand is the percentage change in quantity demanded divided by the percentage change in pri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8345" y="4572000"/>
            <a:ext cx="5776855" cy="685800"/>
          </a:xfrm>
          <a:prstGeom prst="rect">
            <a:avLst/>
          </a:prstGeom>
        </p:spPr>
      </p:pic>
    </p:spTree>
    <p:extLst>
      <p:ext uri="{BB962C8B-B14F-4D97-AF65-F5344CB8AC3E}">
        <p14:creationId xmlns:p14="http://schemas.microsoft.com/office/powerpoint/2010/main" val="491228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367772"/>
            <a:ext cx="8229600" cy="622828"/>
          </a:xfrm>
        </p:spPr>
        <p:txBody>
          <a:bodyPr/>
          <a:lstStyle/>
          <a:p>
            <a:r>
              <a:rPr lang="en-IN" dirty="0"/>
              <a:t>Glossary of </a:t>
            </a:r>
            <a:r>
              <a:rPr lang="en-IN" dirty="0" smtClean="0"/>
              <a:t>Elasticities </a:t>
            </a:r>
            <a:r>
              <a:rPr lang="en-IN" sz="2000" dirty="0" smtClean="0"/>
              <a:t>(3 of 4)</a:t>
            </a:r>
            <a:endParaRPr lang="en-IN" sz="2000" dirty="0"/>
          </a:p>
        </p:txBody>
      </p:sp>
      <p:graphicFrame>
        <p:nvGraphicFramePr>
          <p:cNvPr id="5" name="Content Placeholder 4" descr="A relationship is described as income elastic for a normal good when its value is greater than 1. This means that the percentage increase in the quantity demanded is greater than the percentage increase in the income. A relationship is described as income inelastic for a normal good when its value is less than 1 but greater than 0. This means that the percentage increase in the quantity demanded is greater than 0 but less than the percentage increase in income. A relationship is described as negative for an inferior good when its value is less than 0 so that, when income increases, the quantity demanded decreases."/>
          <p:cNvGraphicFramePr>
            <a:graphicFrameLocks noGrp="1"/>
          </p:cNvGraphicFramePr>
          <p:nvPr>
            <p:ph sz="quarter" idx="14"/>
            <p:extLst>
              <p:ext uri="{D42A27DB-BD31-4B8C-83A1-F6EECF244321}">
                <p14:modId xmlns:p14="http://schemas.microsoft.com/office/powerpoint/2010/main" val="50423144"/>
              </p:ext>
            </p:extLst>
          </p:nvPr>
        </p:nvGraphicFramePr>
        <p:xfrm>
          <a:off x="304800" y="1671320"/>
          <a:ext cx="8465249" cy="2443480"/>
        </p:xfrm>
        <a:graphic>
          <a:graphicData uri="http://schemas.openxmlformats.org/drawingml/2006/table">
            <a:tbl>
              <a:tblPr firstRow="1" bandRow="1">
                <a:tableStyleId>{2D5ABB26-0587-4C30-8999-92F81FD0307C}</a:tableStyleId>
              </a:tblPr>
              <a:tblGrid>
                <a:gridCol w="1371600"/>
                <a:gridCol w="1422464"/>
                <a:gridCol w="1668780"/>
                <a:gridCol w="4002405"/>
              </a:tblGrid>
              <a:tr h="370840">
                <a:tc>
                  <a:txBody>
                    <a:bodyPr/>
                    <a:lstStyle/>
                    <a:p>
                      <a:r>
                        <a:rPr lang="en-IN" sz="1600" b="1" dirty="0" smtClean="0"/>
                        <a:t>TABLE 4.1</a:t>
                      </a:r>
                      <a:endParaRPr lang="en-IN" sz="1600" b="1" dirty="0"/>
                    </a:p>
                  </a:txBody>
                  <a:tcPr>
                    <a:lnT w="12700" cap="flat" cmpd="sng" algn="ctr">
                      <a:solidFill>
                        <a:srgbClr val="002060"/>
                      </a:solidFill>
                      <a:prstDash val="solid"/>
                      <a:round/>
                      <a:headEnd type="none" w="med" len="med"/>
                      <a:tailEnd type="none" w="med" len="med"/>
                    </a:lnT>
                  </a:tcPr>
                </a:tc>
                <a:tc gridSpan="3">
                  <a:txBody>
                    <a:bodyPr/>
                    <a:lstStyle/>
                    <a:p>
                      <a:r>
                        <a:rPr lang="en-IN" sz="1600" dirty="0" smtClean="0"/>
                        <a:t>A Compact Glossary of Elasticities</a:t>
                      </a:r>
                      <a:endParaRPr lang="en-IN" sz="1600" dirty="0"/>
                    </a:p>
                  </a:txBody>
                  <a:tcPr>
                    <a:lnT w="12700" cap="flat" cmpd="sng" algn="ctr">
                      <a:solidFill>
                        <a:srgbClr val="002060"/>
                      </a:solidFill>
                      <a:prstDash val="solid"/>
                      <a:round/>
                      <a:headEnd type="none" w="med" len="med"/>
                      <a:tailEnd type="none" w="med" len="med"/>
                    </a:lnT>
                  </a:tcPr>
                </a:tc>
                <a:tc hMerge="1">
                  <a:txBody>
                    <a:bodyPr/>
                    <a:lstStyle/>
                    <a:p>
                      <a:endParaRPr lang="en-IN" dirty="0"/>
                    </a:p>
                  </a:txBody>
                  <a:tcPr/>
                </a:tc>
                <a:tc hMerge="1">
                  <a:txBody>
                    <a:bodyPr/>
                    <a:lstStyle/>
                    <a:p>
                      <a:endParaRPr lang="en-IN" dirty="0"/>
                    </a:p>
                  </a:txBody>
                  <a:tcPr/>
                </a:tc>
              </a:tr>
              <a:tr h="370840">
                <a:tc gridSpan="2">
                  <a:txBody>
                    <a:bodyPr/>
                    <a:lstStyle/>
                    <a:p>
                      <a:r>
                        <a:rPr lang="en-IN" sz="1400" b="1" dirty="0" smtClean="0"/>
                        <a:t>Income Elasticities of Demand</a:t>
                      </a:r>
                      <a:br>
                        <a:rPr lang="en-IN" sz="1400" b="1" dirty="0" smtClean="0"/>
                      </a:br>
                      <a:r>
                        <a:rPr lang="en-IN" sz="1400" b="1" dirty="0" smtClean="0"/>
                        <a:t>A</a:t>
                      </a:r>
                      <a:r>
                        <a:rPr lang="en-IN" sz="1400" b="1" baseline="0" dirty="0" smtClean="0"/>
                        <a:t> Relationship is described as</a:t>
                      </a:r>
                      <a:endParaRPr lang="en-IN" sz="1400" b="1" dirty="0"/>
                    </a:p>
                  </a:txBody>
                  <a:tcPr/>
                </a:tc>
                <a:tc hMerge="1">
                  <a:txBody>
                    <a:bodyPr/>
                    <a:lstStyle/>
                    <a:p>
                      <a:endParaRPr lang="en-IN"/>
                    </a:p>
                  </a:txBody>
                  <a:tcPr/>
                </a:tc>
                <a:tc>
                  <a:txBody>
                    <a:bodyPr/>
                    <a:lstStyle/>
                    <a:p>
                      <a:endParaRPr lang="en-IN" sz="1400" b="1" dirty="0" smtClean="0"/>
                    </a:p>
                    <a:p>
                      <a:r>
                        <a:rPr lang="en-IN" sz="1400" b="1" dirty="0" smtClean="0"/>
                        <a:t>When its value is</a:t>
                      </a:r>
                      <a:endParaRPr lang="en-IN" sz="1400" b="1" dirty="0"/>
                    </a:p>
                  </a:txBody>
                  <a:tcPr/>
                </a:tc>
                <a:tc>
                  <a:txBody>
                    <a:bodyPr/>
                    <a:lstStyle/>
                    <a:p>
                      <a:endParaRPr lang="en-IN" sz="1400" b="1" dirty="0" smtClean="0"/>
                    </a:p>
                    <a:p>
                      <a:r>
                        <a:rPr lang="en-IN" sz="1400" b="1" dirty="0" smtClean="0"/>
                        <a:t>Which Means</a:t>
                      </a:r>
                      <a:r>
                        <a:rPr lang="en-IN" sz="1400" b="1" baseline="0" dirty="0" smtClean="0"/>
                        <a:t> that</a:t>
                      </a:r>
                      <a:endParaRPr lang="en-IN" sz="1400" b="1" dirty="0"/>
                    </a:p>
                  </a:txBody>
                  <a:tcPr/>
                </a:tc>
              </a:tr>
              <a:tr h="370840">
                <a:tc gridSpan="2">
                  <a:txBody>
                    <a:bodyPr/>
                    <a:lstStyle/>
                    <a:p>
                      <a:r>
                        <a:rPr lang="en-IN" sz="1200" dirty="0" smtClean="0"/>
                        <a:t>Income elastic</a:t>
                      </a:r>
                      <a:br>
                        <a:rPr lang="en-IN" sz="1200" dirty="0" smtClean="0"/>
                      </a:br>
                      <a:r>
                        <a:rPr lang="en-IN" sz="1200" dirty="0" smtClean="0"/>
                        <a:t>(normal good)</a:t>
                      </a:r>
                      <a:endParaRPr lang="en-IN" sz="1200" dirty="0"/>
                    </a:p>
                  </a:txBody>
                  <a:tcPr/>
                </a:tc>
                <a:tc hMerge="1">
                  <a:txBody>
                    <a:bodyPr/>
                    <a:lstStyle/>
                    <a:p>
                      <a:endParaRPr lang="en-IN"/>
                    </a:p>
                  </a:txBody>
                  <a:tcPr/>
                </a:tc>
                <a:tc>
                  <a:txBody>
                    <a:bodyPr/>
                    <a:lstStyle/>
                    <a:p>
                      <a:r>
                        <a:rPr lang="en-IN" sz="1200" dirty="0" smtClean="0"/>
                        <a:t>Greater than 1</a:t>
                      </a:r>
                      <a:endParaRPr lang="en-IN" sz="1200" dirty="0"/>
                    </a:p>
                  </a:txBody>
                  <a:tcPr/>
                </a:tc>
                <a:tc>
                  <a:txBody>
                    <a:bodyPr/>
                    <a:lstStyle/>
                    <a:p>
                      <a:r>
                        <a:rPr lang="en-IN" sz="1200" dirty="0" smtClean="0"/>
                        <a:t>The</a:t>
                      </a:r>
                      <a:r>
                        <a:rPr lang="en-IN" sz="1200" baseline="0" dirty="0" smtClean="0"/>
                        <a:t> percentage increase in the quantity demanded is </a:t>
                      </a:r>
                      <a:br>
                        <a:rPr lang="en-IN" sz="1200" baseline="0" dirty="0" smtClean="0"/>
                      </a:br>
                      <a:r>
                        <a:rPr lang="en-IN" sz="1200" baseline="0" dirty="0" smtClean="0"/>
                        <a:t>greater than the percentage increase in income*</a:t>
                      </a:r>
                      <a:endParaRPr lang="en-IN" sz="1200" dirty="0"/>
                    </a:p>
                  </a:txBody>
                  <a:tcPr/>
                </a:tc>
              </a:tr>
              <a:tr h="370840">
                <a:tc gridSpan="2">
                  <a:txBody>
                    <a:bodyPr/>
                    <a:lstStyle/>
                    <a:p>
                      <a:r>
                        <a:rPr lang="en-IN" sz="1200" dirty="0" smtClean="0"/>
                        <a:t>Income elastic</a:t>
                      </a:r>
                      <a:br>
                        <a:rPr lang="en-IN" sz="1200" dirty="0" smtClean="0"/>
                      </a:br>
                      <a:r>
                        <a:rPr lang="en-IN" sz="1200" dirty="0" smtClean="0"/>
                        <a:t>(normal good)</a:t>
                      </a:r>
                      <a:endParaRPr lang="en-IN" sz="1200" dirty="0"/>
                    </a:p>
                  </a:txBody>
                  <a:tcPr/>
                </a:tc>
                <a:tc hMerge="1">
                  <a:txBody>
                    <a:bodyPr/>
                    <a:lstStyle/>
                    <a:p>
                      <a:endParaRPr lang="en-IN"/>
                    </a:p>
                  </a:txBody>
                  <a:tcPr/>
                </a:tc>
                <a:tc>
                  <a:txBody>
                    <a:bodyPr/>
                    <a:lstStyle/>
                    <a:p>
                      <a:r>
                        <a:rPr lang="en-IN" sz="1200" dirty="0" smtClean="0"/>
                        <a:t>Less than 1 but</a:t>
                      </a:r>
                      <a:br>
                        <a:rPr lang="en-IN" sz="1200" dirty="0" smtClean="0"/>
                      </a:br>
                      <a:r>
                        <a:rPr lang="en-IN" sz="1200" dirty="0" smtClean="0"/>
                        <a:t>greater</a:t>
                      </a:r>
                      <a:r>
                        <a:rPr lang="en-IN" sz="1200" baseline="0" dirty="0" smtClean="0"/>
                        <a:t> than zero</a:t>
                      </a:r>
                      <a:endParaRPr lang="en-IN" sz="1200" dirty="0"/>
                    </a:p>
                  </a:txBody>
                  <a:tcPr/>
                </a:tc>
                <a:tc>
                  <a:txBody>
                    <a:bodyPr/>
                    <a:lstStyle/>
                    <a:p>
                      <a:r>
                        <a:rPr lang="en-IN" sz="1200" dirty="0" smtClean="0"/>
                        <a:t>The percentage</a:t>
                      </a:r>
                      <a:r>
                        <a:rPr lang="en-IN" sz="1200" baseline="0" dirty="0" smtClean="0"/>
                        <a:t> increase in the quantity demanded is </a:t>
                      </a:r>
                      <a:br>
                        <a:rPr lang="en-IN" sz="1200" baseline="0" dirty="0" smtClean="0"/>
                      </a:br>
                      <a:r>
                        <a:rPr lang="en-IN" sz="1200" baseline="0" dirty="0" smtClean="0"/>
                        <a:t>greater than zero but less than the percentage increase </a:t>
                      </a:r>
                      <a:br>
                        <a:rPr lang="en-IN" sz="1200" baseline="0" dirty="0" smtClean="0"/>
                      </a:br>
                      <a:r>
                        <a:rPr lang="en-IN" sz="1200" baseline="0" dirty="0" smtClean="0"/>
                        <a:t>in income</a:t>
                      </a:r>
                      <a:endParaRPr lang="en-IN" sz="1200" dirty="0"/>
                    </a:p>
                  </a:txBody>
                  <a:tcPr/>
                </a:tc>
              </a:tr>
              <a:tr h="370840">
                <a:tc gridSpan="2">
                  <a:txBody>
                    <a:bodyPr/>
                    <a:lstStyle/>
                    <a:p>
                      <a:r>
                        <a:rPr lang="en-IN" sz="1200" dirty="0" smtClean="0"/>
                        <a:t>Negative</a:t>
                      </a:r>
                      <a:br>
                        <a:rPr lang="en-IN" sz="1200" dirty="0" smtClean="0"/>
                      </a:br>
                      <a:r>
                        <a:rPr lang="en-IN" sz="1200" dirty="0" smtClean="0"/>
                        <a:t>(inferior good)</a:t>
                      </a:r>
                      <a:endParaRPr lang="en-IN" sz="1200" dirty="0"/>
                    </a:p>
                  </a:txBody>
                  <a:tcPr>
                    <a:lnB w="12700" cap="flat" cmpd="sng" algn="ctr">
                      <a:solidFill>
                        <a:srgbClr val="002060"/>
                      </a:solidFill>
                      <a:prstDash val="solid"/>
                      <a:round/>
                      <a:headEnd type="none" w="med" len="med"/>
                      <a:tailEnd type="none" w="med" len="med"/>
                    </a:lnB>
                  </a:tcPr>
                </a:tc>
                <a:tc hMerge="1">
                  <a:txBody>
                    <a:bodyPr/>
                    <a:lstStyle/>
                    <a:p>
                      <a:endParaRPr lang="en-IN"/>
                    </a:p>
                  </a:txBody>
                  <a:tcPr/>
                </a:tc>
                <a:tc>
                  <a:txBody>
                    <a:bodyPr/>
                    <a:lstStyle/>
                    <a:p>
                      <a:r>
                        <a:rPr lang="en-IN" sz="1200" dirty="0" smtClean="0"/>
                        <a:t>Less than</a:t>
                      </a:r>
                      <a:r>
                        <a:rPr lang="en-IN" sz="1200" baseline="0" dirty="0" smtClean="0"/>
                        <a:t> zero</a:t>
                      </a:r>
                      <a:endParaRPr lang="en-IN" sz="1200" dirty="0"/>
                    </a:p>
                  </a:txBody>
                  <a:tcPr>
                    <a:lnB w="12700" cap="flat" cmpd="sng" algn="ctr">
                      <a:solidFill>
                        <a:srgbClr val="002060"/>
                      </a:solidFill>
                      <a:prstDash val="solid"/>
                      <a:round/>
                      <a:headEnd type="none" w="med" len="med"/>
                      <a:tailEnd type="none" w="med" len="med"/>
                    </a:lnB>
                  </a:tcPr>
                </a:tc>
                <a:tc>
                  <a:txBody>
                    <a:bodyPr/>
                    <a:lstStyle/>
                    <a:p>
                      <a:r>
                        <a:rPr lang="en-IN" sz="1200" dirty="0" smtClean="0"/>
                        <a:t>When income</a:t>
                      </a:r>
                      <a:r>
                        <a:rPr lang="en-IN" sz="1200" baseline="0" dirty="0" smtClean="0"/>
                        <a:t> increases, quantity demanded</a:t>
                      </a:r>
                      <a:br>
                        <a:rPr lang="en-IN" sz="1200" baseline="0" dirty="0" smtClean="0"/>
                      </a:br>
                      <a:r>
                        <a:rPr lang="en-IN" sz="1200" baseline="0" dirty="0" smtClean="0"/>
                        <a:t>decreases</a:t>
                      </a:r>
                      <a:endParaRPr lang="en-IN" sz="1200" dirty="0"/>
                    </a:p>
                  </a:txBody>
                  <a:tcPr>
                    <a:lnB w="12700" cap="flat" cmpd="sng" algn="ctr">
                      <a:solidFill>
                        <a:srgbClr val="00206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88537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367772"/>
            <a:ext cx="8229600" cy="622828"/>
          </a:xfrm>
        </p:spPr>
        <p:txBody>
          <a:bodyPr/>
          <a:lstStyle/>
          <a:p>
            <a:r>
              <a:rPr lang="en-IN" dirty="0"/>
              <a:t>Glossary of </a:t>
            </a:r>
            <a:r>
              <a:rPr lang="en-IN" dirty="0" smtClean="0"/>
              <a:t>Elasticities </a:t>
            </a:r>
            <a:r>
              <a:rPr lang="en-IN" sz="2000" dirty="0" smtClean="0"/>
              <a:t>(4 of 4)</a:t>
            </a:r>
            <a:endParaRPr lang="en-IN" sz="2000" dirty="0"/>
          </a:p>
        </p:txBody>
      </p:sp>
      <p:graphicFrame>
        <p:nvGraphicFramePr>
          <p:cNvPr id="5" name="Content Placeholder 4" descr="A relationship is described as perfectly elastic when its magnitude is infinity. This means that the smallest possible increase in price causes an infinitely large decrease in the quantity supplied. A relationship is described as elastic when its magnitude is less than infinity. This means that the percentage decrease in the quantity supplied exceeds the percentage increase in price. A relationship is described as unit elastic when its magnitude is 1. This means that the percentage decrease in the quantity supplied equals the percentage increase in price.  A relationship is described as inelastic when its magnitude is less than 1 but greater than 0. This means that the percentage decrease in the quantity supplied is less than the percentage increase in price. A relationship is described as perfectly inelastic when its magnitude is 0. This means that the quantity supplied is the same at all prices."/>
          <p:cNvGraphicFramePr>
            <a:graphicFrameLocks noGrp="1"/>
          </p:cNvGraphicFramePr>
          <p:nvPr>
            <p:ph sz="quarter" idx="14"/>
            <p:extLst>
              <p:ext uri="{D42A27DB-BD31-4B8C-83A1-F6EECF244321}">
                <p14:modId xmlns:p14="http://schemas.microsoft.com/office/powerpoint/2010/main" val="1003093535"/>
              </p:ext>
            </p:extLst>
          </p:nvPr>
        </p:nvGraphicFramePr>
        <p:xfrm>
          <a:off x="228600" y="1910080"/>
          <a:ext cx="8691880" cy="3500120"/>
        </p:xfrm>
        <a:graphic>
          <a:graphicData uri="http://schemas.openxmlformats.org/drawingml/2006/table">
            <a:tbl>
              <a:tblPr firstRow="1" bandRow="1">
                <a:tableStyleId>{2D5ABB26-0587-4C30-8999-92F81FD0307C}</a:tableStyleId>
              </a:tblPr>
              <a:tblGrid>
                <a:gridCol w="1371600"/>
                <a:gridCol w="1371600"/>
                <a:gridCol w="2209800"/>
                <a:gridCol w="3738880"/>
              </a:tblGrid>
              <a:tr h="370840">
                <a:tc>
                  <a:txBody>
                    <a:bodyPr/>
                    <a:lstStyle/>
                    <a:p>
                      <a:r>
                        <a:rPr lang="en-IN" sz="1600" b="1" dirty="0" smtClean="0"/>
                        <a:t>TABLE 4.1</a:t>
                      </a:r>
                      <a:endParaRPr lang="en-IN" sz="1600" b="1" dirty="0"/>
                    </a:p>
                  </a:txBody>
                  <a:tcPr>
                    <a:lnT w="12700" cap="flat" cmpd="sng" algn="ctr">
                      <a:solidFill>
                        <a:srgbClr val="002060"/>
                      </a:solidFill>
                      <a:prstDash val="solid"/>
                      <a:round/>
                      <a:headEnd type="none" w="med" len="med"/>
                      <a:tailEnd type="none" w="med" len="med"/>
                    </a:lnT>
                  </a:tcPr>
                </a:tc>
                <a:tc gridSpan="3">
                  <a:txBody>
                    <a:bodyPr/>
                    <a:lstStyle/>
                    <a:p>
                      <a:r>
                        <a:rPr lang="en-IN" sz="1600" dirty="0" smtClean="0"/>
                        <a:t>A Compact Glossary of Elasticities</a:t>
                      </a:r>
                      <a:endParaRPr lang="en-IN" sz="1600" dirty="0"/>
                    </a:p>
                  </a:txBody>
                  <a:tcPr>
                    <a:lnT w="12700" cap="flat" cmpd="sng" algn="ctr">
                      <a:solidFill>
                        <a:srgbClr val="002060"/>
                      </a:solidFill>
                      <a:prstDash val="solid"/>
                      <a:round/>
                      <a:headEnd type="none" w="med" len="med"/>
                      <a:tailEnd type="none" w="med" len="med"/>
                    </a:lnT>
                  </a:tcPr>
                </a:tc>
                <a:tc hMerge="1">
                  <a:txBody>
                    <a:bodyPr/>
                    <a:lstStyle/>
                    <a:p>
                      <a:endParaRPr lang="en-IN" dirty="0"/>
                    </a:p>
                  </a:txBody>
                  <a:tcPr/>
                </a:tc>
                <a:tc hMerge="1">
                  <a:txBody>
                    <a:bodyPr/>
                    <a:lstStyle/>
                    <a:p>
                      <a:endParaRPr lang="en-IN" dirty="0"/>
                    </a:p>
                  </a:txBody>
                  <a:tcPr/>
                </a:tc>
              </a:tr>
              <a:tr h="370840">
                <a:tc gridSpan="2">
                  <a:txBody>
                    <a:bodyPr/>
                    <a:lstStyle/>
                    <a:p>
                      <a:r>
                        <a:rPr lang="en-IN" sz="1400" b="1" dirty="0" smtClean="0"/>
                        <a:t>Elasticities of supply</a:t>
                      </a:r>
                      <a:br>
                        <a:rPr lang="en-IN" sz="1400" b="1" dirty="0" smtClean="0"/>
                      </a:br>
                      <a:r>
                        <a:rPr lang="en-IN" sz="1400" b="1" dirty="0" smtClean="0"/>
                        <a:t>A relationship is described as</a:t>
                      </a:r>
                      <a:endParaRPr lang="en-IN" sz="1400" b="1" dirty="0"/>
                    </a:p>
                  </a:txBody>
                  <a:tcPr/>
                </a:tc>
                <a:tc hMerge="1">
                  <a:txBody>
                    <a:bodyPr/>
                    <a:lstStyle/>
                    <a:p>
                      <a:endParaRPr lang="en-IN"/>
                    </a:p>
                  </a:txBody>
                  <a:tcPr/>
                </a:tc>
                <a:tc>
                  <a:txBody>
                    <a:bodyPr/>
                    <a:lstStyle/>
                    <a:p>
                      <a:endParaRPr lang="en-IN" sz="1400" b="1" dirty="0" smtClean="0"/>
                    </a:p>
                    <a:p>
                      <a:r>
                        <a:rPr lang="en-IN" sz="1400" b="1" dirty="0" smtClean="0"/>
                        <a:t>When its magnitude is</a:t>
                      </a:r>
                      <a:endParaRPr lang="en-IN" sz="1400" b="1" dirty="0"/>
                    </a:p>
                  </a:txBody>
                  <a:tcPr/>
                </a:tc>
                <a:tc>
                  <a:txBody>
                    <a:bodyPr/>
                    <a:lstStyle/>
                    <a:p>
                      <a:endParaRPr lang="en-IN" sz="1400" b="1" dirty="0" smtClean="0"/>
                    </a:p>
                    <a:p>
                      <a:r>
                        <a:rPr lang="en-IN" sz="1400" b="1" dirty="0" smtClean="0"/>
                        <a:t>Which means</a:t>
                      </a:r>
                      <a:r>
                        <a:rPr lang="en-IN" sz="1400" b="1" baseline="0" dirty="0" smtClean="0"/>
                        <a:t> that</a:t>
                      </a:r>
                      <a:endParaRPr lang="en-IN" sz="1400" b="1" dirty="0"/>
                    </a:p>
                  </a:txBody>
                  <a:tcPr/>
                </a:tc>
              </a:tr>
              <a:tr h="370840">
                <a:tc gridSpan="2">
                  <a:txBody>
                    <a:bodyPr/>
                    <a:lstStyle/>
                    <a:p>
                      <a:r>
                        <a:rPr lang="en-IN" sz="1200" dirty="0" smtClean="0"/>
                        <a:t>Perfectly elastic</a:t>
                      </a:r>
                      <a:endParaRPr lang="en-IN" sz="1200" dirty="0"/>
                    </a:p>
                  </a:txBody>
                  <a:tcPr/>
                </a:tc>
                <a:tc hMerge="1">
                  <a:txBody>
                    <a:bodyPr/>
                    <a:lstStyle/>
                    <a:p>
                      <a:endParaRPr lang="en-IN"/>
                    </a:p>
                  </a:txBody>
                  <a:tcPr/>
                </a:tc>
                <a:tc>
                  <a:txBody>
                    <a:bodyPr/>
                    <a:lstStyle/>
                    <a:p>
                      <a:r>
                        <a:rPr lang="en-IN" sz="1200" dirty="0" smtClean="0"/>
                        <a:t>Infinity</a:t>
                      </a:r>
                      <a:endParaRPr lang="en-IN" sz="1200" dirty="0"/>
                    </a:p>
                  </a:txBody>
                  <a:tcPr/>
                </a:tc>
                <a:tc>
                  <a:txBody>
                    <a:bodyPr/>
                    <a:lstStyle/>
                    <a:p>
                      <a:r>
                        <a:rPr lang="en-IN" sz="1200" dirty="0" smtClean="0"/>
                        <a:t>The smallest possible increase in price causes</a:t>
                      </a:r>
                      <a:r>
                        <a:rPr lang="en-IN" sz="1200" baseline="0" dirty="0" smtClean="0"/>
                        <a:t> an</a:t>
                      </a:r>
                      <a:br>
                        <a:rPr lang="en-IN" sz="1200" baseline="0" dirty="0" smtClean="0"/>
                      </a:br>
                      <a:r>
                        <a:rPr lang="en-IN" sz="1200" baseline="0" dirty="0" smtClean="0"/>
                        <a:t>infinitely large increase in the quantity supplied*</a:t>
                      </a:r>
                      <a:endParaRPr lang="en-IN" sz="1200" b="1" dirty="0"/>
                    </a:p>
                  </a:txBody>
                  <a:tcPr/>
                </a:tc>
              </a:tr>
              <a:tr h="370840">
                <a:tc gridSpan="2">
                  <a:txBody>
                    <a:bodyPr/>
                    <a:lstStyle/>
                    <a:p>
                      <a:r>
                        <a:rPr lang="en-IN" sz="1200" dirty="0" smtClean="0"/>
                        <a:t>Elastic</a:t>
                      </a:r>
                      <a:endParaRPr lang="en-IN" sz="1200" dirty="0"/>
                    </a:p>
                  </a:txBody>
                  <a:tcPr/>
                </a:tc>
                <a:tc hMerge="1">
                  <a:txBody>
                    <a:bodyPr/>
                    <a:lstStyle/>
                    <a:p>
                      <a:endParaRPr lang="en-IN"/>
                    </a:p>
                  </a:txBody>
                  <a:tcPr/>
                </a:tc>
                <a:tc>
                  <a:txBody>
                    <a:bodyPr/>
                    <a:lstStyle/>
                    <a:p>
                      <a:r>
                        <a:rPr lang="en-IN" sz="1200" dirty="0" smtClean="0"/>
                        <a:t>Less than infinity but</a:t>
                      </a:r>
                      <a:br>
                        <a:rPr lang="en-IN" sz="1200" dirty="0" smtClean="0"/>
                      </a:br>
                      <a:r>
                        <a:rPr lang="en-IN" sz="1200" dirty="0" smtClean="0"/>
                        <a:t>greater than 1</a:t>
                      </a:r>
                      <a:endParaRPr lang="en-IN" sz="1200" dirty="0"/>
                    </a:p>
                  </a:txBody>
                  <a:tcPr/>
                </a:tc>
                <a:tc>
                  <a:txBody>
                    <a:bodyPr/>
                    <a:lstStyle/>
                    <a:p>
                      <a:r>
                        <a:rPr lang="en-IN" sz="1200" dirty="0" smtClean="0"/>
                        <a:t>The percentage increase in the quantity supplied</a:t>
                      </a:r>
                      <a:r>
                        <a:rPr lang="en-IN" sz="1200" baseline="0" dirty="0" smtClean="0"/>
                        <a:t> </a:t>
                      </a:r>
                      <a:br>
                        <a:rPr lang="en-IN" sz="1200" baseline="0" dirty="0" smtClean="0"/>
                      </a:br>
                      <a:r>
                        <a:rPr lang="en-IN" sz="1200" baseline="0" dirty="0" smtClean="0"/>
                        <a:t>exceeds the percentage increase in the price</a:t>
                      </a:r>
                      <a:endParaRPr lang="en-IN" sz="1200" dirty="0"/>
                    </a:p>
                  </a:txBody>
                  <a:tcPr/>
                </a:tc>
              </a:tr>
              <a:tr h="370840">
                <a:tc gridSpan="2">
                  <a:txBody>
                    <a:bodyPr/>
                    <a:lstStyle/>
                    <a:p>
                      <a:r>
                        <a:rPr lang="en-IN" sz="1200" dirty="0" smtClean="0"/>
                        <a:t>Unit elastic</a:t>
                      </a:r>
                      <a:endParaRPr lang="en-IN" sz="1200" dirty="0"/>
                    </a:p>
                  </a:txBody>
                  <a:tcPr/>
                </a:tc>
                <a:tc hMerge="1">
                  <a:txBody>
                    <a:bodyPr/>
                    <a:lstStyle/>
                    <a:p>
                      <a:endParaRPr lang="en-IN"/>
                    </a:p>
                  </a:txBody>
                  <a:tcPr/>
                </a:tc>
                <a:tc>
                  <a:txBody>
                    <a:bodyPr/>
                    <a:lstStyle/>
                    <a:p>
                      <a:r>
                        <a:rPr lang="en-IN" sz="1200" dirty="0" smtClean="0"/>
                        <a:t>1</a:t>
                      </a:r>
                      <a:endParaRPr lang="en-IN" sz="1200" dirty="0"/>
                    </a:p>
                  </a:txBody>
                  <a:tcPr/>
                </a:tc>
                <a:tc>
                  <a:txBody>
                    <a:bodyPr/>
                    <a:lstStyle/>
                    <a:p>
                      <a:r>
                        <a:rPr lang="en-IN" sz="1200" dirty="0" smtClean="0"/>
                        <a:t>The percentage</a:t>
                      </a:r>
                      <a:r>
                        <a:rPr lang="en-IN" sz="1200" baseline="0" dirty="0" smtClean="0"/>
                        <a:t> increase in the quantity supplied </a:t>
                      </a:r>
                      <a:br>
                        <a:rPr lang="en-IN" sz="1200" baseline="0" dirty="0" smtClean="0"/>
                      </a:br>
                      <a:r>
                        <a:rPr lang="en-IN" sz="1200" baseline="0" dirty="0" smtClean="0"/>
                        <a:t>equals the percentage increase in the price</a:t>
                      </a:r>
                      <a:endParaRPr lang="en-IN" sz="1200" dirty="0"/>
                    </a:p>
                  </a:txBody>
                  <a:tcPr/>
                </a:tc>
              </a:tr>
              <a:tr h="370840">
                <a:tc gridSpan="2">
                  <a:txBody>
                    <a:bodyPr/>
                    <a:lstStyle/>
                    <a:p>
                      <a:r>
                        <a:rPr lang="en-IN" sz="1200" dirty="0" smtClean="0"/>
                        <a:t>Inelastic</a:t>
                      </a:r>
                      <a:endParaRPr lang="en-IN" sz="1200" dirty="0"/>
                    </a:p>
                  </a:txBody>
                  <a:tcPr/>
                </a:tc>
                <a:tc hMerge="1">
                  <a:txBody>
                    <a:bodyPr/>
                    <a:lstStyle/>
                    <a:p>
                      <a:endParaRPr lang="en-IN"/>
                    </a:p>
                  </a:txBody>
                  <a:tcPr/>
                </a:tc>
                <a:tc>
                  <a:txBody>
                    <a:bodyPr/>
                    <a:lstStyle/>
                    <a:p>
                      <a:r>
                        <a:rPr lang="en-IN" sz="1200" dirty="0" smtClean="0"/>
                        <a:t>Greater than zero but</a:t>
                      </a:r>
                      <a:br>
                        <a:rPr lang="en-IN" sz="1200" dirty="0" smtClean="0"/>
                      </a:br>
                      <a:r>
                        <a:rPr lang="en-IN" sz="1200" dirty="0" smtClean="0"/>
                        <a:t>less</a:t>
                      </a:r>
                      <a:r>
                        <a:rPr lang="en-IN" sz="1200" baseline="0" dirty="0" smtClean="0"/>
                        <a:t> than 1</a:t>
                      </a:r>
                      <a:endParaRPr lang="en-IN" sz="1200" dirty="0"/>
                    </a:p>
                  </a:txBody>
                  <a:tcPr/>
                </a:tc>
                <a:tc>
                  <a:txBody>
                    <a:bodyPr/>
                    <a:lstStyle/>
                    <a:p>
                      <a:r>
                        <a:rPr lang="en-IN" sz="1200" dirty="0" smtClean="0"/>
                        <a:t>The</a:t>
                      </a:r>
                      <a:r>
                        <a:rPr lang="en-IN" sz="1200" baseline="0" dirty="0" smtClean="0"/>
                        <a:t> percentage increase in the quantity supplied is</a:t>
                      </a:r>
                      <a:br>
                        <a:rPr lang="en-IN" sz="1200" baseline="0" dirty="0" smtClean="0"/>
                      </a:br>
                      <a:r>
                        <a:rPr lang="en-IN" sz="1200" baseline="0" dirty="0" smtClean="0"/>
                        <a:t>less than the percentage increase in the price</a:t>
                      </a:r>
                      <a:endParaRPr lang="en-IN" sz="1200" dirty="0"/>
                    </a:p>
                  </a:txBody>
                  <a:tcPr/>
                </a:tc>
              </a:tr>
              <a:tr h="370840">
                <a:tc gridSpan="2">
                  <a:txBody>
                    <a:bodyPr/>
                    <a:lstStyle/>
                    <a:p>
                      <a:r>
                        <a:rPr lang="en-IN" sz="1200" dirty="0" smtClean="0"/>
                        <a:t>Perfectly inelastic</a:t>
                      </a:r>
                      <a:endParaRPr lang="en-IN" sz="1200" dirty="0"/>
                    </a:p>
                  </a:txBody>
                  <a:tcPr/>
                </a:tc>
                <a:tc hMerge="1">
                  <a:txBody>
                    <a:bodyPr/>
                    <a:lstStyle/>
                    <a:p>
                      <a:endParaRPr lang="en-IN"/>
                    </a:p>
                  </a:txBody>
                  <a:tcPr/>
                </a:tc>
                <a:tc>
                  <a:txBody>
                    <a:bodyPr/>
                    <a:lstStyle/>
                    <a:p>
                      <a:r>
                        <a:rPr lang="en-IN" sz="1200" dirty="0" smtClean="0"/>
                        <a:t>Zero</a:t>
                      </a:r>
                      <a:endParaRPr lang="en-IN" sz="1200" dirty="0"/>
                    </a:p>
                  </a:txBody>
                  <a:tcPr/>
                </a:tc>
                <a:tc>
                  <a:txBody>
                    <a:bodyPr/>
                    <a:lstStyle/>
                    <a:p>
                      <a:r>
                        <a:rPr lang="en-IN" sz="1200" dirty="0" smtClean="0"/>
                        <a:t>The quantity supplied is the same at all prices</a:t>
                      </a:r>
                      <a:endParaRPr lang="en-IN" sz="1200" dirty="0"/>
                    </a:p>
                  </a:txBody>
                  <a:tcPr/>
                </a:tc>
              </a:tr>
              <a:tr h="370840">
                <a:tc gridSpan="4">
                  <a:txBody>
                    <a:bodyPr/>
                    <a:lstStyle/>
                    <a:p>
                      <a:r>
                        <a:rPr lang="en-IN" sz="1050" dirty="0" smtClean="0"/>
                        <a:t>*In each description</a:t>
                      </a:r>
                      <a:r>
                        <a:rPr lang="en-IN" sz="1050" baseline="0" dirty="0" smtClean="0"/>
                        <a:t>, the directions of change may be reversed. For example, in the perfectly elastic demand, the smallest possible decrease in </a:t>
                      </a:r>
                      <a:br>
                        <a:rPr lang="en-IN" sz="1050" baseline="0" dirty="0" smtClean="0"/>
                      </a:br>
                      <a:r>
                        <a:rPr lang="en-IN" sz="1050" baseline="0" dirty="0" smtClean="0"/>
                        <a:t>price causes an infinitely large increase in the quantity demanded.</a:t>
                      </a:r>
                      <a:endParaRPr lang="en-IN" sz="1050" dirty="0"/>
                    </a:p>
                  </a:txBody>
                  <a:tcPr>
                    <a:lnB w="12700" cap="flat" cmpd="sng" algn="ctr">
                      <a:solidFill>
                        <a:srgbClr val="002060"/>
                      </a:solidFill>
                      <a:prstDash val="solid"/>
                      <a:round/>
                      <a:headEnd type="none" w="med" len="med"/>
                      <a:tailEnd type="none" w="med" len="med"/>
                    </a:lnB>
                  </a:tcPr>
                </a:tc>
                <a:tc hMerge="1">
                  <a:txBody>
                    <a:bodyPr/>
                    <a:lstStyle/>
                    <a:p>
                      <a:endParaRPr lang="en-IN"/>
                    </a:p>
                  </a:txBody>
                  <a:tcPr/>
                </a:tc>
                <a:tc hMerge="1">
                  <a:txBody>
                    <a:bodyPr/>
                    <a:lstStyle/>
                    <a:p>
                      <a:endParaRPr lang="en-IN" dirty="0"/>
                    </a:p>
                  </a:txBody>
                  <a:tcPr/>
                </a:tc>
                <a:tc hMerge="1">
                  <a:txBody>
                    <a:bodyPr/>
                    <a:lstStyle/>
                    <a:p>
                      <a:endParaRPr lang="en-IN" dirty="0"/>
                    </a:p>
                  </a:txBody>
                  <a:tcPr/>
                </a:tc>
              </a:tr>
            </a:tbl>
          </a:graphicData>
        </a:graphic>
      </p:graphicFrame>
    </p:spTree>
    <p:extLst>
      <p:ext uri="{BB962C8B-B14F-4D97-AF65-F5344CB8AC3E}">
        <p14:creationId xmlns:p14="http://schemas.microsoft.com/office/powerpoint/2010/main" val="2568604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Price Elasticity of Demand </a:t>
            </a:r>
            <a:r>
              <a:rPr lang="en-US" altLang="en-US" sz="2000" dirty="0" smtClean="0"/>
              <a:t>(4 </a:t>
            </a:r>
            <a:r>
              <a:rPr lang="en-US" altLang="en-US" sz="2000" dirty="0"/>
              <a:t>of </a:t>
            </a:r>
            <a:r>
              <a:rPr lang="en-US" altLang="en-US" sz="2000" dirty="0" smtClean="0"/>
              <a:t>33)</a:t>
            </a:r>
            <a:endParaRPr lang="en-IN" dirty="0"/>
          </a:p>
        </p:txBody>
      </p:sp>
      <p:sp>
        <p:nvSpPr>
          <p:cNvPr id="4" name="Content Placeholder 3"/>
          <p:cNvSpPr>
            <a:spLocks noGrp="1"/>
          </p:cNvSpPr>
          <p:nvPr>
            <p:ph sz="quarter" idx="14"/>
          </p:nvPr>
        </p:nvSpPr>
        <p:spPr/>
        <p:txBody>
          <a:bodyPr/>
          <a:lstStyle/>
          <a:p>
            <a:pPr marL="255600" lvl="1" indent="-255600">
              <a:buFont typeface="Arial" panose="020B0604020202020204" pitchFamily="34" charset="0"/>
              <a:buChar char="•"/>
            </a:pPr>
            <a:r>
              <a:rPr lang="en-IN" dirty="0"/>
              <a:t>To calculate the price elasticity of demand:</a:t>
            </a:r>
          </a:p>
          <a:p>
            <a:pPr marL="255600" lvl="1" indent="-255600">
              <a:buFont typeface="Arial" panose="020B0604020202020204" pitchFamily="34" charset="0"/>
              <a:buChar char="•"/>
            </a:pPr>
            <a:r>
              <a:rPr lang="en-IN" dirty="0"/>
              <a:t>We express the change in price as a percentage of the </a:t>
            </a:r>
            <a:r>
              <a:rPr lang="en-IN" i="1" dirty="0"/>
              <a:t>average price—</a:t>
            </a:r>
            <a:r>
              <a:rPr lang="en-IN" dirty="0"/>
              <a:t>the average of the initial and new price</a:t>
            </a:r>
            <a:r>
              <a:rPr lang="en-IN" dirty="0" smtClean="0"/>
              <a:t>, …</a:t>
            </a:r>
            <a:endParaRPr lang="en-IN" i="1" dirty="0"/>
          </a:p>
          <a:p>
            <a:pPr marL="255600" lvl="1" indent="-255600">
              <a:buFont typeface="Arial" panose="020B0604020202020204" pitchFamily="34" charset="0"/>
              <a:buChar char="•"/>
            </a:pPr>
            <a:r>
              <a:rPr lang="en-IN" dirty="0"/>
              <a:t>and we express the change in the quantity demanded as a percentage of the </a:t>
            </a:r>
            <a:r>
              <a:rPr lang="en-IN" i="1" dirty="0"/>
              <a:t>average quantity</a:t>
            </a:r>
            <a:r>
              <a:rPr lang="en-IN" dirty="0"/>
              <a:t> demanded—the average of the initial and new quantity</a:t>
            </a:r>
            <a:r>
              <a:rPr lang="en-IN" dirty="0" smtClean="0"/>
              <a:t>.</a:t>
            </a:r>
            <a:endParaRPr lang="en-IN" dirty="0"/>
          </a:p>
        </p:txBody>
      </p:sp>
    </p:spTree>
    <p:extLst>
      <p:ext uri="{BB962C8B-B14F-4D97-AF65-F5344CB8AC3E}">
        <p14:creationId xmlns:p14="http://schemas.microsoft.com/office/powerpoint/2010/main" val="540822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Price Elasticity of Demand </a:t>
            </a:r>
            <a:r>
              <a:rPr lang="en-US" altLang="en-US" sz="2000" dirty="0" smtClean="0"/>
              <a:t>(5 </a:t>
            </a:r>
            <a:r>
              <a:rPr lang="en-US" altLang="en-US" sz="2000" dirty="0"/>
              <a:t>of </a:t>
            </a:r>
            <a:r>
              <a:rPr lang="en-US" altLang="en-US" sz="2000" dirty="0" smtClean="0"/>
              <a:t>33)</a:t>
            </a:r>
            <a:endParaRPr lang="en-IN" dirty="0"/>
          </a:p>
        </p:txBody>
      </p:sp>
      <p:sp>
        <p:nvSpPr>
          <p:cNvPr id="4" name="Content Placeholder 3"/>
          <p:cNvSpPr>
            <a:spLocks noGrp="1"/>
          </p:cNvSpPr>
          <p:nvPr>
            <p:ph sz="quarter" idx="14"/>
          </p:nvPr>
        </p:nvSpPr>
        <p:spPr>
          <a:xfrm>
            <a:off x="457200" y="1600200"/>
            <a:ext cx="3886200" cy="4525963"/>
          </a:xfrm>
        </p:spPr>
        <p:txBody>
          <a:bodyPr/>
          <a:lstStyle/>
          <a:p>
            <a:pPr marL="255600" lvl="1" indent="-255600">
              <a:buFont typeface="Arial" panose="020B0604020202020204" pitchFamily="34" charset="0"/>
              <a:buChar char="•"/>
            </a:pPr>
            <a:r>
              <a:rPr lang="en-US" altLang="en-US" dirty="0"/>
              <a:t>Figure 4.1 calculates the price elasticity of demand for pizza.</a:t>
            </a:r>
          </a:p>
          <a:p>
            <a:pPr marL="255600" lvl="1" indent="-255600">
              <a:buFont typeface="Arial" panose="020B0604020202020204" pitchFamily="34" charset="0"/>
              <a:buChar char="•"/>
            </a:pPr>
            <a:r>
              <a:rPr lang="en-US" altLang="en-US" dirty="0"/>
              <a:t>Initially, the price of a pizza is $20.50 and the quantity demanded is 9 pizzas an hour</a:t>
            </a:r>
            <a:r>
              <a:rPr lang="en-US" altLang="en-US" dirty="0" smtClean="0"/>
              <a:t>.</a:t>
            </a:r>
            <a:endParaRPr lang="en-US" altLang="en-US" dirty="0"/>
          </a:p>
        </p:txBody>
      </p:sp>
      <p:pic>
        <p:nvPicPr>
          <p:cNvPr id="5" name="Picture 4" descr="A graph of price in dollars per pizza against quantity in pizzas per hour. Demand curve D falls straight through the original point (9, 20.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722406"/>
            <a:ext cx="4343400"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6656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Price Elasticity of Demand </a:t>
            </a:r>
            <a:r>
              <a:rPr lang="en-US" altLang="en-US" sz="2000" dirty="0" smtClean="0"/>
              <a:t>(6 </a:t>
            </a:r>
            <a:r>
              <a:rPr lang="en-US" altLang="en-US" sz="2000" dirty="0"/>
              <a:t>of </a:t>
            </a:r>
            <a:r>
              <a:rPr lang="en-US" altLang="en-US" sz="2000" dirty="0" smtClean="0"/>
              <a:t>33)</a:t>
            </a:r>
            <a:endParaRPr lang="en-IN" dirty="0"/>
          </a:p>
        </p:txBody>
      </p:sp>
      <p:sp>
        <p:nvSpPr>
          <p:cNvPr id="4" name="Content Placeholder 3"/>
          <p:cNvSpPr>
            <a:spLocks noGrp="1"/>
          </p:cNvSpPr>
          <p:nvPr>
            <p:ph sz="quarter" idx="14"/>
          </p:nvPr>
        </p:nvSpPr>
        <p:spPr>
          <a:xfrm>
            <a:off x="457200" y="1600200"/>
            <a:ext cx="3810000" cy="4525963"/>
          </a:xfrm>
        </p:spPr>
        <p:txBody>
          <a:bodyPr/>
          <a:lstStyle/>
          <a:p>
            <a:pPr marL="255600" lvl="1" indent="-255600">
              <a:buFont typeface="Arial" panose="020B0604020202020204" pitchFamily="34" charset="0"/>
              <a:buChar char="•"/>
            </a:pPr>
            <a:r>
              <a:rPr lang="en-US" altLang="en-US" dirty="0"/>
              <a:t>The price of a pizza falls to $19.50 and the quantity demanded increases to 11 pizzas an hour.</a:t>
            </a:r>
          </a:p>
          <a:p>
            <a:pPr marL="255600" lvl="1" indent="-255600">
              <a:buFont typeface="Arial" panose="020B0604020202020204" pitchFamily="34" charset="0"/>
              <a:buChar char="•"/>
            </a:pPr>
            <a:r>
              <a:rPr lang="en-US" altLang="en-US" dirty="0"/>
              <a:t>The price falls by $1 and the quantity demanded increases by 2 pizzas an hour</a:t>
            </a:r>
            <a:r>
              <a:rPr lang="en-US" altLang="en-US" dirty="0" smtClean="0"/>
              <a:t>.</a:t>
            </a:r>
            <a:endParaRPr lang="en-US" altLang="en-US" dirty="0"/>
          </a:p>
        </p:txBody>
      </p:sp>
      <p:pic>
        <p:nvPicPr>
          <p:cNvPr id="5" name="Picture 4" descr="Demand curve D falls straight through the original point (9, 20.5) and the new point (11, 19.5). The vertical distance from the original point to the new point is delta P = $1. The horizontal distance between the points is delta Q =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676400"/>
            <a:ext cx="4343400"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6574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Price Elasticity of Demand </a:t>
            </a:r>
            <a:r>
              <a:rPr lang="en-US" altLang="en-US" sz="2000" dirty="0" smtClean="0"/>
              <a:t>(7 </a:t>
            </a:r>
            <a:r>
              <a:rPr lang="en-US" altLang="en-US" sz="2000" dirty="0"/>
              <a:t>of </a:t>
            </a:r>
            <a:r>
              <a:rPr lang="en-US" altLang="en-US" sz="2000" dirty="0" smtClean="0"/>
              <a:t>33)</a:t>
            </a:r>
            <a:endParaRPr lang="en-IN" dirty="0"/>
          </a:p>
        </p:txBody>
      </p:sp>
      <p:sp>
        <p:nvSpPr>
          <p:cNvPr id="4" name="Content Placeholder 3"/>
          <p:cNvSpPr>
            <a:spLocks noGrp="1"/>
          </p:cNvSpPr>
          <p:nvPr>
            <p:ph sz="quarter" idx="14"/>
          </p:nvPr>
        </p:nvSpPr>
        <p:spPr>
          <a:xfrm>
            <a:off x="457200" y="1600200"/>
            <a:ext cx="4114800" cy="4525963"/>
          </a:xfrm>
        </p:spPr>
        <p:txBody>
          <a:bodyPr/>
          <a:lstStyle/>
          <a:p>
            <a:pPr marL="256032" lvl="1" indent="-256032">
              <a:spcBef>
                <a:spcPts val="1500"/>
              </a:spcBef>
              <a:buFont typeface="Arial" panose="020B0604020202020204" pitchFamily="34" charset="0"/>
              <a:buChar char="•"/>
            </a:pPr>
            <a:r>
              <a:rPr lang="en-US" altLang="en-US" dirty="0"/>
              <a:t>The average price is $20 and the average quantity demanded is 10 pizzas an hour</a:t>
            </a:r>
            <a:r>
              <a:rPr lang="en-US" altLang="en-US" dirty="0" smtClean="0"/>
              <a:t>.</a:t>
            </a:r>
            <a:endParaRPr lang="en-US" altLang="en-US" dirty="0"/>
          </a:p>
        </p:txBody>
      </p:sp>
      <p:pic>
        <p:nvPicPr>
          <p:cNvPr id="5" name="Picture 4" descr="Demand curve D falls straight through the original point (9, 20.5) and the new point (11, 19.5). The vertical distance from the original point to the new point is delta P = $1. The horizontal distance between the points is delta Q = 2. P sub ave is at y = $1, halfway between the y-values of the two points. Q sub ave is at x = 10, halfway between the x-values of the two point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600200"/>
            <a:ext cx="4343400"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7159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508 Lecture">
  <a:themeElements>
    <a:clrScheme name="Office">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465</TotalTime>
  <Words>4182</Words>
  <Application>Microsoft Office PowerPoint</Application>
  <PresentationFormat>On-screen Show (4:3)</PresentationFormat>
  <Paragraphs>324</Paragraphs>
  <Slides>51</Slides>
  <Notes>12</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1_508 Lecture</vt:lpstr>
      <vt:lpstr>ECONOMICS</vt:lpstr>
      <vt:lpstr>Chapter Outline and Learning Objectives</vt:lpstr>
      <vt:lpstr>Price Elasticity of Demand (1 of 33)</vt:lpstr>
      <vt:lpstr>Price Elasticity of Demand (2 of 33)</vt:lpstr>
      <vt:lpstr>Price Elasticity of Demand (3 of 33)</vt:lpstr>
      <vt:lpstr>Price Elasticity of Demand (4 of 33)</vt:lpstr>
      <vt:lpstr>Price Elasticity of Demand (5 of 33)</vt:lpstr>
      <vt:lpstr>Price Elasticity of Demand (6 of 33)</vt:lpstr>
      <vt:lpstr>Price Elasticity of Demand (7 of 33)</vt:lpstr>
      <vt:lpstr>Price Elasticity of Demand (8 of 33)</vt:lpstr>
      <vt:lpstr>Price Elasticity of Demand (8 of 33)</vt:lpstr>
      <vt:lpstr>Price Elasticity of Demand (9 of 33)</vt:lpstr>
      <vt:lpstr>Price Elasticity of Demand (10 of 33)</vt:lpstr>
      <vt:lpstr>Price Elasticity of Demand (11 of 33)</vt:lpstr>
      <vt:lpstr>Price Elasticity of Demand (12 of 33)</vt:lpstr>
      <vt:lpstr>Price Elasticity of Demand (13 of 33)</vt:lpstr>
      <vt:lpstr>Price Elasticity of Demand (14 of 33)</vt:lpstr>
      <vt:lpstr>Price Elasticity of Demand (15 of 33)</vt:lpstr>
      <vt:lpstr>Price Elasticity of Demand (16 of 33)</vt:lpstr>
      <vt:lpstr>Price Elasticity of Demand (17 of 33)</vt:lpstr>
      <vt:lpstr>Price Elasticity of Demand (18 of 33)</vt:lpstr>
      <vt:lpstr>Price Elasticity of Demand (19 of 33)</vt:lpstr>
      <vt:lpstr>Price Elasticity of Demand (20 of 33)</vt:lpstr>
      <vt:lpstr>Price Elasticity of Demand (21 of 33)</vt:lpstr>
      <vt:lpstr>Price Elasticity of Demand (22 of 33)</vt:lpstr>
      <vt:lpstr>Price Elasticity of Demand (23 of 33)</vt:lpstr>
      <vt:lpstr>Price Elasticity of Demand (24 of 33)</vt:lpstr>
      <vt:lpstr>Price Elasticity of Demand (25 of 33)</vt:lpstr>
      <vt:lpstr>Price Elasticity of Demand (26 of 33)</vt:lpstr>
      <vt:lpstr>Price Elasticity of Demand (27 of 33)</vt:lpstr>
      <vt:lpstr>Price Elasticity of Demand (28 of 33)</vt:lpstr>
      <vt:lpstr>Price Elasticity of Demand (29 of 33)</vt:lpstr>
      <vt:lpstr>Price Elasticity of Demand (30 of 33)</vt:lpstr>
      <vt:lpstr>Price Elasticity of Demand (31 of 33)</vt:lpstr>
      <vt:lpstr>Price Elasticity of Demand (32 of 33)</vt:lpstr>
      <vt:lpstr>Price Elasticity of Demand (33 of 33)</vt:lpstr>
      <vt:lpstr>More Elasticities of Demand (1 of 5)</vt:lpstr>
      <vt:lpstr>More Elasticities of Demand (2 of 5)</vt:lpstr>
      <vt:lpstr>More Elasticities of Demand (3 of 5)</vt:lpstr>
      <vt:lpstr>More Elasticities of Demand (4 of 5)</vt:lpstr>
      <vt:lpstr>More Elasticities of Demand (5 of 5)</vt:lpstr>
      <vt:lpstr>Elasticity of Supply (1 of 6)</vt:lpstr>
      <vt:lpstr>Elasticity of Supply (2 of 6)</vt:lpstr>
      <vt:lpstr>Elasticity of Supply (3 of 6)</vt:lpstr>
      <vt:lpstr>Elasticity of Supply (4 of 6)</vt:lpstr>
      <vt:lpstr>Elasticity of Supply (5 of 6)</vt:lpstr>
      <vt:lpstr>Elasticity of Supply (6 of 6)</vt:lpstr>
      <vt:lpstr>Glossary of Elasticities (1 of 4)</vt:lpstr>
      <vt:lpstr>Glossary of Elasticities (2 of 4)</vt:lpstr>
      <vt:lpstr>Glossary of Elasticities (3 of 4)</vt:lpstr>
      <vt:lpstr>Glossary of Elasticities (4 of 4)</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book title here</dc:title>
  <dc:creator>Sloan, Lindsey</dc:creator>
  <cp:lastModifiedBy>sameerjena</cp:lastModifiedBy>
  <cp:revision>274</cp:revision>
  <dcterms:created xsi:type="dcterms:W3CDTF">2014-10-10T17:07:42Z</dcterms:created>
  <dcterms:modified xsi:type="dcterms:W3CDTF">2015-08-20T13:01:29Z</dcterms:modified>
</cp:coreProperties>
</file>