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1"/>
    <p:sldMasterId id="2147483711" r:id="rId2"/>
    <p:sldMasterId id="2147483728" r:id="rId3"/>
  </p:sldMasterIdLst>
  <p:notesMasterIdLst>
    <p:notesMasterId r:id="rId52"/>
  </p:notesMasterIdLst>
  <p:handoutMasterIdLst>
    <p:handoutMasterId r:id="rId53"/>
  </p:handoutMasterIdLst>
  <p:sldIdLst>
    <p:sldId id="424" r:id="rId4"/>
    <p:sldId id="420" r:id="rId5"/>
    <p:sldId id="421" r:id="rId6"/>
    <p:sldId id="370" r:id="rId7"/>
    <p:sldId id="371" r:id="rId8"/>
    <p:sldId id="372" r:id="rId9"/>
    <p:sldId id="373" r:id="rId10"/>
    <p:sldId id="374" r:id="rId11"/>
    <p:sldId id="375" r:id="rId12"/>
    <p:sldId id="376" r:id="rId13"/>
    <p:sldId id="377" r:id="rId14"/>
    <p:sldId id="433" r:id="rId15"/>
    <p:sldId id="434" r:id="rId16"/>
    <p:sldId id="415" r:id="rId17"/>
    <p:sldId id="418" r:id="rId18"/>
    <p:sldId id="379" r:id="rId19"/>
    <p:sldId id="428" r:id="rId20"/>
    <p:sldId id="417" r:id="rId21"/>
    <p:sldId id="429" r:id="rId22"/>
    <p:sldId id="435" r:id="rId23"/>
    <p:sldId id="382" r:id="rId24"/>
    <p:sldId id="385" r:id="rId25"/>
    <p:sldId id="386" r:id="rId26"/>
    <p:sldId id="408" r:id="rId27"/>
    <p:sldId id="411" r:id="rId28"/>
    <p:sldId id="412" r:id="rId29"/>
    <p:sldId id="425" r:id="rId30"/>
    <p:sldId id="389" r:id="rId31"/>
    <p:sldId id="427" r:id="rId32"/>
    <p:sldId id="391" r:id="rId33"/>
    <p:sldId id="422" r:id="rId34"/>
    <p:sldId id="392" r:id="rId35"/>
    <p:sldId id="394" r:id="rId36"/>
    <p:sldId id="395" r:id="rId37"/>
    <p:sldId id="396" r:id="rId38"/>
    <p:sldId id="426" r:id="rId39"/>
    <p:sldId id="397" r:id="rId40"/>
    <p:sldId id="398" r:id="rId41"/>
    <p:sldId id="414" r:id="rId42"/>
    <p:sldId id="399" r:id="rId43"/>
    <p:sldId id="402" r:id="rId44"/>
    <p:sldId id="431" r:id="rId45"/>
    <p:sldId id="403" r:id="rId46"/>
    <p:sldId id="432" r:id="rId47"/>
    <p:sldId id="404" r:id="rId48"/>
    <p:sldId id="405" r:id="rId49"/>
    <p:sldId id="406" r:id="rId50"/>
    <p:sldId id="419" r:id="rId51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FF0066"/>
    <a:srgbClr val="36B5FC"/>
    <a:srgbClr val="0099FF"/>
    <a:srgbClr val="5F88D1"/>
    <a:srgbClr val="92AEE0"/>
    <a:srgbClr val="0077AC"/>
    <a:srgbClr val="40B2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40" autoAdjust="0"/>
    <p:restoredTop sz="87133" autoAdjust="0"/>
  </p:normalViewPr>
  <p:slideViewPr>
    <p:cSldViewPr>
      <p:cViewPr varScale="1">
        <p:scale>
          <a:sx n="64" d="100"/>
          <a:sy n="64" d="100"/>
        </p:scale>
        <p:origin x="41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>
        <p:scale>
          <a:sx n="100" d="100"/>
          <a:sy n="100" d="100"/>
        </p:scale>
        <p:origin x="-864" y="224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theme" Target="theme/theme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tableStyles" Target="tableStyles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0E427DB9-225D-40BE-A09D-0324D5C08DC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33710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Click to edit Master text styles</a:t>
            </a:r>
          </a:p>
          <a:p>
            <a:pPr lvl="1"/>
            <a:r>
              <a:rPr lang="en-US" altLang="zh-TW" noProof="0" smtClean="0"/>
              <a:t>Second level</a:t>
            </a:r>
          </a:p>
          <a:p>
            <a:pPr lvl="2"/>
            <a:r>
              <a:rPr lang="en-US" altLang="zh-TW" noProof="0" smtClean="0"/>
              <a:t>Third level</a:t>
            </a:r>
          </a:p>
          <a:p>
            <a:pPr lvl="3"/>
            <a:r>
              <a:rPr lang="en-US" altLang="zh-TW" noProof="0" smtClean="0"/>
              <a:t>Fourth level</a:t>
            </a:r>
          </a:p>
          <a:p>
            <a:pPr lvl="4"/>
            <a:r>
              <a:rPr lang="en-US" altLang="zh-TW" noProof="0" smtClean="0"/>
              <a:t>Fifth level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9B14ACC9-18A7-44A1-A273-BAA57E32677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9700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fld id="{1E20E0D9-FC13-4377-BA84-D3866BE8D23D}" type="slidenum">
              <a:rPr kumimoji="0" lang="en-US" altLang="en-US" sz="1200" smtClean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pPr eaLnBrk="0" hangingPunct="0"/>
              <a:t>1</a:t>
            </a:fld>
            <a:endParaRPr kumimoji="0" lang="en-US" altLang="en-US" sz="1200" smtClean="0">
              <a:solidFill>
                <a:srgbClr val="000000"/>
              </a:solidFill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2523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6E3102-4E57-4F39-901A-3962140AF895}" type="slidenum">
              <a:rPr lang="zh-TW" altLang="en-US" smtClean="0"/>
              <a:pPr/>
              <a:t>11</a:t>
            </a:fld>
            <a:endParaRPr lang="en-US" altLang="zh-TW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CA" altLang="zh-TW" smtClean="0"/>
          </a:p>
        </p:txBody>
      </p:sp>
    </p:spTree>
    <p:extLst>
      <p:ext uri="{BB962C8B-B14F-4D97-AF65-F5344CB8AC3E}">
        <p14:creationId xmlns:p14="http://schemas.microsoft.com/office/powerpoint/2010/main" val="17326354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0E252F-8DB5-4B1F-9BD4-83B34F3265C4}" type="slidenum">
              <a:rPr lang="zh-TW" altLang="en-US" smtClean="0">
                <a:solidFill>
                  <a:srgbClr val="000000"/>
                </a:solidFill>
              </a:rPr>
              <a:pPr/>
              <a:t>12</a:t>
            </a:fld>
            <a:endParaRPr lang="en-US" altLang="zh-TW" smtClean="0">
              <a:solidFill>
                <a:srgbClr val="000000"/>
              </a:solidFill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CA" altLang="zh-TW" smtClean="0"/>
          </a:p>
        </p:txBody>
      </p:sp>
    </p:spTree>
    <p:extLst>
      <p:ext uri="{BB962C8B-B14F-4D97-AF65-F5344CB8AC3E}">
        <p14:creationId xmlns:p14="http://schemas.microsoft.com/office/powerpoint/2010/main" val="21305780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0E252F-8DB5-4B1F-9BD4-83B34F3265C4}" type="slidenum">
              <a:rPr lang="zh-TW" altLang="en-US" smtClean="0">
                <a:solidFill>
                  <a:srgbClr val="000000"/>
                </a:solidFill>
              </a:rPr>
              <a:pPr/>
              <a:t>13</a:t>
            </a:fld>
            <a:endParaRPr lang="en-US" altLang="zh-TW" smtClean="0">
              <a:solidFill>
                <a:srgbClr val="000000"/>
              </a:solidFill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CA" altLang="zh-TW" smtClean="0"/>
          </a:p>
        </p:txBody>
      </p:sp>
    </p:spTree>
    <p:extLst>
      <p:ext uri="{BB962C8B-B14F-4D97-AF65-F5344CB8AC3E}">
        <p14:creationId xmlns:p14="http://schemas.microsoft.com/office/powerpoint/2010/main" val="35021096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0E252F-8DB5-4B1F-9BD4-83B34F3265C4}" type="slidenum">
              <a:rPr lang="zh-TW" altLang="en-US" smtClean="0"/>
              <a:pPr/>
              <a:t>18</a:t>
            </a:fld>
            <a:endParaRPr lang="en-US" altLang="zh-TW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CA" altLang="zh-TW" smtClean="0"/>
          </a:p>
        </p:txBody>
      </p:sp>
    </p:spTree>
    <p:extLst>
      <p:ext uri="{BB962C8B-B14F-4D97-AF65-F5344CB8AC3E}">
        <p14:creationId xmlns:p14="http://schemas.microsoft.com/office/powerpoint/2010/main" val="17161499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932A80-1485-4CD4-88A1-A9BC4967FCDE}" type="slidenum">
              <a:rPr lang="zh-TW" altLang="en-US" smtClean="0">
                <a:solidFill>
                  <a:srgbClr val="000000"/>
                </a:solidFill>
              </a:rPr>
              <a:pPr/>
              <a:t>20</a:t>
            </a:fld>
            <a:endParaRPr lang="en-US" altLang="zh-TW" smtClean="0">
              <a:solidFill>
                <a:srgbClr val="000000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31514126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9E0896-CE22-44F8-838A-9C8F3486B7B7}" type="slidenum">
              <a:rPr lang="zh-TW" altLang="en-US" smtClean="0"/>
              <a:pPr/>
              <a:t>21</a:t>
            </a:fld>
            <a:endParaRPr lang="en-US" altLang="zh-TW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43786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2AF8B5-C3D3-462A-BA0C-AA9A86378489}" type="slidenum">
              <a:rPr lang="zh-TW" altLang="en-US" smtClean="0"/>
              <a:pPr/>
              <a:t>22</a:t>
            </a:fld>
            <a:endParaRPr lang="en-US" altLang="zh-TW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25626456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4218D1-37D7-4CC7-9699-B094672A90C9}" type="slidenum">
              <a:rPr lang="zh-TW" altLang="en-US" smtClean="0"/>
              <a:pPr/>
              <a:t>24</a:t>
            </a:fld>
            <a:endParaRPr lang="en-US" altLang="zh-TW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28731543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4218D1-37D7-4CC7-9699-B094672A90C9}" type="slidenum">
              <a:rPr lang="zh-TW" altLang="en-US" smtClean="0"/>
              <a:pPr/>
              <a:t>25</a:t>
            </a:fld>
            <a:endParaRPr lang="en-US" altLang="zh-TW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7929118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4218D1-37D7-4CC7-9699-B094672A90C9}" type="slidenum">
              <a:rPr lang="zh-TW" altLang="en-US" smtClean="0"/>
              <a:pPr/>
              <a:t>26</a:t>
            </a:fld>
            <a:endParaRPr lang="en-US" altLang="zh-TW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307444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18336C-BFB4-4196-863B-3DC3DA7DFA77}" type="slidenum">
              <a:rPr lang="zh-TW" altLang="en-US" smtClean="0">
                <a:solidFill>
                  <a:srgbClr val="000000"/>
                </a:solidFill>
              </a:rPr>
              <a:pPr/>
              <a:t>2</a:t>
            </a:fld>
            <a:endParaRPr lang="en-US" altLang="zh-TW" smtClean="0">
              <a:solidFill>
                <a:srgbClr val="000000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28197073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823248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z="1600" noProof="1" smtClean="0">
              <a:latin typeface="Gill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1350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8B05E4-97FB-44CE-B681-CD330A3CD9B4}" type="slidenum">
              <a:rPr lang="zh-TW" altLang="en-US" smtClean="0"/>
              <a:pPr/>
              <a:t>30</a:t>
            </a:fld>
            <a:endParaRPr lang="en-US" altLang="zh-TW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3081248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66271A-22D0-4D7C-ACE6-A1C734BE9074}" type="slidenum">
              <a:rPr lang="zh-TW" altLang="en-US" smtClean="0"/>
              <a:pPr/>
              <a:t>35</a:t>
            </a:fld>
            <a:endParaRPr lang="en-US" altLang="zh-TW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13379291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562981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54D895-D26D-4370-8D38-435BB41D0760}" type="slidenum">
              <a:rPr lang="zh-TW" altLang="en-US" smtClean="0"/>
              <a:pPr/>
              <a:t>37</a:t>
            </a:fld>
            <a:endParaRPr lang="en-US" altLang="zh-TW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19592081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DC811D-5E73-42AD-BF84-1E722FD03C1D}" type="slidenum">
              <a:rPr lang="zh-TW" altLang="en-US" smtClean="0"/>
              <a:pPr/>
              <a:t>38</a:t>
            </a:fld>
            <a:endParaRPr lang="en-US" altLang="zh-TW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224766093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38B613-8FE3-49EF-89A0-2BBAAF39C23A}" type="slidenum">
              <a:rPr lang="zh-TW" altLang="en-US" smtClean="0"/>
              <a:pPr/>
              <a:t>41</a:t>
            </a:fld>
            <a:endParaRPr lang="en-US" altLang="zh-TW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400794387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38B613-8FE3-49EF-89A0-2BBAAF39C23A}" type="slidenum">
              <a:rPr lang="zh-TW" altLang="en-US" smtClean="0">
                <a:solidFill>
                  <a:srgbClr val="000000"/>
                </a:solidFill>
              </a:rPr>
              <a:pPr/>
              <a:t>42</a:t>
            </a:fld>
            <a:endParaRPr lang="en-US" altLang="zh-TW" smtClean="0">
              <a:solidFill>
                <a:srgbClr val="000000"/>
              </a:solidFill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200237818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F9B534-6157-4C52-A999-37E2149EAC79}" type="slidenum">
              <a:rPr lang="zh-TW" altLang="en-US" smtClean="0"/>
              <a:pPr/>
              <a:t>43</a:t>
            </a:fld>
            <a:endParaRPr lang="en-US" altLang="zh-TW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2586426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18336C-BFB4-4196-863B-3DC3DA7DFA77}" type="slidenum">
              <a:rPr lang="zh-TW" altLang="en-US" smtClean="0">
                <a:solidFill>
                  <a:srgbClr val="000000"/>
                </a:solidFill>
              </a:rPr>
              <a:pPr/>
              <a:t>3</a:t>
            </a:fld>
            <a:endParaRPr lang="en-US" altLang="zh-TW" smtClean="0">
              <a:solidFill>
                <a:srgbClr val="000000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21960834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F9B534-6157-4C52-A999-37E2149EAC79}" type="slidenum">
              <a:rPr lang="zh-TW" altLang="en-US" smtClean="0"/>
              <a:pPr/>
              <a:t>44</a:t>
            </a:fld>
            <a:endParaRPr lang="en-US" altLang="zh-TW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37915017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C1181C-D94E-4390-9F2A-59E5D6DC5B92}" type="slidenum">
              <a:rPr lang="zh-TW" altLang="en-US" smtClean="0"/>
              <a:pPr/>
              <a:t>45</a:t>
            </a:fld>
            <a:endParaRPr lang="en-US" altLang="zh-TW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200632988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5ABCC6-DAC3-4E3B-AE77-B15728C69C70}" type="slidenum">
              <a:rPr lang="zh-TW" altLang="en-US" smtClean="0"/>
              <a:pPr/>
              <a:t>46</a:t>
            </a:fld>
            <a:endParaRPr lang="en-US" altLang="zh-TW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97370086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D14BB7-4ADE-4008-85DC-0046AA9056BC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48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745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59B3E3-CE56-4B98-B11A-54AE4FC62B34}" type="slidenum">
              <a:rPr lang="zh-TW" altLang="en-US" smtClean="0"/>
              <a:pPr/>
              <a:t>5</a:t>
            </a:fld>
            <a:endParaRPr lang="en-US" altLang="zh-TW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CA" altLang="zh-TW" smtClean="0"/>
          </a:p>
        </p:txBody>
      </p:sp>
    </p:spTree>
    <p:extLst>
      <p:ext uri="{BB962C8B-B14F-4D97-AF65-F5344CB8AC3E}">
        <p14:creationId xmlns:p14="http://schemas.microsoft.com/office/powerpoint/2010/main" val="907614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7ABE37-A646-4AC7-A582-919DB6760C83}" type="slidenum">
              <a:rPr lang="zh-TW" altLang="en-US" smtClean="0"/>
              <a:pPr/>
              <a:t>6</a:t>
            </a:fld>
            <a:endParaRPr lang="en-US" altLang="zh-TW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altLang="zh-TW" smtClean="0"/>
          </a:p>
        </p:txBody>
      </p:sp>
    </p:spTree>
    <p:extLst>
      <p:ext uri="{BB962C8B-B14F-4D97-AF65-F5344CB8AC3E}">
        <p14:creationId xmlns:p14="http://schemas.microsoft.com/office/powerpoint/2010/main" val="22766652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FDD5B5-4F2E-420F-B82D-DA253DE0CC6D}" type="slidenum">
              <a:rPr lang="zh-TW" altLang="en-US" smtClean="0"/>
              <a:pPr/>
              <a:t>7</a:t>
            </a:fld>
            <a:endParaRPr lang="en-US" altLang="zh-TW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CA" altLang="zh-TW" smtClean="0"/>
          </a:p>
        </p:txBody>
      </p:sp>
    </p:spTree>
    <p:extLst>
      <p:ext uri="{BB962C8B-B14F-4D97-AF65-F5344CB8AC3E}">
        <p14:creationId xmlns:p14="http://schemas.microsoft.com/office/powerpoint/2010/main" val="10822098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4F9ACE-C644-47D9-86F3-26F3C8E042F3}" type="slidenum">
              <a:rPr lang="zh-TW" altLang="en-US" smtClean="0"/>
              <a:pPr/>
              <a:t>8</a:t>
            </a:fld>
            <a:endParaRPr lang="en-US" altLang="zh-TW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CA" altLang="zh-TW" smtClean="0"/>
          </a:p>
        </p:txBody>
      </p:sp>
    </p:spTree>
    <p:extLst>
      <p:ext uri="{BB962C8B-B14F-4D97-AF65-F5344CB8AC3E}">
        <p14:creationId xmlns:p14="http://schemas.microsoft.com/office/powerpoint/2010/main" val="38872913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D1CEDB-B790-4112-9146-AEA1726AB029}" type="slidenum">
              <a:rPr lang="zh-TW" altLang="en-US" smtClean="0"/>
              <a:pPr/>
              <a:t>9</a:t>
            </a:fld>
            <a:endParaRPr lang="en-US" altLang="zh-TW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CA" altLang="zh-TW" smtClean="0"/>
          </a:p>
        </p:txBody>
      </p:sp>
    </p:spTree>
    <p:extLst>
      <p:ext uri="{BB962C8B-B14F-4D97-AF65-F5344CB8AC3E}">
        <p14:creationId xmlns:p14="http://schemas.microsoft.com/office/powerpoint/2010/main" val="39347032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EB73A2-92C6-4FAD-B662-94A078F61524}" type="slidenum">
              <a:rPr lang="zh-TW" altLang="en-US" smtClean="0"/>
              <a:pPr/>
              <a:t>10</a:t>
            </a:fld>
            <a:endParaRPr lang="en-US" altLang="zh-TW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CA" altLang="zh-TW" smtClean="0"/>
          </a:p>
        </p:txBody>
      </p:sp>
    </p:spTree>
    <p:extLst>
      <p:ext uri="{BB962C8B-B14F-4D97-AF65-F5344CB8AC3E}">
        <p14:creationId xmlns:p14="http://schemas.microsoft.com/office/powerpoint/2010/main" val="611033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itle Placeholder 8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143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25884F-DE43-4AB3-896C-07C8D2C56B05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21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382A66-B5DC-45E7-A249-AE1A4158714F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37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2CE1E2-AD95-47BC-9525-47B889029030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9414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FC598-08FB-42D2-919B-D27A38CA1AAA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302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B89EB6-1611-4FDE-A600-D9AAA640F7C8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858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6E9D8D-2F0B-470C-A5D9-19CB91E143EC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3459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41325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A1247384-1B36-4358-96A4-4A40BF537373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17917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41325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501A4-1B4B-4F38-92E5-962BEB6B52A6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2489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0438" y="6643688"/>
            <a:ext cx="2082800" cy="214312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7854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3087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85800"/>
            <a:ext cx="6731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E7B567B6-C7DD-4706-A178-A92F8F13D675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 autoUpdateAnimBg="0"/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0706292"/>
      </p:ext>
    </p:extLst>
  </p:cSld>
  <p:clrMapOvr>
    <a:masterClrMapping/>
  </p:clrMapOvr>
  <p:transition spd="slow">
    <p:pull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0228008"/>
      </p:ext>
    </p:extLst>
  </p:cSld>
  <p:clrMapOvr>
    <a:masterClrMapping/>
  </p:clrMapOvr>
  <p:transition spd="slow">
    <p:pull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3534182"/>
      </p:ext>
    </p:extLst>
  </p:cSld>
  <p:clrMapOvr>
    <a:masterClrMapping/>
  </p:clrMapOvr>
  <p:transition spd="slow"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18669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476500" y="1981200"/>
            <a:ext cx="1868488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0E9F6889-5E30-45E1-BA6B-B951B10DDC7B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718487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5541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3887788" cy="4144963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F3FE0083-16E7-475A-A3FB-46FEE4D21FE5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7658993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9D1BD-66C0-4605-8843-51DACB44F6F1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657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0D3B0B-DDAF-4430-9299-7A1BD945B4A1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136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782EEA-9AC9-4778-9395-720B573D411F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140412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416AD9-9CF7-43F7-BF25-1C3A608A5076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267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EC2190-2448-444E-9FC3-4B1129212007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504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5" Type="http://schemas.openxmlformats.org/officeDocument/2006/relationships/slide" Target="../slides/slide3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</p:txBody>
      </p:sp>
      <p:sp>
        <p:nvSpPr>
          <p:cNvPr id="1027" name="Text Box 15"/>
          <p:cNvSpPr txBox="1">
            <a:spLocks noChangeArrowheads="1"/>
          </p:cNvSpPr>
          <p:nvPr userDrawn="1"/>
        </p:nvSpPr>
        <p:spPr bwMode="auto">
          <a:xfrm>
            <a:off x="431800" y="6643688"/>
            <a:ext cx="1692275" cy="2143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0" lang="en-US" altLang="zh-TW" sz="800" smtClean="0">
                <a:solidFill>
                  <a:srgbClr val="000000"/>
                </a:solidFill>
              </a:rPr>
              <a:t>© 2012 Pearson Education</a:t>
            </a:r>
          </a:p>
        </p:txBody>
      </p:sp>
      <p:pic>
        <p:nvPicPr>
          <p:cNvPr id="27652" name="Picture 16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304800" y="685800"/>
            <a:ext cx="6731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Title Placeholder 8"/>
          <p:cNvSpPr>
            <a:spLocks noGrp="1"/>
          </p:cNvSpPr>
          <p:nvPr>
            <p:ph type="title"/>
          </p:nvPr>
        </p:nvSpPr>
        <p:spPr bwMode="auto">
          <a:xfrm>
            <a:off x="1066800" y="3048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  <a:endParaRPr lang="en-CA" altLang="zh-TW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5" r:id="rId2"/>
    <p:sldLayoutId id="2147483708" r:id="rId3"/>
    <p:sldLayoutId id="2147483710" r:id="rId4"/>
  </p:sldLayoutIdLst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7" grpId="0" build="p" bldLvl="3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07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20070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07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20070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07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20070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6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6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6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6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12672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12672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12672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12672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E6AF00"/>
          </a:solidFill>
          <a:latin typeface="+mn-lt"/>
          <a:ea typeface="+mn-ea"/>
          <a:cs typeface="+mn-cs"/>
        </a:defRPr>
      </a:lvl1pPr>
      <a:lvl2pPr marL="114300" indent="342900" algn="l" rtl="0" eaLnBrk="0" fontAlgn="base" hangingPunct="0">
        <a:spcBef>
          <a:spcPct val="25000"/>
        </a:spcBef>
        <a:spcAft>
          <a:spcPct val="25000"/>
        </a:spcAft>
        <a:buClr>
          <a:srgbClr val="FF0000"/>
        </a:buClr>
        <a:buFont typeface="Wingdings" pitchFamily="2" charset="2"/>
        <a:buChar char="–"/>
        <a:defRPr sz="2400">
          <a:solidFill>
            <a:schemeClr val="tx1"/>
          </a:solidFill>
          <a:latin typeface="+mn-lt"/>
        </a:defRPr>
      </a:lvl2pPr>
      <a:lvl3pPr marL="347663" indent="566738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571500" indent="8001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Gill Sans MT" pitchFamily="34" charset="0"/>
        </a:defRPr>
      </a:lvl4pPr>
      <a:lvl5pPr marL="742950" indent="108585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ill Sans MT" pitchFamily="34" charset="0"/>
        </a:defRPr>
      </a:lvl5pPr>
      <a:lvl6pPr marL="120015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ill Sans MT" pitchFamily="34" charset="0"/>
        </a:defRPr>
      </a:lvl6pPr>
      <a:lvl7pPr marL="165735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ill Sans MT" pitchFamily="34" charset="0"/>
        </a:defRPr>
      </a:lvl7pPr>
      <a:lvl8pPr marL="211455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ill Sans MT" pitchFamily="34" charset="0"/>
        </a:defRPr>
      </a:lvl8pPr>
      <a:lvl9pPr marL="257175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ill Sans MT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  <a:latin typeface="Comic Sans MS" pitchFamily="66" charset="0"/>
              <a:ea typeface="新細明體" pitchFamily="18" charset="-120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  <a:latin typeface="Comic Sans MS" pitchFamily="66" charset="0"/>
              <a:ea typeface="新細明體" pitchFamily="18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A782EEA-9AC9-4778-9395-720B573D411F}" type="slidenum">
              <a:rPr lang="en-US" altLang="zh-TW" smtClean="0">
                <a:solidFill>
                  <a:prstClr val="black">
                    <a:tint val="75000"/>
                  </a:prstClr>
                </a:solidFill>
                <a:latin typeface="Comic Sans MS" pitchFamily="66" charset="0"/>
                <a:ea typeface="新細明體" pitchFamily="18" charset="-120"/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  <a:latin typeface="Comic Sans MS" pitchFamily="66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9887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7" r:id="rId15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6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>
            <a:off x="8107363" y="6386513"/>
            <a:ext cx="468312" cy="471487"/>
          </a:xfrm>
          <a:prstGeom prst="actionButtonBackPrevious">
            <a:avLst/>
          </a:prstGeom>
          <a:solidFill>
            <a:srgbClr val="00468F">
              <a:alpha val="7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kumimoji="0" lang="en-CA" altLang="en-US" smtClean="0">
              <a:solidFill>
                <a:srgbClr val="000000"/>
              </a:solidFill>
              <a:ea typeface="+mn-ea"/>
            </a:endParaRPr>
          </a:p>
        </p:txBody>
      </p:sp>
      <p:sp>
        <p:nvSpPr>
          <p:cNvPr id="2051" name="AutoShape 7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>
            <a:off x="8613775" y="6386513"/>
            <a:ext cx="530225" cy="471487"/>
          </a:xfrm>
          <a:prstGeom prst="actionButtonForwardNext">
            <a:avLst/>
          </a:prstGeom>
          <a:solidFill>
            <a:srgbClr val="00468F">
              <a:alpha val="7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kumimoji="0" lang="en-CA" altLang="en-US" smtClean="0">
              <a:solidFill>
                <a:srgbClr val="000000"/>
              </a:solidFill>
              <a:ea typeface="+mn-ea"/>
            </a:endParaRPr>
          </a:p>
        </p:txBody>
      </p:sp>
      <p:sp>
        <p:nvSpPr>
          <p:cNvPr id="2052" name="AutoShape 8">
            <a:hlinkClick r:id="rId5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7493000" y="6386513"/>
            <a:ext cx="576263" cy="471487"/>
          </a:xfrm>
          <a:prstGeom prst="actionButtonBeginning">
            <a:avLst/>
          </a:prstGeom>
          <a:solidFill>
            <a:srgbClr val="00468F">
              <a:alpha val="7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kumimoji="0" lang="en-CA" altLang="en-US" smtClean="0">
              <a:solidFill>
                <a:srgbClr val="000000"/>
              </a:solidFill>
              <a:ea typeface="+mn-ea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3725863" y="6642100"/>
            <a:ext cx="1692275" cy="1841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kumimoji="0" lang="en-US" altLang="en-US" sz="600" b="1" dirty="0" smtClean="0">
                <a:solidFill>
                  <a:srgbClr val="000000"/>
                </a:solidFill>
                <a:ea typeface="+mn-ea"/>
              </a:rPr>
              <a:t>© 2016 Pearson Education, Ltd.</a:t>
            </a:r>
          </a:p>
        </p:txBody>
      </p:sp>
    </p:spTree>
    <p:extLst>
      <p:ext uri="{BB962C8B-B14F-4D97-AF65-F5344CB8AC3E}">
        <p14:creationId xmlns:p14="http://schemas.microsoft.com/office/powerpoint/2010/main" val="281187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</p:sldLayoutIdLst>
  <p:transition spd="slow">
    <p:pull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CC"/>
        </a:buClr>
        <a:buSzPct val="120000"/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5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6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7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3.emf"/><Relationship Id="rId4" Type="http://schemas.openxmlformats.org/officeDocument/2006/relationships/oleObject" Target="../embeddings/oleObject8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7.emf"/><Relationship Id="rId4" Type="http://schemas.openxmlformats.org/officeDocument/2006/relationships/oleObject" Target="../embeddings/oleObject9.bin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43387"/>
          <a:stretch/>
        </p:blipFill>
        <p:spPr>
          <a:xfrm>
            <a:off x="3347865" y="4077072"/>
            <a:ext cx="4752527" cy="2232248"/>
          </a:xfrm>
          <a:prstGeom prst="rect">
            <a:avLst/>
          </a:prstGeom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625961" y="978694"/>
            <a:ext cx="8229600" cy="622300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r>
              <a:rPr lang="en-CA" altLang="zh-TW" sz="4000" dirty="0">
                <a:solidFill>
                  <a:srgbClr val="6054A1"/>
                </a:solidFill>
                <a:latin typeface="Arial" pitchFamily="34" charset="0"/>
                <a:cs typeface="Arial" pitchFamily="34" charset="0"/>
              </a:rPr>
              <a:t>Chapter 2</a:t>
            </a:r>
            <a:endParaRPr kumimoji="0" lang="en-US" sz="4000" b="1" dirty="0">
              <a:solidFill>
                <a:prstClr val="black"/>
              </a:solidFill>
            </a:endParaRPr>
          </a:p>
        </p:txBody>
      </p:sp>
      <p:sp>
        <p:nvSpPr>
          <p:cNvPr id="3076" name="Text Placeholder 2"/>
          <p:cNvSpPr txBox="1">
            <a:spLocks/>
          </p:cNvSpPr>
          <p:nvPr/>
        </p:nvSpPr>
        <p:spPr bwMode="auto">
          <a:xfrm>
            <a:off x="179512" y="1008801"/>
            <a:ext cx="8791263" cy="764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20000"/>
              </a:spcBef>
            </a:pPr>
            <a:r>
              <a:rPr kumimoji="0" lang="zh-TW" altLang="en-US" sz="4000" dirty="0">
                <a:solidFill>
                  <a:srgbClr val="7030A0"/>
                </a:solidFill>
                <a:latin typeface="Calibri" panose="020F0502020204030204" pitchFamily="34" charset="0"/>
                <a:ea typeface="新細明體" panose="02020500000000000000" pitchFamily="18" charset="-120"/>
              </a:rPr>
              <a:t>經濟</a:t>
            </a:r>
            <a:r>
              <a:rPr kumimoji="0" lang="zh-TW" altLang="en-US" sz="4000" dirty="0" smtClean="0">
                <a:solidFill>
                  <a:srgbClr val="7030A0"/>
                </a:solidFill>
                <a:latin typeface="Calibri" panose="020F0502020204030204" pitchFamily="34" charset="0"/>
                <a:ea typeface="新細明體" panose="02020500000000000000" pitchFamily="18" charset="-120"/>
              </a:rPr>
              <a:t>問題</a:t>
            </a:r>
            <a:endParaRPr kumimoji="0" lang="en-US" altLang="zh-TW" sz="4000" dirty="0">
              <a:solidFill>
                <a:srgbClr val="7030A0"/>
              </a:solidFill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3059832" y="2852936"/>
            <a:ext cx="82296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zh-TW" sz="3200" dirty="0" smtClean="0"/>
              <a:t>    ECONOMICS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360162017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897688" cy="1143000"/>
          </a:xfrm>
          <a:ln>
            <a:solidFill>
              <a:schemeClr val="hlink"/>
            </a:solidFill>
          </a:ln>
        </p:spPr>
        <p:txBody>
          <a:bodyPr/>
          <a:lstStyle/>
          <a:p>
            <a:pPr marL="987425" indent="-987425" eaLnBrk="1" hangingPunct="1"/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三、資源的有效運用 </a:t>
            </a:r>
            <a:r>
              <a:rPr lang="en-US" altLang="zh-TW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/>
            </a:r>
            <a:br>
              <a:rPr lang="en-US" altLang="zh-TW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</a:br>
            <a:r>
              <a:rPr lang="en-US" altLang="zh-TW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(using resources efficiently)</a:t>
            </a:r>
            <a:endParaRPr lang="zh-TW" altLang="en-US" sz="36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</p:txBody>
      </p:sp>
      <p:sp>
        <p:nvSpPr>
          <p:cNvPr id="17411" name="Rectangle 15"/>
          <p:cNvSpPr>
            <a:spLocks noChangeArrowheads="1"/>
          </p:cNvSpPr>
          <p:nvPr/>
        </p:nvSpPr>
        <p:spPr bwMode="auto">
          <a:xfrm>
            <a:off x="349383" y="4965701"/>
            <a:ext cx="3885291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從</a:t>
            </a:r>
            <a:r>
              <a:rPr lang="en-US" altLang="zh-TW" sz="26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A</a:t>
            </a: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點往</a:t>
            </a:r>
            <a:r>
              <a:rPr lang="en-US" altLang="zh-TW" sz="26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F</a:t>
            </a:r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點移動時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，</a:t>
            </a: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生產的機會成本遞增，故</a:t>
            </a:r>
            <a:r>
              <a:rPr lang="zh-TW" altLang="en-US" sz="26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邊際成本遞增</a:t>
            </a:r>
            <a:r>
              <a:rPr lang="en-US" altLang="zh-TW" sz="26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。</a:t>
            </a:r>
          </a:p>
          <a:p>
            <a:pPr lvl="1">
              <a:spcBef>
                <a:spcPct val="50000"/>
              </a:spcBef>
              <a:spcAft>
                <a:spcPct val="20000"/>
              </a:spcAft>
              <a:buClr>
                <a:srgbClr val="FF0000"/>
              </a:buClr>
              <a:buFont typeface="Wingdings" pitchFamily="2" charset="2"/>
              <a:buNone/>
            </a:pPr>
            <a:endParaRPr lang="en-US" altLang="zh-TW" sz="2600" dirty="0">
              <a:cs typeface="Times New Roman" pitchFamily="18" charset="0"/>
            </a:endParaRPr>
          </a:p>
        </p:txBody>
      </p:sp>
      <p:sp>
        <p:nvSpPr>
          <p:cNvPr id="16388" name="Text Box 16"/>
          <p:cNvSpPr txBox="1">
            <a:spLocks noChangeArrowheads="1"/>
          </p:cNvSpPr>
          <p:nvPr/>
        </p:nvSpPr>
        <p:spPr bwMode="auto">
          <a:xfrm>
            <a:off x="349382" y="1628800"/>
            <a:ext cx="4438641" cy="3954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AutoNum type="arabicPeriod"/>
              <a:defRPr/>
            </a:pPr>
            <a:r>
              <a:rPr lang="en-US" altLang="zh-TW" sz="3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PPF</a:t>
            </a:r>
            <a:r>
              <a:rPr lang="zh-TW" altLang="en-US" sz="3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與</a:t>
            </a:r>
            <a:r>
              <a:rPr lang="zh-TW" altLang="en-US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生產的</a:t>
            </a:r>
            <a:r>
              <a:rPr lang="zh-TW" altLang="en-US" sz="3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邊際成本</a:t>
            </a:r>
            <a:endParaRPr lang="en-US" altLang="zh-TW" sz="30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defRPr/>
            </a:pPr>
            <a:r>
              <a:rPr lang="en-US" altLang="zh-TW" sz="2600" b="1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(</a:t>
            </a:r>
            <a:r>
              <a:rPr lang="en-US" altLang="zh-TW" sz="26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1)</a:t>
            </a:r>
            <a:r>
              <a:rPr lang="zh-TW" altLang="en-US" sz="26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生</a:t>
            </a:r>
            <a:r>
              <a:rPr lang="zh-TW" altLang="en-US" sz="2600" b="1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產的邊際成本</a:t>
            </a: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(</a:t>
            </a:r>
            <a:r>
              <a:rPr lang="en-US" altLang="zh-TW" sz="26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marginal cost)</a:t>
            </a: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指多增產一單位增加的成本。</a:t>
            </a:r>
            <a:endParaRPr lang="en-US" altLang="zh-TW" sz="2600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marL="457200" indent="-457200" algn="just">
              <a:spcBef>
                <a:spcPct val="50000"/>
              </a:spcBef>
              <a:defRPr/>
            </a:pPr>
            <a:r>
              <a:rPr lang="en-US" altLang="zh-TW" sz="26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(2)</a:t>
            </a: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增產一單位增加的成本是</a:t>
            </a:r>
            <a:r>
              <a:rPr lang="zh-TW" altLang="en-US" sz="2600" b="1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以生產這一單位商品的機會成本來衡量</a:t>
            </a: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。</a:t>
            </a:r>
            <a:endParaRPr lang="en-US" altLang="zh-TW" sz="2600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>
              <a:spcBef>
                <a:spcPct val="50000"/>
              </a:spcBef>
              <a:defRPr/>
            </a:pPr>
            <a:endParaRPr lang="zh-TW" altLang="en-US" sz="2600" dirty="0">
              <a:cs typeface="Times New Roman" pitchFamily="18" charset="0"/>
            </a:endParaRPr>
          </a:p>
        </p:txBody>
      </p:sp>
      <p:pic>
        <p:nvPicPr>
          <p:cNvPr id="282642" name="Picture 18" descr="Fig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52901" y="2431391"/>
            <a:ext cx="4114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文字方塊 5"/>
          <p:cNvSpPr txBox="1">
            <a:spLocks noChangeArrowheads="1"/>
          </p:cNvSpPr>
          <p:nvPr/>
        </p:nvSpPr>
        <p:spPr bwMode="auto">
          <a:xfrm>
            <a:off x="4676701" y="1905270"/>
            <a:ext cx="426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b="1" dirty="0">
                <a:latin typeface="Times New Roman" pitchFamily="18" charset="0"/>
                <a:ea typeface="新細明體" charset="-120"/>
                <a:cs typeface="Times New Roman" pitchFamily="18" charset="0"/>
              </a:rPr>
              <a:t>FIGURE 2.2 The PPF and Marginal Cost</a:t>
            </a:r>
            <a:endParaRPr lang="zh-TW" altLang="en-US" b="1" dirty="0">
              <a:latin typeface="Times New Roman" pitchFamily="18" charset="0"/>
              <a:ea typeface="新細明體" charset="-120"/>
              <a:cs typeface="Times New Roman" pitchFamily="18" charset="0"/>
            </a:endParaRPr>
          </a:p>
        </p:txBody>
      </p:sp>
      <p:sp>
        <p:nvSpPr>
          <p:cNvPr id="17415" name="投影片編號版面配置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11CC50-A5EB-4200-B586-4D481F345388}" type="slidenum">
              <a:rPr lang="zh-TW" altLang="en-US" smtClean="0">
                <a:ea typeface="新細明體" charset="-120"/>
              </a:rPr>
              <a:pPr/>
              <a:t>10</a:t>
            </a:fld>
            <a:endParaRPr lang="en-US" altLang="zh-TW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083687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0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三、資源的有效運用</a:t>
            </a:r>
            <a:endParaRPr lang="en-US" altLang="zh-TW" sz="4000" dirty="0" smtClean="0">
              <a:solidFill>
                <a:srgbClr val="FF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981200"/>
            <a:ext cx="4282380" cy="4389437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spcBef>
                <a:spcPct val="50000"/>
              </a:spcBef>
              <a:buNone/>
            </a:pPr>
            <a:r>
              <a:rPr lang="zh-TW" altLang="en-US" sz="3200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(3</a:t>
            </a:r>
            <a:r>
              <a:rPr lang="zh-TW" altLang="en-US" sz="32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)生產的邊際</a:t>
            </a:r>
            <a:r>
              <a:rPr lang="zh-TW" altLang="en-US" sz="3200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成本</a:t>
            </a:r>
            <a:r>
              <a:rPr lang="zh-TW" altLang="en-US" sz="32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線</a:t>
            </a:r>
            <a:endParaRPr lang="en-US" altLang="zh-TW" sz="3200" dirty="0" smtClean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</a:pPr>
            <a:r>
              <a:rPr lang="zh-TW" altLang="en-US" sz="2800" b="0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 </a:t>
            </a:r>
            <a:r>
              <a:rPr lang="zh-TW" altLang="en-US" sz="30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隨著</a:t>
            </a:r>
            <a:r>
              <a:rPr lang="en-US" altLang="zh-TW" sz="30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Pizza</a:t>
            </a:r>
            <a:r>
              <a:rPr lang="zh-TW" altLang="en-US" sz="30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產量增加， 邊際成本</a:t>
            </a:r>
            <a:r>
              <a:rPr lang="zh-TW" altLang="en-US" sz="30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上升</a:t>
            </a:r>
            <a:r>
              <a:rPr lang="zh-TW" altLang="en-US" sz="30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。</a:t>
            </a:r>
            <a:endParaRPr lang="en-US" altLang="zh-TW" sz="3000" b="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</a:pPr>
            <a:r>
              <a:rPr lang="zh-TW" altLang="en-US" sz="30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反映產量與</a:t>
            </a:r>
            <a:r>
              <a:rPr lang="zh-TW" altLang="en-US" sz="30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邊際</a:t>
            </a:r>
            <a:r>
              <a:rPr lang="zh-TW" altLang="en-US" sz="30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成本關係</a:t>
            </a:r>
            <a:r>
              <a:rPr lang="zh-TW" altLang="en-US" sz="30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的</a:t>
            </a:r>
            <a:r>
              <a:rPr lang="zh-TW" altLang="en-US" sz="30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曲線稱邊際</a:t>
            </a:r>
            <a:r>
              <a:rPr lang="zh-TW" altLang="en-US" sz="30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成本線(</a:t>
            </a:r>
            <a:r>
              <a:rPr lang="en-US" altLang="zh-TW" sz="30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marginal cost curve</a:t>
            </a:r>
            <a:r>
              <a:rPr lang="en-US" altLang="zh-TW" sz="30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)</a:t>
            </a:r>
            <a:r>
              <a:rPr lang="zh-TW" altLang="en-US" sz="30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。</a:t>
            </a:r>
            <a:endParaRPr lang="zh-TW" altLang="en-US" sz="3000" b="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</a:pPr>
            <a:endParaRPr lang="en-US" altLang="zh-TW" sz="3000" b="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</p:txBody>
      </p:sp>
      <p:pic>
        <p:nvPicPr>
          <p:cNvPr id="280592" name="Picture 16" descr="Fig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362200"/>
            <a:ext cx="415290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文字方塊 4"/>
          <p:cNvSpPr txBox="1">
            <a:spLocks noChangeArrowheads="1"/>
          </p:cNvSpPr>
          <p:nvPr/>
        </p:nvSpPr>
        <p:spPr bwMode="auto">
          <a:xfrm>
            <a:off x="4876800" y="1981200"/>
            <a:ext cx="426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b="1" dirty="0">
                <a:latin typeface="Times New Roman" pitchFamily="18" charset="0"/>
                <a:ea typeface="新細明體" charset="-120"/>
                <a:cs typeface="Times New Roman" pitchFamily="18" charset="0"/>
              </a:rPr>
              <a:t>FIGURE 2.2 The PPF and Marginal Cost</a:t>
            </a:r>
            <a:endParaRPr lang="zh-TW" altLang="en-US" b="1" dirty="0">
              <a:latin typeface="Times New Roman" pitchFamily="18" charset="0"/>
              <a:ea typeface="新細明體" charset="-120"/>
              <a:cs typeface="Times New Roman" pitchFamily="18" charset="0"/>
            </a:endParaRPr>
          </a:p>
        </p:txBody>
      </p:sp>
      <p:sp>
        <p:nvSpPr>
          <p:cNvPr id="1843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1733C1-2CCD-493F-AC87-6A9358FB64CE}" type="slidenum">
              <a:rPr lang="zh-TW" altLang="en-US" smtClean="0">
                <a:ea typeface="新細明體" charset="-120"/>
              </a:rPr>
              <a:pPr/>
              <a:t>11</a:t>
            </a:fld>
            <a:endParaRPr lang="en-US" altLang="zh-TW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008894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80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30911" y="260648"/>
            <a:ext cx="7543800" cy="1143000"/>
          </a:xfrm>
        </p:spPr>
        <p:txBody>
          <a:bodyPr/>
          <a:lstStyle/>
          <a:p>
            <a:pPr marL="1074738" indent="-1074738" eaLnBrk="1" hangingPunct="1"/>
            <a:r>
              <a:rPr lang="zh-TW" altLang="en-US" sz="40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三、資源的有效運用</a:t>
            </a:r>
            <a:endParaRPr lang="en-US" altLang="zh-TW" sz="4000" b="0" dirty="0" smtClean="0">
              <a:solidFill>
                <a:srgbClr val="FF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84675" name="Rectangle 3"/>
          <p:cNvSpPr>
            <a:spLocks noChangeArrowheads="1"/>
          </p:cNvSpPr>
          <p:nvPr/>
        </p:nvSpPr>
        <p:spPr bwMode="auto">
          <a:xfrm>
            <a:off x="473669" y="1403648"/>
            <a:ext cx="8101042" cy="5193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4300" lvl="1">
              <a:spcBef>
                <a:spcPct val="20000"/>
              </a:spcBef>
              <a:spcAft>
                <a:spcPct val="20000"/>
              </a:spcAft>
              <a:buClr>
                <a:srgbClr val="FF0000"/>
              </a:buClr>
              <a:buFont typeface="Wingdings" pitchFamily="2" charset="2"/>
              <a:buNone/>
            </a:pPr>
            <a:r>
              <a:rPr lang="zh-TW" altLang="en-US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2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.偏好與</a:t>
            </a:r>
            <a:r>
              <a:rPr lang="zh-TW" altLang="en-US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消費的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邊際利益</a:t>
            </a:r>
            <a:endParaRPr lang="en-US" altLang="zh-TW" sz="32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marL="714375" lvl="1" indent="-600075">
              <a:spcBef>
                <a:spcPct val="20000"/>
              </a:spcBef>
              <a:spcAft>
                <a:spcPct val="20000"/>
              </a:spcAft>
              <a:buClr>
                <a:srgbClr val="FF0000"/>
              </a:buClr>
              <a:buFont typeface="Wingdings" pitchFamily="2" charset="2"/>
              <a:buNone/>
              <a:tabLst>
                <a:tab pos="714375" algn="l"/>
              </a:tabLst>
            </a:pPr>
            <a:r>
              <a:rPr lang="en-US" altLang="zh-TW" sz="24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lang="en-US" altLang="zh-TW" sz="24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</a:p>
          <a:p>
            <a:pPr marL="714375" lvl="1" indent="-600075">
              <a:spcBef>
                <a:spcPct val="20000"/>
              </a:spcBef>
              <a:spcAft>
                <a:spcPct val="20000"/>
              </a:spcAft>
              <a:buClr>
                <a:srgbClr val="FF0000"/>
              </a:buClr>
              <a:buFont typeface="Wingdings" pitchFamily="2" charset="2"/>
              <a:buNone/>
              <a:tabLst>
                <a:tab pos="714375" algn="l"/>
              </a:tabLst>
            </a:pPr>
            <a:r>
              <a:rPr lang="zh-TW" altLang="en-US" sz="2400" b="1" dirty="0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3200" b="1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(</a:t>
            </a:r>
            <a:r>
              <a:rPr lang="en-US" altLang="zh-TW" sz="32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1</a:t>
            </a:r>
            <a:r>
              <a:rPr lang="en-US" altLang="zh-TW" sz="3200" b="1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)</a:t>
            </a:r>
            <a:r>
              <a:rPr lang="zh-TW" altLang="en-US" sz="3200" b="1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消費的</a:t>
            </a:r>
            <a:r>
              <a:rPr lang="zh-TW" altLang="en-US" sz="3200" b="1" dirty="0" smtClean="0">
                <a:solidFill>
                  <a:srgbClr val="333399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邊際</a:t>
            </a:r>
            <a:r>
              <a:rPr lang="zh-TW" altLang="en-US" sz="3200" b="1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利益</a:t>
            </a:r>
            <a:endParaRPr lang="en-US" altLang="zh-TW" sz="3200" b="1" dirty="0" smtClean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marL="714375" lvl="1" indent="-600075">
              <a:spcBef>
                <a:spcPct val="20000"/>
              </a:spcBef>
              <a:spcAft>
                <a:spcPct val="20000"/>
              </a:spcAft>
              <a:buClr>
                <a:srgbClr val="FF0000"/>
              </a:buClr>
              <a:buFont typeface="Wingdings" pitchFamily="2" charset="2"/>
              <a:buNone/>
              <a:tabLst>
                <a:tab pos="714375" algn="l"/>
              </a:tabLst>
            </a:pPr>
            <a:endParaRPr lang="en-US" altLang="zh-TW" sz="2800" b="1" dirty="0" smtClean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marL="714375" lvl="1" indent="-600075">
              <a:spcBef>
                <a:spcPct val="20000"/>
              </a:spcBef>
              <a:spcAft>
                <a:spcPct val="20000"/>
              </a:spcAft>
              <a:buClr>
                <a:srgbClr val="FF0000"/>
              </a:buClr>
              <a:buFont typeface="Wingdings" pitchFamily="2" charset="2"/>
              <a:buNone/>
              <a:tabLst>
                <a:tab pos="714375" algn="l"/>
              </a:tabLst>
            </a:pPr>
            <a:r>
              <a:rPr lang="zh-TW" altLang="en-US" sz="2800" b="1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    消費</a:t>
            </a:r>
            <a:r>
              <a:rPr lang="zh-TW" altLang="en-US" sz="28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的</a:t>
            </a:r>
            <a:r>
              <a:rPr lang="zh-TW" altLang="en-US" sz="2800" b="1" dirty="0">
                <a:solidFill>
                  <a:srgbClr val="333399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邊際</a:t>
            </a:r>
            <a:r>
              <a:rPr lang="zh-TW" altLang="en-US" sz="28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利益(</a:t>
            </a:r>
            <a:r>
              <a:rPr lang="en-US" altLang="zh-TW" sz="28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marginal benefit)</a:t>
            </a:r>
            <a:r>
              <a:rPr lang="zh-TW" altLang="en-US" sz="28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是指</a:t>
            </a:r>
            <a:endParaRPr lang="en-US" altLang="zh-TW" sz="2800" dirty="0" smtClean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marL="714375" lvl="1" indent="-600075">
              <a:spcBef>
                <a:spcPct val="20000"/>
              </a:spcBef>
              <a:spcAft>
                <a:spcPct val="20000"/>
              </a:spcAft>
              <a:buClr>
                <a:srgbClr val="FF0000"/>
              </a:buClr>
              <a:buFont typeface="Wingdings" pitchFamily="2" charset="2"/>
              <a:buNone/>
              <a:tabLst>
                <a:tab pos="714375" algn="l"/>
              </a:tabLst>
            </a:pPr>
            <a:r>
              <a:rPr lang="zh-TW" altLang="en-US" sz="2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 </a:t>
            </a:r>
            <a:r>
              <a:rPr lang="zh-TW" altLang="en-US" sz="28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   消費者多</a:t>
            </a:r>
            <a:r>
              <a:rPr lang="zh-TW" altLang="en-US" sz="2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增加一單位</a:t>
            </a:r>
            <a:r>
              <a:rPr lang="zh-TW" altLang="en-US" sz="28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產品消費所</a:t>
            </a:r>
            <a:r>
              <a:rPr lang="zh-TW" altLang="en-US" sz="2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增加的</a:t>
            </a:r>
            <a:r>
              <a:rPr lang="zh-TW" altLang="en-US" sz="28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利益。</a:t>
            </a:r>
            <a:endParaRPr lang="en-US" altLang="zh-TW" sz="2800" dirty="0" smtClean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marL="714375" lvl="1" indent="-600075">
              <a:spcBef>
                <a:spcPct val="20000"/>
              </a:spcBef>
              <a:spcAft>
                <a:spcPct val="20000"/>
              </a:spcAft>
              <a:buClr>
                <a:srgbClr val="FF0000"/>
              </a:buClr>
              <a:buFont typeface="Wingdings" pitchFamily="2" charset="2"/>
              <a:buNone/>
              <a:tabLst>
                <a:tab pos="714375" algn="l"/>
              </a:tabLst>
            </a:pPr>
            <a:r>
              <a:rPr lang="en-US" altLang="zh-TW" sz="28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 </a:t>
            </a:r>
          </a:p>
          <a:p>
            <a:pPr marL="714375" lvl="1" indent="-174625" algn="just">
              <a:spcBef>
                <a:spcPts val="600"/>
              </a:spcBef>
              <a:defRPr/>
            </a:pPr>
            <a:r>
              <a:rPr lang="zh-TW" altLang="en-US" sz="28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  </a:t>
            </a:r>
          </a:p>
          <a:p>
            <a:pPr marL="114300" lvl="1">
              <a:spcBef>
                <a:spcPct val="20000"/>
              </a:spcBef>
              <a:spcAft>
                <a:spcPct val="20000"/>
              </a:spcAft>
              <a:buClr>
                <a:srgbClr val="FF0000"/>
              </a:buClr>
              <a:buFont typeface="Wingdings" pitchFamily="2" charset="2"/>
              <a:buNone/>
            </a:pPr>
            <a:endParaRPr lang="zh-TW" altLang="en-US" sz="2800" dirty="0">
              <a:solidFill>
                <a:srgbClr val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114300" lvl="1">
              <a:spcBef>
                <a:spcPct val="20000"/>
              </a:spcBef>
              <a:spcAft>
                <a:spcPct val="20000"/>
              </a:spcAft>
              <a:buClr>
                <a:srgbClr val="FF0000"/>
              </a:buClr>
              <a:buFont typeface="Wingdings" pitchFamily="2" charset="2"/>
              <a:buNone/>
            </a:pPr>
            <a:r>
              <a:rPr lang="zh-TW" altLang="en-US" sz="20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endParaRPr lang="en-US" altLang="zh-TW" sz="2000" dirty="0">
              <a:solidFill>
                <a:srgbClr val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946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06A108-375C-423A-95D6-8788E1DBD69F}" type="slidenum">
              <a:rPr lang="zh-TW" altLang="en-US" smtClean="0">
                <a:solidFill>
                  <a:srgbClr val="000000"/>
                </a:solidFill>
                <a:ea typeface="新細明體" charset="-120"/>
              </a:rPr>
              <a:pPr/>
              <a:t>12</a:t>
            </a:fld>
            <a:endParaRPr lang="en-US" altLang="zh-TW" dirty="0" smtClean="0">
              <a:solidFill>
                <a:srgbClr val="000000"/>
              </a:solidFill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742924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4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30911" y="260648"/>
            <a:ext cx="7543800" cy="1143000"/>
          </a:xfrm>
        </p:spPr>
        <p:txBody>
          <a:bodyPr/>
          <a:lstStyle/>
          <a:p>
            <a:pPr marL="1074738" indent="-1074738" eaLnBrk="1" hangingPunct="1"/>
            <a:r>
              <a:rPr lang="zh-TW" altLang="en-US" sz="40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三、資源的有效運用</a:t>
            </a:r>
            <a:endParaRPr lang="en-US" altLang="zh-TW" sz="4000" b="0" dirty="0" smtClean="0">
              <a:solidFill>
                <a:srgbClr val="FF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84675" name="Rectangle 3"/>
          <p:cNvSpPr>
            <a:spLocks noChangeArrowheads="1"/>
          </p:cNvSpPr>
          <p:nvPr/>
        </p:nvSpPr>
        <p:spPr bwMode="auto">
          <a:xfrm>
            <a:off x="473668" y="1403648"/>
            <a:ext cx="8213131" cy="5193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14375" lvl="1" indent="-600075">
              <a:spcBef>
                <a:spcPct val="20000"/>
              </a:spcBef>
              <a:spcAft>
                <a:spcPct val="20000"/>
              </a:spcAft>
              <a:buClr>
                <a:srgbClr val="FF0000"/>
              </a:buClr>
              <a:buFont typeface="Wingdings" pitchFamily="2" charset="2"/>
              <a:buNone/>
              <a:tabLst>
                <a:tab pos="714375" algn="l"/>
              </a:tabLst>
            </a:pPr>
            <a:r>
              <a:rPr lang="en-US" altLang="zh-TW" sz="28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 </a:t>
            </a:r>
          </a:p>
          <a:p>
            <a:pPr marL="714375" lvl="1" indent="-600075">
              <a:spcBef>
                <a:spcPct val="20000"/>
              </a:spcBef>
              <a:spcAft>
                <a:spcPct val="20000"/>
              </a:spcAft>
              <a:buClr>
                <a:srgbClr val="FF0000"/>
              </a:buClr>
              <a:buFont typeface="Wingdings" pitchFamily="2" charset="2"/>
              <a:buNone/>
              <a:tabLst>
                <a:tab pos="714375" algn="l"/>
              </a:tabLst>
            </a:pPr>
            <a:r>
              <a:rPr lang="en-US" altLang="zh-TW" sz="3200" b="1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(2)</a:t>
            </a:r>
            <a:r>
              <a:rPr lang="zh-TW" altLang="en-US" sz="3200" b="1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如何衡量消費的</a:t>
            </a:r>
            <a:r>
              <a:rPr lang="zh-TW" altLang="en-US" sz="32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邊際</a:t>
            </a:r>
            <a:r>
              <a:rPr lang="zh-TW" altLang="en-US" sz="3200" b="1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利益？</a:t>
            </a:r>
            <a:endParaRPr lang="en-US" altLang="zh-TW" sz="3200" b="1" dirty="0" smtClean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marL="576000" lvl="1">
              <a:spcBef>
                <a:spcPct val="20000"/>
              </a:spcBef>
              <a:spcAft>
                <a:spcPct val="20000"/>
              </a:spcAft>
              <a:buClr>
                <a:srgbClr val="FF0000"/>
              </a:buClr>
              <a:tabLst>
                <a:tab pos="714375" algn="l"/>
              </a:tabLst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消費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的邊際利益是以消費者所願意付出的代價來衡量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，本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章是以消費者願意放棄的其它產品的數量。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marL="576000" lvl="1">
              <a:spcBef>
                <a:spcPct val="20000"/>
              </a:spcBef>
              <a:spcAft>
                <a:spcPct val="20000"/>
              </a:spcAft>
              <a:buClr>
                <a:srgbClr val="FF0000"/>
              </a:buClr>
              <a:buFont typeface="Wingdings" pitchFamily="2" charset="2"/>
              <a:buNone/>
              <a:tabLst>
                <a:tab pos="714375" algn="l"/>
              </a:tabLst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消費</a:t>
            </a:r>
            <a:r>
              <a:rPr lang="zh-TW" altLang="en-US" sz="2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邊際利益</a:t>
            </a:r>
            <a:r>
              <a:rPr lang="zh-TW" altLang="en-US" sz="28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的高低與消費者偏好</a:t>
            </a:r>
            <a:r>
              <a:rPr lang="en-US" altLang="zh-TW" sz="28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(preference)</a:t>
            </a:r>
            <a:r>
              <a:rPr lang="zh-TW" altLang="en-US" sz="28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有關：偏好愈高，消費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的</a:t>
            </a:r>
            <a:r>
              <a:rPr lang="zh-TW" altLang="en-US" sz="28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邊際利益愈高，消費者因而願意付出較高的代價，</a:t>
            </a:r>
            <a:r>
              <a:rPr lang="zh-TW" altLang="en-US" sz="2800" b="1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所願</a:t>
            </a:r>
            <a:r>
              <a:rPr lang="zh-TW" altLang="en-US" sz="2800" b="1" dirty="0" smtClean="0">
                <a:solidFill>
                  <a:srgbClr val="333399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意放棄的其它產品數量愈多</a:t>
            </a:r>
            <a:r>
              <a:rPr lang="zh-TW" altLang="en-US" sz="2800" dirty="0" smtClean="0">
                <a:solidFill>
                  <a:srgbClr val="333399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。</a:t>
            </a:r>
            <a:r>
              <a:rPr lang="zh-TW" altLang="en-US" sz="2800" b="1" dirty="0" smtClean="0">
                <a:solidFill>
                  <a:srgbClr val="333399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假設消費的邊際利益如下。</a:t>
            </a:r>
            <a:endParaRPr lang="en-US" altLang="zh-TW" sz="2800" b="1" dirty="0" smtClean="0">
              <a:solidFill>
                <a:srgbClr val="333399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marL="714375" lvl="1" indent="-600075">
              <a:spcBef>
                <a:spcPct val="20000"/>
              </a:spcBef>
              <a:spcAft>
                <a:spcPct val="20000"/>
              </a:spcAft>
              <a:buClr>
                <a:srgbClr val="FF0000"/>
              </a:buClr>
              <a:buFont typeface="Wingdings" pitchFamily="2" charset="2"/>
              <a:buNone/>
              <a:tabLst>
                <a:tab pos="714375" algn="l"/>
              </a:tabLst>
            </a:pPr>
            <a:endParaRPr lang="en-US" altLang="zh-TW" sz="2800" dirty="0" smtClean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marL="714375" lvl="1" indent="-174625" algn="just">
              <a:spcBef>
                <a:spcPts val="600"/>
              </a:spcBef>
              <a:defRPr/>
            </a:pPr>
            <a:r>
              <a:rPr lang="zh-TW" altLang="en-US" sz="28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  </a:t>
            </a:r>
          </a:p>
          <a:p>
            <a:pPr marL="114300" lvl="1">
              <a:spcBef>
                <a:spcPct val="20000"/>
              </a:spcBef>
              <a:spcAft>
                <a:spcPct val="20000"/>
              </a:spcAft>
              <a:buClr>
                <a:srgbClr val="FF0000"/>
              </a:buClr>
              <a:buFont typeface="Wingdings" pitchFamily="2" charset="2"/>
              <a:buNone/>
            </a:pPr>
            <a:endParaRPr lang="zh-TW" altLang="en-US" sz="2800" dirty="0">
              <a:solidFill>
                <a:srgbClr val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114300" lvl="1">
              <a:spcBef>
                <a:spcPct val="20000"/>
              </a:spcBef>
              <a:spcAft>
                <a:spcPct val="20000"/>
              </a:spcAft>
              <a:buClr>
                <a:srgbClr val="FF0000"/>
              </a:buClr>
              <a:buFont typeface="Wingdings" pitchFamily="2" charset="2"/>
              <a:buNone/>
            </a:pPr>
            <a:r>
              <a:rPr lang="zh-TW" altLang="en-US" sz="20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endParaRPr lang="en-US" altLang="zh-TW" sz="2000" dirty="0">
              <a:solidFill>
                <a:srgbClr val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946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06A108-375C-423A-95D6-8788E1DBD69F}" type="slidenum">
              <a:rPr lang="zh-TW" altLang="en-US" smtClean="0">
                <a:solidFill>
                  <a:srgbClr val="000000"/>
                </a:solidFill>
                <a:ea typeface="新細明體" charset="-120"/>
              </a:rPr>
              <a:pPr/>
              <a:t>13</a:t>
            </a:fld>
            <a:endParaRPr lang="en-US" altLang="zh-TW" dirty="0" smtClean="0">
              <a:solidFill>
                <a:srgbClr val="000000"/>
              </a:solidFill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3951359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4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"/>
            <a:ext cx="8229600" cy="1554163"/>
          </a:xfrm>
        </p:spPr>
        <p:txBody>
          <a:bodyPr/>
          <a:lstStyle/>
          <a:p>
            <a:pPr eaLnBrk="1" hangingPunct="1"/>
            <a:r>
              <a:rPr lang="zh-TW" altLang="en-US" sz="40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三、資源的有效運用</a:t>
            </a:r>
            <a:endParaRPr lang="zh-TW" altLang="en-US" sz="4000" dirty="0" smtClean="0">
              <a:solidFill>
                <a:srgbClr val="FF0000"/>
              </a:solidFill>
              <a:latin typeface="新細明體" charset="-120"/>
              <a:ea typeface="新細明體" charset="-120"/>
              <a:cs typeface="Times New Roman" pitchFamily="18" charset="0"/>
            </a:endParaRPr>
          </a:p>
        </p:txBody>
      </p:sp>
      <p:graphicFrame>
        <p:nvGraphicFramePr>
          <p:cNvPr id="349238" name="Group 5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657385"/>
              </p:ext>
            </p:extLst>
          </p:nvPr>
        </p:nvGraphicFramePr>
        <p:xfrm>
          <a:off x="1219200" y="1981200"/>
          <a:ext cx="6858000" cy="3581402"/>
        </p:xfrm>
        <a:graphic>
          <a:graphicData uri="http://schemas.openxmlformats.org/drawingml/2006/table">
            <a:tbl>
              <a:tblPr/>
              <a:tblGrid>
                <a:gridCol w="1771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4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921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possibility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pizzas </a:t>
                      </a: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(millions)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willingness to pay      </a:t>
                      </a: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(cans of cola per pizza)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1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0.5 (1)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1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B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1.5 (2)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C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2.5 (3)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1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3.5 (4)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81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4.5 (5)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1529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C33983-C98A-4C35-A130-8B1A954438C1}" type="slidenum">
              <a:rPr lang="zh-TW" altLang="en-US" smtClean="0">
                <a:ea typeface="新細明體" charset="-120"/>
              </a:rPr>
              <a:pPr/>
              <a:t>14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0" y="6453336"/>
            <a:ext cx="19797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288787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0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三、資源的有效運用</a:t>
            </a:r>
            <a:endParaRPr lang="zh-TW" altLang="en-US" sz="4000" dirty="0" smtClean="0">
              <a:solidFill>
                <a:srgbClr val="FF0000"/>
              </a:solidFill>
              <a:latin typeface="新細明體" charset="-120"/>
              <a:ea typeface="新細明體" charset="-120"/>
              <a:cs typeface="Times New Roman" pitchFamily="18" charset="0"/>
            </a:endParaRPr>
          </a:p>
        </p:txBody>
      </p:sp>
      <p:pic>
        <p:nvPicPr>
          <p:cNvPr id="342020" name="Picture 4" descr="Fig0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81200" y="2057400"/>
            <a:ext cx="5334000" cy="4038600"/>
          </a:xfrm>
          <a:noFill/>
        </p:spPr>
      </p:pic>
      <p:sp>
        <p:nvSpPr>
          <p:cNvPr id="22532" name="文字方塊 3"/>
          <p:cNvSpPr txBox="1">
            <a:spLocks noChangeArrowheads="1"/>
          </p:cNvSpPr>
          <p:nvPr/>
        </p:nvSpPr>
        <p:spPr bwMode="auto">
          <a:xfrm>
            <a:off x="1828800" y="1600200"/>
            <a:ext cx="617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b="1" dirty="0">
                <a:latin typeface="Times New Roman" pitchFamily="18" charset="0"/>
                <a:ea typeface="新細明體" charset="-120"/>
                <a:cs typeface="Times New Roman" pitchFamily="18" charset="0"/>
              </a:rPr>
              <a:t>FIGURE 2.3 </a:t>
            </a:r>
            <a:r>
              <a:rPr lang="en-US" altLang="zh-TW" b="1" dirty="0" smtClean="0">
                <a:latin typeface="Times New Roman" pitchFamily="18" charset="0"/>
                <a:ea typeface="新細明體" charset="-120"/>
                <a:cs typeface="Times New Roman" pitchFamily="18" charset="0"/>
              </a:rPr>
              <a:t>  Preferences </a:t>
            </a:r>
            <a:r>
              <a:rPr lang="en-US" altLang="zh-TW" b="1" dirty="0">
                <a:latin typeface="Times New Roman" pitchFamily="18" charset="0"/>
                <a:ea typeface="新細明體" charset="-120"/>
                <a:cs typeface="Times New Roman" pitchFamily="18" charset="0"/>
              </a:rPr>
              <a:t>and the Marginal Benefit Curve</a:t>
            </a:r>
            <a:endParaRPr lang="zh-TW" altLang="en-US" b="1" dirty="0">
              <a:latin typeface="Times New Roman" pitchFamily="18" charset="0"/>
              <a:ea typeface="新細明體" charset="-120"/>
              <a:cs typeface="Times New Roman" pitchFamily="18" charset="0"/>
            </a:endParaRPr>
          </a:p>
        </p:txBody>
      </p:sp>
      <p:sp>
        <p:nvSpPr>
          <p:cNvPr id="22533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B1B630-E7FF-4A19-BFB0-683118C9EC21}" type="slidenum">
              <a:rPr lang="zh-TW" altLang="en-US" smtClean="0">
                <a:ea typeface="新細明體" charset="-120"/>
              </a:rPr>
              <a:pPr/>
              <a:t>15</a:t>
            </a:fld>
            <a:endParaRPr lang="en-US" altLang="zh-TW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335899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2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0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三、資源的有效運用</a:t>
            </a:r>
            <a:endParaRPr lang="zh-TW" altLang="en-US" sz="4000" dirty="0" smtClean="0">
              <a:solidFill>
                <a:srgbClr val="FF0000"/>
              </a:solidFill>
              <a:latin typeface="新細明體" charset="-120"/>
              <a:ea typeface="新細明體" charset="-120"/>
              <a:cs typeface="Times New Roman" pitchFamily="18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382000" cy="4144963"/>
          </a:xfrm>
        </p:spPr>
        <p:txBody>
          <a:bodyPr/>
          <a:lstStyle/>
          <a:p>
            <a:pPr lvl="1" indent="0" algn="just" eaLnBrk="1" hangingPunct="1">
              <a:buNone/>
              <a:defRPr/>
            </a:pPr>
            <a:r>
              <a:rPr lang="zh-TW" altLang="en-US" sz="3200" b="1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 (3)消費</a:t>
            </a:r>
            <a:r>
              <a:rPr lang="zh-TW" altLang="en-US" sz="32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的邊際</a:t>
            </a:r>
            <a:r>
              <a:rPr lang="zh-TW" altLang="en-US" sz="3200" b="1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利益遞減</a:t>
            </a:r>
            <a:endParaRPr lang="en-US" altLang="zh-TW" sz="3200" dirty="0" smtClean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marL="447675" lvl="1" indent="0" eaLnBrk="1" hangingPunct="1">
              <a:lnSpc>
                <a:spcPct val="150000"/>
              </a:lnSpc>
              <a:buNone/>
              <a:defRPr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隨著消費量的增加，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marL="447675" lvl="1" indent="0" eaLnBrk="1" hangingPunct="1">
              <a:lnSpc>
                <a:spcPct val="150000"/>
              </a:lnSpc>
              <a:buNone/>
              <a:defRPr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消費者多增加一單位消費所得到的邊際利益下降，產生邊際利益遞減的現象。 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lvl="1" indent="0" algn="just" eaLnBrk="1" hangingPunct="1">
              <a:defRPr/>
            </a:pPr>
            <a:endParaRPr lang="en-US" altLang="zh-TW" sz="2000" dirty="0" smtClean="0">
              <a:ea typeface="新細明體" charset="-120"/>
              <a:cs typeface="Times New Roman" pitchFamily="18" charset="0"/>
            </a:endParaRPr>
          </a:p>
          <a:p>
            <a:pPr lvl="1" indent="0" algn="just" eaLnBrk="1" hangingPunct="1">
              <a:defRPr/>
            </a:pPr>
            <a:endParaRPr lang="en-US" altLang="zh-TW" sz="2000" dirty="0" smtClean="0">
              <a:ea typeface="新細明體" charset="-120"/>
              <a:cs typeface="Times New Roman" pitchFamily="18" charset="0"/>
            </a:endParaRPr>
          </a:p>
          <a:p>
            <a:pPr marL="0" indent="0" eaLnBrk="1" hangingPunct="1">
              <a:defRPr/>
            </a:pPr>
            <a:endParaRPr lang="zh-TW" altLang="en-US" sz="2000" dirty="0" smtClean="0">
              <a:ea typeface="新細明體" charset="-120"/>
              <a:cs typeface="Times New Roman" pitchFamily="18" charset="0"/>
            </a:endParaRPr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DCF583-CF46-49BB-AD68-C10D3C24A9F4}" type="slidenum">
              <a:rPr lang="zh-TW" altLang="en-US" smtClean="0">
                <a:ea typeface="新細明體" charset="-120"/>
              </a:rPr>
              <a:pPr/>
              <a:t>16</a:t>
            </a:fld>
            <a:endParaRPr lang="en-US" altLang="zh-TW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770561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0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三、資源的有效運用</a:t>
            </a:r>
            <a:endParaRPr lang="zh-TW" altLang="en-US" sz="4000" dirty="0" smtClean="0">
              <a:solidFill>
                <a:srgbClr val="FF0000"/>
              </a:solidFill>
              <a:latin typeface="新細明體" charset="-120"/>
              <a:ea typeface="新細明體" charset="-120"/>
              <a:cs typeface="Times New Roman" pitchFamily="18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62181"/>
            <a:ext cx="8382000" cy="4919147"/>
          </a:xfrm>
        </p:spPr>
        <p:txBody>
          <a:bodyPr/>
          <a:lstStyle/>
          <a:p>
            <a:pPr marL="447675" lvl="1" indent="0" algn="just" eaLnBrk="1" hangingPunct="1">
              <a:lnSpc>
                <a:spcPct val="150000"/>
              </a:lnSpc>
              <a:buNone/>
              <a:defRPr/>
            </a:pPr>
            <a:r>
              <a:rPr lang="zh-TW" altLang="en-US" sz="32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為什麼消費的邊際</a:t>
            </a:r>
            <a:r>
              <a:rPr lang="zh-TW" altLang="en-US" sz="3200" b="1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利益會遞減呢？</a:t>
            </a:r>
            <a:endParaRPr lang="en-US" altLang="zh-TW" sz="3200" b="1" dirty="0" smtClean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marL="447675" lvl="1" indent="0" algn="just" eaLnBrk="1" hangingPunct="1">
              <a:lnSpc>
                <a:spcPct val="150000"/>
              </a:lnSpc>
              <a:buNone/>
              <a:defRPr/>
            </a:pP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人們喜歡多樣化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(variety)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，數量愈來愈多時，對此一商品就會開始有厭倦感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(getting tired of it)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，而想換另外一樣東西消費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(switch to something else)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。所以同一商品的消費數量愈來愈多時，消費者對此一商品的偏好會下跌，所願意付出的代價會下降，因而出現邊際利益遞減的現象。 </a:t>
            </a:r>
          </a:p>
          <a:p>
            <a:pPr lvl="1" indent="0" algn="just" eaLnBrk="1" hangingPunct="1">
              <a:defRPr/>
            </a:pPr>
            <a:endParaRPr lang="en-US" altLang="zh-TW" sz="2800" dirty="0" smtClean="0">
              <a:ea typeface="新細明體" charset="-120"/>
              <a:cs typeface="Times New Roman" pitchFamily="18" charset="0"/>
            </a:endParaRPr>
          </a:p>
          <a:p>
            <a:pPr lvl="1" indent="0" algn="just" eaLnBrk="1" hangingPunct="1">
              <a:defRPr/>
            </a:pPr>
            <a:endParaRPr lang="en-US" altLang="zh-TW" sz="2000" dirty="0" smtClean="0">
              <a:ea typeface="新細明體" charset="-120"/>
              <a:cs typeface="Times New Roman" pitchFamily="18" charset="0"/>
            </a:endParaRPr>
          </a:p>
          <a:p>
            <a:pPr marL="0" indent="0" eaLnBrk="1" hangingPunct="1">
              <a:defRPr/>
            </a:pPr>
            <a:endParaRPr lang="zh-TW" altLang="en-US" sz="2000" dirty="0" smtClean="0">
              <a:ea typeface="新細明體" charset="-120"/>
              <a:cs typeface="Times New Roman" pitchFamily="18" charset="0"/>
            </a:endParaRPr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DCF583-CF46-49BB-AD68-C10D3C24A9F4}" type="slidenum">
              <a:rPr lang="zh-TW" altLang="en-US" smtClean="0">
                <a:solidFill>
                  <a:srgbClr val="000000"/>
                </a:solidFill>
                <a:ea typeface="新細明體" charset="-120"/>
              </a:rPr>
              <a:pPr/>
              <a:t>17</a:t>
            </a:fld>
            <a:endParaRPr lang="en-US" altLang="zh-TW" smtClean="0">
              <a:solidFill>
                <a:srgbClr val="000000"/>
              </a:solidFill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672166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074738" indent="-1074738" eaLnBrk="1" hangingPunct="1"/>
            <a:r>
              <a:rPr lang="zh-TW" altLang="en-US" sz="40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三、資源的有效運用</a:t>
            </a:r>
            <a:endParaRPr lang="en-US" altLang="zh-TW" sz="4000" b="0" dirty="0" smtClean="0">
              <a:solidFill>
                <a:srgbClr val="FF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84675" name="Rectangle 3"/>
          <p:cNvSpPr>
            <a:spLocks noChangeArrowheads="1"/>
          </p:cNvSpPr>
          <p:nvPr/>
        </p:nvSpPr>
        <p:spPr bwMode="auto">
          <a:xfrm>
            <a:off x="609600" y="1321579"/>
            <a:ext cx="807720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14375" lvl="1" indent="-600075">
              <a:spcBef>
                <a:spcPct val="20000"/>
              </a:spcBef>
              <a:spcAft>
                <a:spcPct val="20000"/>
              </a:spcAft>
              <a:buClr>
                <a:srgbClr val="FF0000"/>
              </a:buClr>
              <a:buFont typeface="Wingdings" pitchFamily="2" charset="2"/>
              <a:buNone/>
              <a:tabLst>
                <a:tab pos="714375" algn="l"/>
              </a:tabLst>
            </a:pPr>
            <a:endParaRPr lang="en-US" altLang="zh-TW" sz="32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marL="987425" lvl="1" indent="-873125">
              <a:spcBef>
                <a:spcPct val="20000"/>
              </a:spcBef>
              <a:spcAft>
                <a:spcPct val="20000"/>
              </a:spcAft>
              <a:buClr>
                <a:srgbClr val="FF0000"/>
              </a:buClr>
              <a:buFont typeface="Wingdings" pitchFamily="2" charset="2"/>
              <a:buNone/>
              <a:tabLst>
                <a:tab pos="449263" algn="l"/>
                <a:tab pos="711200" algn="l"/>
              </a:tabLst>
            </a:pPr>
            <a:r>
              <a:rPr lang="zh-TW" altLang="en-US" sz="3200" b="1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(</a:t>
            </a:r>
            <a:r>
              <a:rPr lang="en-US" altLang="zh-TW" sz="3200" b="1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4</a:t>
            </a:r>
            <a:r>
              <a:rPr lang="zh-TW" altLang="en-US" sz="32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)消費的邊際</a:t>
            </a:r>
            <a:r>
              <a:rPr lang="zh-TW" altLang="en-US" sz="3200" b="1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利益線</a:t>
            </a:r>
            <a:endParaRPr lang="en-US" altLang="zh-TW" sz="3200" b="1" dirty="0" smtClean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marL="987425" lvl="1" indent="-873125">
              <a:spcBef>
                <a:spcPct val="20000"/>
              </a:spcBef>
              <a:spcAft>
                <a:spcPct val="20000"/>
              </a:spcAft>
              <a:buClr>
                <a:srgbClr val="FF0000"/>
              </a:buClr>
              <a:buFont typeface="Wingdings" pitchFamily="2" charset="2"/>
              <a:buNone/>
              <a:tabLst>
                <a:tab pos="449263" algn="l"/>
                <a:tab pos="711200" algn="l"/>
              </a:tabLst>
            </a:pPr>
            <a:r>
              <a:rPr lang="zh-TW" altLang="en-US" sz="3200" b="1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 </a:t>
            </a:r>
            <a:endParaRPr lang="en-US" altLang="zh-TW" sz="3200" b="1" dirty="0" smtClean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marL="987425" lvl="1" indent="-873125">
              <a:spcBef>
                <a:spcPct val="20000"/>
              </a:spcBef>
              <a:spcAft>
                <a:spcPct val="20000"/>
              </a:spcAft>
              <a:buClr>
                <a:srgbClr val="FF0000"/>
              </a:buClr>
              <a:buFont typeface="Wingdings" pitchFamily="2" charset="2"/>
              <a:buNone/>
              <a:tabLst>
                <a:tab pos="449263" algn="l"/>
                <a:tab pos="711200" algn="l"/>
              </a:tabLst>
            </a:pPr>
            <a:r>
              <a:rPr lang="zh-TW" altLang="en-US" sz="28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 </a:t>
            </a:r>
            <a:r>
              <a:rPr lang="zh-TW" altLang="en-US" sz="3000" b="1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消費</a:t>
            </a:r>
            <a:r>
              <a:rPr lang="zh-TW" altLang="en-US" sz="30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的</a:t>
            </a:r>
            <a:r>
              <a:rPr lang="zh-TW" altLang="en-US" sz="3000" b="1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邊際</a:t>
            </a:r>
            <a:r>
              <a:rPr lang="zh-TW" altLang="en-US" sz="30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利益</a:t>
            </a:r>
            <a:r>
              <a:rPr lang="zh-TW" altLang="en-US" sz="3000" b="1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線</a:t>
            </a:r>
            <a:r>
              <a:rPr lang="zh-TW" altLang="en-US" sz="30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(</a:t>
            </a:r>
            <a:r>
              <a:rPr lang="en-US" altLang="zh-TW" sz="30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marginal </a:t>
            </a:r>
            <a:r>
              <a:rPr lang="en-US" altLang="zh-TW" sz="3000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benefit curve</a:t>
            </a:r>
            <a:r>
              <a:rPr lang="en-US" altLang="zh-TW" sz="30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)</a:t>
            </a:r>
          </a:p>
          <a:p>
            <a:pPr marL="987425" lvl="1" indent="-873125">
              <a:spcBef>
                <a:spcPct val="20000"/>
              </a:spcBef>
              <a:spcAft>
                <a:spcPct val="20000"/>
              </a:spcAft>
              <a:buClr>
                <a:srgbClr val="FF0000"/>
              </a:buClr>
              <a:buFont typeface="Wingdings" pitchFamily="2" charset="2"/>
              <a:buNone/>
              <a:tabLst>
                <a:tab pos="449263" algn="l"/>
                <a:tab pos="711200" algn="l"/>
              </a:tabLst>
            </a:pPr>
            <a:r>
              <a:rPr lang="en-US" altLang="zh-TW" sz="3000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 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是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反映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消費的邊際利益與消費量關係的曲線。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marL="714375" lvl="1" indent="-174625" algn="just" eaLnBrk="1" hangingPunct="1">
              <a:spcBef>
                <a:spcPts val="600"/>
              </a:spcBef>
              <a:buNone/>
              <a:defRPr/>
            </a:pP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</a:p>
          <a:p>
            <a:pPr marL="114300" lvl="1">
              <a:spcBef>
                <a:spcPct val="20000"/>
              </a:spcBef>
              <a:spcAft>
                <a:spcPct val="20000"/>
              </a:spcAft>
              <a:buClr>
                <a:srgbClr val="FF0000"/>
              </a:buClr>
              <a:buFont typeface="Wingdings" pitchFamily="2" charset="2"/>
              <a:buNone/>
            </a:pPr>
            <a:endParaRPr lang="zh-TW" altLang="en-US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114300" lvl="1">
              <a:spcBef>
                <a:spcPct val="20000"/>
              </a:spcBef>
              <a:spcAft>
                <a:spcPct val="20000"/>
              </a:spcAft>
              <a:buClr>
                <a:srgbClr val="FF0000"/>
              </a:buClr>
              <a:buFont typeface="Wingdings" pitchFamily="2" charset="2"/>
              <a:buNone/>
            </a:pP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endParaRPr lang="en-US" altLang="zh-TW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946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06A108-375C-423A-95D6-8788E1DBD69F}" type="slidenum">
              <a:rPr lang="zh-TW" altLang="en-US" smtClean="0">
                <a:ea typeface="新細明體" charset="-120"/>
              </a:rPr>
              <a:pPr/>
              <a:t>18</a:t>
            </a:fld>
            <a:endParaRPr lang="en-US" altLang="zh-TW" dirty="0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8388399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4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5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三、資源的有效運用</a:t>
            </a:r>
            <a:endParaRPr lang="zh-TW" altLang="en-US" sz="4000" dirty="0" smtClean="0">
              <a:solidFill>
                <a:srgbClr val="FF0000"/>
              </a:solidFill>
              <a:latin typeface="新細明體" charset="-120"/>
              <a:ea typeface="新細明體" charset="-120"/>
              <a:cs typeface="Times New Roman" pitchFamily="18" charset="0"/>
            </a:endParaRPr>
          </a:p>
        </p:txBody>
      </p:sp>
      <p:pic>
        <p:nvPicPr>
          <p:cNvPr id="319498" name="Picture 10" descr="Fig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905000"/>
            <a:ext cx="4495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12" descr="Fig0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8600" y="1817688"/>
            <a:ext cx="4038600" cy="4583112"/>
          </a:xfrm>
          <a:noFill/>
        </p:spPr>
      </p:pic>
      <p:sp>
        <p:nvSpPr>
          <p:cNvPr id="24581" name="文字方塊 4"/>
          <p:cNvSpPr txBox="1">
            <a:spLocks noChangeArrowheads="1"/>
          </p:cNvSpPr>
          <p:nvPr/>
        </p:nvSpPr>
        <p:spPr bwMode="auto">
          <a:xfrm>
            <a:off x="4648200" y="1447800"/>
            <a:ext cx="426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FIGURE 2.4 Efficient Use of Resources</a:t>
            </a:r>
            <a:endParaRPr lang="zh-TW" altLang="en-US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B6BB8F-7E34-4A0E-8DD9-A7C41494F012}" type="slidenum">
              <a:rPr lang="zh-TW" altLang="en-US" smtClean="0">
                <a:solidFill>
                  <a:srgbClr val="000000"/>
                </a:solidFill>
                <a:ea typeface="新細明體" charset="-120"/>
              </a:rPr>
              <a:pPr/>
              <a:t>19</a:t>
            </a:fld>
            <a:endParaRPr lang="en-US" altLang="zh-TW" smtClean="0">
              <a:solidFill>
                <a:srgbClr val="000000"/>
              </a:solidFill>
              <a:ea typeface="新細明體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95536" y="1284972"/>
            <a:ext cx="38716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2925" indent="-93663">
              <a:spcBef>
                <a:spcPct val="50000"/>
              </a:spcBef>
              <a:defRPr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Figure2.4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資源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配置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最有效率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的產量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組合標示為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點，此與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Figure 2.1 B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點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的產量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組合不同。</a:t>
            </a:r>
            <a:endParaRPr lang="en-US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71345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9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8077200" cy="1554163"/>
          </a:xfrm>
        </p:spPr>
        <p:txBody>
          <a:bodyPr/>
          <a:lstStyle/>
          <a:p>
            <a:pPr marL="900113" indent="-900113" eaLnBrk="1" hangingPunct="1"/>
            <a:r>
              <a:rPr lang="zh-TW" altLang="en-US" sz="40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一、生產可能曲線</a:t>
            </a:r>
            <a:endParaRPr lang="en-US" altLang="zh-TW" sz="4000" dirty="0" smtClean="0">
              <a:solidFill>
                <a:srgbClr val="FF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199"/>
            <a:ext cx="8229600" cy="4645025"/>
          </a:xfrm>
        </p:spPr>
        <p:txBody>
          <a:bodyPr/>
          <a:lstStyle/>
          <a:p>
            <a:pPr lvl="1" indent="0" algn="just" eaLnBrk="1" hangingPunct="1">
              <a:buNone/>
              <a:defRPr/>
            </a:pP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1.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在現有生產技術下，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lvl="1" indent="0" eaLnBrk="1" hangingPunct="1">
              <a:buNone/>
              <a:defRPr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  使用所有資源生產時，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marL="540000" lvl="1" indent="0" eaLnBrk="1" hangingPunct="1">
              <a:buNone/>
              <a:defRPr/>
            </a:pPr>
            <a:r>
              <a:rPr lang="zh-TW" altLang="en-US" sz="3200" b="1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兩項產品最大可能的生產組合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在平面圖上所形成之曲線，稱為</a:t>
            </a:r>
            <a:r>
              <a:rPr lang="zh-TW" altLang="en-US" sz="3200" b="1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生產可能線 </a:t>
            </a:r>
            <a:endParaRPr lang="en-US" altLang="zh-TW" sz="3200" b="1" dirty="0" smtClean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marL="540000" lvl="1" indent="0" eaLnBrk="1" hangingPunct="1">
              <a:buNone/>
              <a:defRPr/>
            </a:pPr>
            <a:r>
              <a:rPr lang="en-US" altLang="zh-TW" sz="3200" b="1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(production </a:t>
            </a:r>
            <a:r>
              <a:rPr lang="en-US" altLang="zh-TW" sz="32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p</a:t>
            </a:r>
            <a:r>
              <a:rPr lang="en-US" altLang="zh-TW" sz="3200" b="1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ossibilities </a:t>
            </a:r>
            <a:r>
              <a:rPr lang="en-US" altLang="zh-TW" sz="32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f</a:t>
            </a:r>
            <a:r>
              <a:rPr lang="en-US" altLang="zh-TW" sz="3200" b="1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rontier or curve</a:t>
            </a:r>
            <a:r>
              <a:rPr lang="zh-TW" altLang="en-US" sz="3200" b="1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；簡稱</a:t>
            </a:r>
            <a:r>
              <a:rPr lang="en-US" altLang="zh-TW" sz="3200" b="1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PPF </a:t>
            </a:r>
            <a:r>
              <a:rPr lang="zh-TW" altLang="en-US" sz="3200" b="1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或 </a:t>
            </a:r>
            <a:r>
              <a:rPr lang="en-US" altLang="zh-TW" sz="3200" b="1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PPC) </a:t>
            </a:r>
            <a:r>
              <a:rPr lang="zh-TW" altLang="en-US" sz="32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。</a:t>
            </a:r>
          </a:p>
          <a:p>
            <a:pPr lvl="1" indent="0" eaLnBrk="1" hangingPunct="1">
              <a:defRPr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34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582CDF-6B45-4C12-A3EA-9068BD7A3AA2}" type="slidenum">
              <a:rPr lang="zh-TW" altLang="en-US" smtClean="0">
                <a:solidFill>
                  <a:srgbClr val="000000"/>
                </a:solidFill>
                <a:ea typeface="新細明體" charset="-120"/>
              </a:rPr>
              <a:pPr/>
              <a:t>2</a:t>
            </a:fld>
            <a:endParaRPr lang="en-US" altLang="zh-TW" smtClean="0">
              <a:solidFill>
                <a:srgbClr val="000000"/>
              </a:solidFill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274653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"/>
            <a:ext cx="8305800" cy="1554163"/>
          </a:xfrm>
        </p:spPr>
        <p:txBody>
          <a:bodyPr/>
          <a:lstStyle/>
          <a:p>
            <a:pPr eaLnBrk="1" hangingPunct="1"/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三、資源的有效運用</a:t>
            </a:r>
            <a:endParaRPr lang="en-US" altLang="zh-TW" sz="40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381000" y="2209800"/>
            <a:ext cx="822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533400" y="2209800"/>
            <a:ext cx="586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126" name="Rectangle 7"/>
          <p:cNvSpPr>
            <a:spLocks noChangeArrowheads="1"/>
          </p:cNvSpPr>
          <p:nvPr/>
        </p:nvSpPr>
        <p:spPr bwMode="auto">
          <a:xfrm>
            <a:off x="3062288" y="1924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TW" altLang="en-US">
              <a:solidFill>
                <a:srgbClr val="000000"/>
              </a:solidFill>
            </a:endParaRPr>
          </a:p>
        </p:txBody>
      </p:sp>
      <p:graphicFrame>
        <p:nvGraphicFramePr>
          <p:cNvPr id="5122" name="Object 6"/>
          <p:cNvGraphicFramePr>
            <a:graphicFrameLocks noChangeAspect="1"/>
          </p:cNvGraphicFramePr>
          <p:nvPr>
            <p:extLst/>
          </p:nvPr>
        </p:nvGraphicFramePr>
        <p:xfrm>
          <a:off x="755576" y="1772816"/>
          <a:ext cx="7056784" cy="4704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28" name="Picture" r:id="rId4" imgW="3022600" imgH="3009900" progId="Word.Picture.8">
                  <p:embed/>
                </p:oleObj>
              </mc:Choice>
              <mc:Fallback>
                <p:oleObj name="Picture" r:id="rId4" imgW="3022600" imgH="30099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772816"/>
                        <a:ext cx="7056784" cy="470418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投影片編號版面配置區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E5AF4A-9328-4AA2-8609-8EFC36234D41}" type="slidenum">
              <a:rPr lang="zh-TW" altLang="en-US" smtClean="0">
                <a:solidFill>
                  <a:srgbClr val="000000"/>
                </a:solidFill>
                <a:ea typeface="新細明體" charset="-120"/>
              </a:rPr>
              <a:pPr/>
              <a:t>20</a:t>
            </a:fld>
            <a:endParaRPr lang="en-US" altLang="zh-TW" smtClean="0">
              <a:solidFill>
                <a:srgbClr val="000000"/>
              </a:solidFill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454615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22237"/>
            <a:ext cx="8305800" cy="1554163"/>
          </a:xfrm>
        </p:spPr>
        <p:txBody>
          <a:bodyPr/>
          <a:lstStyle/>
          <a:p>
            <a:pPr eaLnBrk="1" hangingPunct="1"/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三、資源的有效運用</a:t>
            </a:r>
            <a:endParaRPr lang="en-US" altLang="zh-TW" sz="40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81000" y="2209800"/>
            <a:ext cx="822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en-US">
              <a:ea typeface="新細明體" charset="-12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533400" y="2209800"/>
            <a:ext cx="586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en-US">
              <a:ea typeface="新細明體" charset="-120"/>
            </a:endParaRP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495300" y="1484784"/>
            <a:ext cx="8153400" cy="7048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TW" altLang="en-US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3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.配置效率</a:t>
            </a:r>
            <a:endParaRPr lang="en-US" altLang="zh-TW" sz="32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marL="542925" indent="-93663">
              <a:spcBef>
                <a:spcPct val="50000"/>
              </a:spcBef>
              <a:defRPr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生產可能線</a:t>
            </a:r>
            <a:r>
              <a:rPr lang="zh-TW" altLang="en-US" sz="3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上的產量組合，那一產量組合的資源配置</a:t>
            </a:r>
            <a:r>
              <a:rPr lang="en-US" altLang="zh-TW" sz="3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(allocation of resources) </a:t>
            </a:r>
            <a:r>
              <a:rPr lang="zh-TW" altLang="en-US" sz="3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最有效率？</a:t>
            </a:r>
            <a:r>
              <a:rPr lang="en-US" altLang="zh-TW" sz="3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sz="3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zh-TW" altLang="en-US" sz="3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在</a:t>
            </a:r>
            <a:r>
              <a:rPr lang="en-US" altLang="zh-TW" sz="3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</a:t>
            </a:r>
            <a:r>
              <a:rPr lang="zh-TW" altLang="en-US" sz="3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點，生產的邊際</a:t>
            </a:r>
            <a:r>
              <a:rPr lang="zh-TW" altLang="en-US" sz="3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成本</a:t>
            </a:r>
            <a:r>
              <a:rPr lang="zh-TW" altLang="en-US" sz="3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等於消費的邊際利益，資源配置最</a:t>
            </a:r>
            <a:r>
              <a:rPr lang="zh-TW" altLang="en-US" sz="3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有效率</a:t>
            </a:r>
            <a:r>
              <a:rPr lang="zh-TW" altLang="en-US" sz="3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3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542925" indent="-93663">
              <a:spcBef>
                <a:spcPct val="50000"/>
              </a:spcBef>
              <a:defRPr/>
            </a:pPr>
            <a:endParaRPr lang="en-US" altLang="zh-TW" sz="28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542925" indent="-93663">
              <a:spcBef>
                <a:spcPct val="50000"/>
              </a:spcBef>
              <a:defRPr/>
            </a:pP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註：若依課本頁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74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Figure 2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3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，資源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配置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最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有效率的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Pizza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數量對應的是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邊際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利益線上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點。</a:t>
            </a:r>
            <a:endParaRPr lang="en-US" altLang="zh-TW" sz="28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542925" indent="-93663">
              <a:spcBef>
                <a:spcPct val="50000"/>
              </a:spcBef>
              <a:defRPr/>
            </a:pPr>
            <a:endParaRPr lang="en-US" altLang="zh-TW" sz="28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542925" indent="-93663">
              <a:spcBef>
                <a:spcPct val="50000"/>
              </a:spcBef>
              <a:defRPr/>
            </a:pPr>
            <a:endParaRPr lang="zh-TW" altLang="en-US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spcBef>
                <a:spcPct val="50000"/>
              </a:spcBef>
              <a:defRPr/>
            </a:pPr>
            <a:endParaRPr lang="zh-TW" altLang="en-US" sz="3200" dirty="0">
              <a:latin typeface="新細明體" charset="-120"/>
              <a:ea typeface="新細明體" charset="-120"/>
              <a:cs typeface="Times New Roman" pitchFamily="18" charset="0"/>
            </a:endParaRPr>
          </a:p>
        </p:txBody>
      </p:sp>
      <p:sp>
        <p:nvSpPr>
          <p:cNvPr id="23558" name="Rectangle 7"/>
          <p:cNvSpPr>
            <a:spLocks noChangeArrowheads="1"/>
          </p:cNvSpPr>
          <p:nvPr/>
        </p:nvSpPr>
        <p:spPr bwMode="auto">
          <a:xfrm>
            <a:off x="3062288" y="1924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23559" name="投影片編號版面配置區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4273B9-E4C0-4546-BCC5-75739D3F1A3C}" type="slidenum">
              <a:rPr lang="zh-TW" altLang="en-US" smtClean="0">
                <a:ea typeface="新細明體" charset="-120"/>
              </a:rPr>
              <a:pPr/>
              <a:t>21</a:t>
            </a:fld>
            <a:endParaRPr lang="en-US" altLang="zh-TW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101134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弧形 14"/>
          <p:cNvSpPr/>
          <p:nvPr/>
        </p:nvSpPr>
        <p:spPr bwMode="auto">
          <a:xfrm>
            <a:off x="2514600" y="3124200"/>
            <a:ext cx="5638800" cy="5029200"/>
          </a:xfrm>
          <a:prstGeom prst="arc">
            <a:avLst>
              <a:gd name="adj1" fmla="val 16078901"/>
              <a:gd name="adj2" fmla="val 21580210"/>
            </a:avLst>
          </a:prstGeom>
          <a:solidFill>
            <a:schemeClr val="bg1">
              <a:alpha val="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0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四、經濟成長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(economic growth)</a:t>
            </a:r>
            <a:endParaRPr lang="en-US" altLang="zh-TW" sz="4000" dirty="0" smtClean="0">
              <a:solidFill>
                <a:srgbClr val="FF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1" y="1787525"/>
            <a:ext cx="3810000" cy="4144963"/>
          </a:xfrm>
        </p:spPr>
        <p:txBody>
          <a:bodyPr/>
          <a:lstStyle/>
          <a:p>
            <a:pPr marL="514350" indent="-514350" algn="just" eaLnBrk="1" hangingPunct="1">
              <a:spcAft>
                <a:spcPct val="25000"/>
              </a:spcAft>
              <a:buAutoNum type="arabicPeriod"/>
              <a:defRPr/>
            </a:pP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經濟成長</a:t>
            </a:r>
            <a:endParaRPr lang="en-US" altLang="zh-TW" sz="32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marL="514350" indent="-514350" eaLnBrk="1" hangingPunct="1">
              <a:spcAft>
                <a:spcPct val="25000"/>
              </a:spcAft>
              <a:buNone/>
              <a:defRPr/>
            </a:pPr>
            <a:r>
              <a:rPr lang="zh-TW" altLang="en-US" sz="32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</a:t>
            </a:r>
            <a:endParaRPr lang="en-US" altLang="zh-TW" sz="3200" b="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514350" indent="-514350" eaLnBrk="1" hangingPunct="1">
              <a:spcAft>
                <a:spcPct val="25000"/>
              </a:spcAft>
              <a:buNone/>
              <a:defRPr/>
            </a:pPr>
            <a:r>
              <a:rPr lang="zh-TW" altLang="en-US" sz="3200" b="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32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經濟成長推動</a:t>
            </a:r>
            <a:r>
              <a:rPr lang="zh-TW" altLang="en-US" sz="3200" b="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生產可能曲線外移，</a:t>
            </a:r>
            <a:endParaRPr lang="en-US" altLang="zh-TW" sz="3200" b="0" dirty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514350" indent="-514350" eaLnBrk="1" hangingPunct="1">
              <a:spcAft>
                <a:spcPct val="25000"/>
              </a:spcAft>
              <a:buNone/>
              <a:defRPr/>
            </a:pPr>
            <a:r>
              <a:rPr lang="zh-TW" altLang="en-US" sz="32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  平均每人產量增加。</a:t>
            </a:r>
            <a:endParaRPr lang="en-US" altLang="zh-TW" sz="3200" b="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marL="514350" indent="-514350" algn="just" eaLnBrk="1" hangingPunct="1">
              <a:spcAft>
                <a:spcPct val="25000"/>
              </a:spcAft>
              <a:buNone/>
              <a:defRPr/>
            </a:pPr>
            <a:r>
              <a:rPr lang="zh-TW" altLang="en-US" sz="28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</a:t>
            </a:r>
            <a:endParaRPr lang="en-US" altLang="zh-TW" sz="2800" b="0" dirty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151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32E44A-0522-4195-8A19-BFC25CCA3946}" type="slidenum">
              <a:rPr lang="zh-TW" altLang="en-US" smtClean="0">
                <a:ea typeface="新細明體" charset="-120"/>
              </a:rPr>
              <a:pPr/>
              <a:t>22</a:t>
            </a:fld>
            <a:endParaRPr lang="en-US" altLang="zh-TW" smtClean="0">
              <a:ea typeface="新細明體" charset="-120"/>
            </a:endParaRPr>
          </a:p>
        </p:txBody>
      </p:sp>
      <p:cxnSp>
        <p:nvCxnSpPr>
          <p:cNvPr id="6152" name="直線單箭頭接點 7"/>
          <p:cNvCxnSpPr>
            <a:cxnSpLocks noChangeShapeType="1"/>
          </p:cNvCxnSpPr>
          <p:nvPr/>
        </p:nvCxnSpPr>
        <p:spPr bwMode="auto">
          <a:xfrm>
            <a:off x="5257800" y="5638800"/>
            <a:ext cx="3505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53" name="直線單箭頭接點 9"/>
          <p:cNvCxnSpPr>
            <a:cxnSpLocks noChangeShapeType="1"/>
          </p:cNvCxnSpPr>
          <p:nvPr/>
        </p:nvCxnSpPr>
        <p:spPr bwMode="auto">
          <a:xfrm rot="16200000" flipV="1">
            <a:off x="3543300" y="3924300"/>
            <a:ext cx="3352800" cy="76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3" name="弧形 12"/>
          <p:cNvSpPr/>
          <p:nvPr/>
        </p:nvSpPr>
        <p:spPr bwMode="auto">
          <a:xfrm>
            <a:off x="3581400" y="4038600"/>
            <a:ext cx="3429000" cy="3124200"/>
          </a:xfrm>
          <a:prstGeom prst="arc">
            <a:avLst>
              <a:gd name="adj1" fmla="val 16072296"/>
              <a:gd name="adj2" fmla="val 0"/>
            </a:avLst>
          </a:prstGeom>
          <a:solidFill>
            <a:schemeClr val="bg1"/>
          </a:solidFill>
          <a:ln w="9525" cap="flat" cmpd="sng" algn="ctr">
            <a:solidFill>
              <a:srgbClr val="0081BC"/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cxnSp>
        <p:nvCxnSpPr>
          <p:cNvPr id="6155" name="直線接點 16"/>
          <p:cNvCxnSpPr>
            <a:cxnSpLocks noChangeShapeType="1"/>
          </p:cNvCxnSpPr>
          <p:nvPr/>
        </p:nvCxnSpPr>
        <p:spPr bwMode="auto">
          <a:xfrm>
            <a:off x="5257800" y="4495800"/>
            <a:ext cx="1219200" cy="0"/>
          </a:xfrm>
          <a:prstGeom prst="line">
            <a:avLst/>
          </a:prstGeom>
          <a:noFill/>
          <a:ln w="9525" cap="rnd" algn="ctr">
            <a:solidFill>
              <a:srgbClr val="0081BC"/>
            </a:solidFill>
            <a:prstDash val="dash"/>
            <a:round/>
            <a:headEnd/>
            <a:tailEnd type="oval" w="med" len="med"/>
          </a:ln>
        </p:spPr>
      </p:cxnSp>
      <p:cxnSp>
        <p:nvCxnSpPr>
          <p:cNvPr id="6156" name="直線接點 18"/>
          <p:cNvCxnSpPr>
            <a:cxnSpLocks noChangeShapeType="1"/>
          </p:cNvCxnSpPr>
          <p:nvPr/>
        </p:nvCxnSpPr>
        <p:spPr bwMode="auto">
          <a:xfrm rot="5400000">
            <a:off x="5905500" y="5067300"/>
            <a:ext cx="1143000" cy="0"/>
          </a:xfrm>
          <a:prstGeom prst="line">
            <a:avLst/>
          </a:prstGeom>
          <a:noFill/>
          <a:ln w="9525" algn="ctr">
            <a:solidFill>
              <a:srgbClr val="0081BC"/>
            </a:solidFill>
            <a:prstDash val="dash"/>
            <a:round/>
            <a:headEnd/>
            <a:tailEnd/>
          </a:ln>
        </p:spPr>
      </p:cxnSp>
      <p:sp>
        <p:nvSpPr>
          <p:cNvPr id="6157" name="向右箭號 19"/>
          <p:cNvSpPr>
            <a:spLocks noChangeArrowheads="1"/>
          </p:cNvSpPr>
          <p:nvPr/>
        </p:nvSpPr>
        <p:spPr bwMode="auto">
          <a:xfrm>
            <a:off x="6705600" y="4343400"/>
            <a:ext cx="9144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ea typeface="新細明體" charset="-120"/>
            </a:endParaRPr>
          </a:p>
        </p:txBody>
      </p:sp>
      <p:cxnSp>
        <p:nvCxnSpPr>
          <p:cNvPr id="6158" name="直線接點 21"/>
          <p:cNvCxnSpPr>
            <a:cxnSpLocks noChangeShapeType="1"/>
          </p:cNvCxnSpPr>
          <p:nvPr/>
        </p:nvCxnSpPr>
        <p:spPr bwMode="auto">
          <a:xfrm rot="5400000">
            <a:off x="7277100" y="5067300"/>
            <a:ext cx="1143000" cy="0"/>
          </a:xfrm>
          <a:prstGeom prst="line">
            <a:avLst/>
          </a:prstGeom>
          <a:noFill/>
          <a:ln w="9525" cap="rnd" algn="ctr">
            <a:solidFill>
              <a:srgbClr val="FF0000"/>
            </a:solidFill>
            <a:prstDash val="dash"/>
            <a:round/>
            <a:headEnd type="oval" w="med" len="med"/>
            <a:tailEnd/>
          </a:ln>
        </p:spPr>
      </p:cxnSp>
      <p:sp>
        <p:nvSpPr>
          <p:cNvPr id="6159" name="文字方塊 22"/>
          <p:cNvSpPr txBox="1">
            <a:spLocks noChangeArrowheads="1"/>
          </p:cNvSpPr>
          <p:nvPr/>
        </p:nvSpPr>
        <p:spPr bwMode="auto">
          <a:xfrm>
            <a:off x="4953000" y="55626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>
                <a:latin typeface="Times New Roman" pitchFamily="18" charset="0"/>
                <a:ea typeface="新細明體" charset="-120"/>
                <a:cs typeface="Times New Roman" pitchFamily="18" charset="0"/>
              </a:rPr>
              <a:t>0</a:t>
            </a:r>
            <a:endParaRPr lang="zh-TW" altLang="en-US">
              <a:latin typeface="Times New Roman" pitchFamily="18" charset="0"/>
              <a:ea typeface="新細明體" charset="-120"/>
              <a:cs typeface="Times New Roman" pitchFamily="18" charset="0"/>
            </a:endParaRPr>
          </a:p>
        </p:txBody>
      </p:sp>
      <p:sp>
        <p:nvSpPr>
          <p:cNvPr id="6160" name="文字方塊 23"/>
          <p:cNvSpPr txBox="1">
            <a:spLocks noChangeArrowheads="1"/>
          </p:cNvSpPr>
          <p:nvPr/>
        </p:nvSpPr>
        <p:spPr bwMode="auto">
          <a:xfrm>
            <a:off x="6248400" y="40386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dirty="0">
                <a:latin typeface="Times New Roman" pitchFamily="18" charset="0"/>
                <a:ea typeface="新細明體" charset="-120"/>
                <a:cs typeface="Times New Roman" pitchFamily="18" charset="0"/>
              </a:rPr>
              <a:t>B</a:t>
            </a:r>
            <a:endParaRPr lang="zh-TW" altLang="en-US" dirty="0">
              <a:latin typeface="Times New Roman" pitchFamily="18" charset="0"/>
              <a:ea typeface="新細明體" charset="-120"/>
              <a:cs typeface="Times New Roman" pitchFamily="18" charset="0"/>
            </a:endParaRPr>
          </a:p>
        </p:txBody>
      </p:sp>
      <p:sp>
        <p:nvSpPr>
          <p:cNvPr id="6161" name="文字方塊 24"/>
          <p:cNvSpPr txBox="1">
            <a:spLocks noChangeArrowheads="1"/>
          </p:cNvSpPr>
          <p:nvPr/>
        </p:nvSpPr>
        <p:spPr bwMode="auto">
          <a:xfrm>
            <a:off x="7924800" y="41148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Times New Roman" pitchFamily="18" charset="0"/>
                <a:ea typeface="新細明體" charset="-120"/>
                <a:cs typeface="Times New Roman" pitchFamily="18" charset="0"/>
              </a:rPr>
              <a:t>B’</a:t>
            </a:r>
            <a:endParaRPr lang="zh-TW" altLang="en-US" dirty="0">
              <a:solidFill>
                <a:srgbClr val="FF0000"/>
              </a:solidFill>
              <a:latin typeface="Times New Roman" pitchFamily="18" charset="0"/>
              <a:ea typeface="新細明體" charset="-120"/>
              <a:cs typeface="Times New Roman" pitchFamily="18" charset="0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4572000" y="1905000"/>
            <a:ext cx="461665" cy="1295400"/>
          </a:xfrm>
          <a:prstGeom prst="rect">
            <a:avLst/>
          </a:prstGeom>
          <a:noFill/>
          <a:scene3d>
            <a:camera prst="orthographicFront">
              <a:rot lat="10800000" lon="10800000" rev="0"/>
            </a:camera>
            <a:lightRig rig="threePt" dir="t"/>
          </a:scene3d>
        </p:spPr>
        <p:txBody>
          <a:bodyPr vert="eaVert">
            <a:spAutoFit/>
          </a:bodyPr>
          <a:lstStyle/>
          <a:p>
            <a:pPr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Pizza ovens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3" name="文字方塊 26"/>
          <p:cNvSpPr txBox="1">
            <a:spLocks noChangeArrowheads="1"/>
          </p:cNvSpPr>
          <p:nvPr/>
        </p:nvSpPr>
        <p:spPr bwMode="auto">
          <a:xfrm>
            <a:off x="7239000" y="57912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>
                <a:latin typeface="Times New Roman" pitchFamily="18" charset="0"/>
                <a:ea typeface="新細明體" charset="-120"/>
                <a:cs typeface="Times New Roman" pitchFamily="18" charset="0"/>
              </a:rPr>
              <a:t>Pizzas (millions)</a:t>
            </a:r>
            <a:endParaRPr lang="zh-TW" altLang="en-US">
              <a:latin typeface="Times New Roman" pitchFamily="18" charset="0"/>
              <a:ea typeface="新細明體" charset="-120"/>
              <a:cs typeface="Times New Roman" pitchFamily="18" charset="0"/>
            </a:endParaRPr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7010400" y="5029200"/>
          <a:ext cx="3683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2" name="Equation" r:id="rId4" imgW="368300" imgH="228600" progId="">
                  <p:embed/>
                </p:oleObj>
              </mc:Choice>
              <mc:Fallback>
                <p:oleObj name="Equation" r:id="rId4" imgW="368300" imgH="228600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5029200"/>
                        <a:ext cx="3683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8229600" y="5029200"/>
          <a:ext cx="355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3" name="Equation" r:id="rId6" imgW="355446" imgH="228501" progId="">
                  <p:embed/>
                </p:oleObj>
              </mc:Choice>
              <mc:Fallback>
                <p:oleObj name="Equation" r:id="rId6" imgW="355446" imgH="228501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5029200"/>
                        <a:ext cx="3556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4" name="文字方塊 30"/>
          <p:cNvSpPr txBox="1">
            <a:spLocks noChangeArrowheads="1"/>
          </p:cNvSpPr>
          <p:nvPr/>
        </p:nvSpPr>
        <p:spPr bwMode="auto">
          <a:xfrm>
            <a:off x="7010400" y="53340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>
                <a:latin typeface="Times New Roman" pitchFamily="18" charset="0"/>
                <a:ea typeface="新細明體" charset="-120"/>
                <a:cs typeface="Times New Roman" pitchFamily="18" charset="0"/>
              </a:rPr>
              <a:t>A</a:t>
            </a:r>
            <a:endParaRPr lang="zh-TW" altLang="en-US">
              <a:latin typeface="Times New Roman" pitchFamily="18" charset="0"/>
              <a:ea typeface="新細明體" charset="-120"/>
              <a:cs typeface="Times New Roman" pitchFamily="18" charset="0"/>
            </a:endParaRPr>
          </a:p>
        </p:txBody>
      </p:sp>
      <p:sp>
        <p:nvSpPr>
          <p:cNvPr id="6165" name="文字方塊 31"/>
          <p:cNvSpPr txBox="1">
            <a:spLocks noChangeArrowheads="1"/>
          </p:cNvSpPr>
          <p:nvPr/>
        </p:nvSpPr>
        <p:spPr bwMode="auto">
          <a:xfrm>
            <a:off x="8153400" y="53340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>
                <a:latin typeface="Times New Roman" pitchFamily="18" charset="0"/>
                <a:ea typeface="新細明體" charset="-120"/>
                <a:cs typeface="Times New Roman" pitchFamily="18" charset="0"/>
              </a:rPr>
              <a:t>A’</a:t>
            </a:r>
            <a:endParaRPr lang="zh-TW" altLang="en-US">
              <a:latin typeface="Times New Roman" pitchFamily="18" charset="0"/>
              <a:ea typeface="新細明體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31796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0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四、經濟成長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556792"/>
            <a:ext cx="8153400" cy="5112568"/>
          </a:xfrm>
        </p:spPr>
        <p:txBody>
          <a:bodyPr/>
          <a:lstStyle/>
          <a:p>
            <a:pPr marL="0" indent="0" algn="just" eaLnBrk="1" hangingPunct="1">
              <a:spcAft>
                <a:spcPct val="25000"/>
              </a:spcAft>
              <a:buNone/>
              <a:defRPr/>
            </a:pPr>
            <a:r>
              <a:rPr lang="en-US" altLang="zh-TW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2.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經濟成長的主要來源</a:t>
            </a:r>
          </a:p>
          <a:p>
            <a:pPr marL="0" indent="0" algn="just" eaLnBrk="1" hangingPunct="1">
              <a:spcAft>
                <a:spcPct val="25000"/>
              </a:spcAft>
              <a:buNone/>
              <a:defRPr/>
            </a:pPr>
            <a:r>
              <a:rPr lang="zh-TW" altLang="en-US" sz="2800" b="0" dirty="0" smtClean="0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(1) </a:t>
            </a:r>
            <a:r>
              <a:rPr lang="zh-TW" altLang="en-US" sz="2800" dirty="0" smtClean="0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技術改變</a:t>
            </a:r>
            <a:r>
              <a:rPr lang="zh-TW" altLang="en-US" sz="2800" b="0" dirty="0" smtClean="0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lang="en-US" altLang="zh-TW" sz="2800" b="0" dirty="0" smtClean="0">
              <a:solidFill>
                <a:schemeClr val="accent2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 algn="just" eaLnBrk="1" hangingPunct="1">
              <a:spcAft>
                <a:spcPct val="25000"/>
              </a:spcAft>
              <a:buNone/>
              <a:defRPr/>
            </a:pPr>
            <a:r>
              <a:rPr lang="zh-TW" altLang="en-US" sz="2800" b="0" dirty="0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2800" b="0" dirty="0" smtClean="0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</a:t>
            </a:r>
            <a:r>
              <a:rPr lang="zh-TW" altLang="en-US" sz="28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技術</a:t>
            </a:r>
            <a:r>
              <a:rPr lang="zh-TW" altLang="en-US" sz="2800" b="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28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改變</a:t>
            </a:r>
            <a:r>
              <a:rPr lang="en-US" altLang="zh-TW" sz="2800" b="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(technological change)</a:t>
            </a:r>
          </a:p>
          <a:p>
            <a:pPr marL="0" indent="457200" eaLnBrk="1" hangingPunct="1">
              <a:spcAft>
                <a:spcPct val="25000"/>
              </a:spcAft>
              <a:buNone/>
              <a:defRPr/>
            </a:pPr>
            <a:r>
              <a:rPr lang="zh-TW" altLang="en-US" sz="28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是</a:t>
            </a:r>
            <a:r>
              <a:rPr lang="zh-TW" altLang="en-US" sz="2800" b="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指新產品的</a:t>
            </a:r>
            <a:r>
              <a:rPr lang="zh-TW" altLang="en-US" sz="28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開發與</a:t>
            </a:r>
            <a:r>
              <a:rPr lang="zh-TW" altLang="en-US" sz="2800" b="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更好的生產方式。</a:t>
            </a:r>
          </a:p>
          <a:p>
            <a:pPr marL="0" indent="0" algn="just" eaLnBrk="1" hangingPunct="1">
              <a:spcAft>
                <a:spcPct val="25000"/>
              </a:spcAft>
              <a:buNone/>
              <a:defRPr/>
            </a:pPr>
            <a:r>
              <a:rPr lang="zh-TW" altLang="en-US" sz="2800" b="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28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r>
              <a:rPr lang="zh-TW" altLang="en-US" sz="2800" b="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(2)</a:t>
            </a:r>
            <a:r>
              <a:rPr lang="zh-TW" altLang="en-US" sz="28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資本累積</a:t>
            </a:r>
            <a:endParaRPr lang="en-US" altLang="zh-TW" sz="2800" dirty="0" smtClean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marL="0" indent="0" algn="just" eaLnBrk="1" hangingPunct="1">
              <a:spcAft>
                <a:spcPct val="25000"/>
              </a:spcAft>
              <a:buNone/>
              <a:defRPr/>
            </a:pPr>
            <a:r>
              <a:rPr lang="zh-TW" altLang="en-US" sz="2800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 </a:t>
            </a:r>
            <a:r>
              <a:rPr lang="zh-TW" altLang="en-US" sz="28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     </a:t>
            </a:r>
            <a:r>
              <a:rPr lang="zh-TW" altLang="en-US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資本</a:t>
            </a:r>
            <a:r>
              <a:rPr lang="zh-TW" altLang="en-US" sz="2800" b="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累積</a:t>
            </a:r>
            <a:r>
              <a:rPr lang="en-US" altLang="zh-TW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(capital accumulation</a:t>
            </a:r>
            <a:r>
              <a:rPr lang="en-US" altLang="zh-TW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)</a:t>
            </a:r>
            <a:r>
              <a:rPr lang="zh-TW" altLang="en-US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包括</a:t>
            </a:r>
            <a:endParaRPr lang="en-US" altLang="zh-TW" sz="2800" b="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marL="812800" indent="0" eaLnBrk="1" hangingPunct="1">
              <a:spcAft>
                <a:spcPct val="25000"/>
              </a:spcAft>
              <a:buNone/>
              <a:defRPr/>
            </a:pPr>
            <a:r>
              <a:rPr lang="zh-TW" altLang="en-US" sz="28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實質資本 </a:t>
            </a:r>
            <a:r>
              <a:rPr lang="en-US" altLang="zh-TW" sz="28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(physical capital) </a:t>
            </a:r>
            <a:r>
              <a:rPr lang="zh-TW" altLang="en-US" sz="28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與</a:t>
            </a:r>
            <a:endParaRPr lang="en-US" altLang="zh-TW" sz="2800" b="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12800" indent="0" eaLnBrk="1" hangingPunct="1">
              <a:spcAft>
                <a:spcPct val="25000"/>
              </a:spcAft>
              <a:buNone/>
              <a:defRPr/>
            </a:pPr>
            <a:r>
              <a:rPr lang="en-US" altLang="zh-TW" sz="2800" b="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8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lang="zh-TW" altLang="en-US" sz="28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人力資本 </a:t>
            </a:r>
            <a:r>
              <a:rPr lang="en-US" altLang="zh-TW" sz="28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(human capital) </a:t>
            </a:r>
            <a:r>
              <a:rPr lang="zh-TW" altLang="en-US" sz="28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的累積。</a:t>
            </a:r>
          </a:p>
          <a:p>
            <a:pPr marL="0" indent="0" eaLnBrk="1" hangingPunct="1">
              <a:defRPr/>
            </a:pPr>
            <a:endParaRPr lang="zh-TW" altLang="en-US" b="0" dirty="0" smtClean="0">
              <a:solidFill>
                <a:schemeClr val="tx1"/>
              </a:solidFill>
              <a:ea typeface="新細明體" charset="-120"/>
              <a:cs typeface="Times New Roman" pitchFamily="18" charset="0"/>
            </a:endParaRPr>
          </a:p>
        </p:txBody>
      </p:sp>
      <p:sp>
        <p:nvSpPr>
          <p:cNvPr id="2560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67B854-DFA5-452F-87A4-0E9FF573C75F}" type="slidenum">
              <a:rPr lang="zh-TW" altLang="en-US" smtClean="0">
                <a:ea typeface="新細明體" charset="-120"/>
              </a:rPr>
              <a:pPr/>
              <a:t>23</a:t>
            </a:fld>
            <a:endParaRPr lang="en-US" altLang="zh-TW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854505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0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四、經濟成長</a:t>
            </a:r>
            <a:endParaRPr lang="en-US" altLang="zh-TW" sz="4000" dirty="0" smtClean="0">
              <a:solidFill>
                <a:srgbClr val="FF0000"/>
              </a:solidFill>
              <a:ea typeface="新細明體" charset="-120"/>
              <a:cs typeface="Times New Roman" pitchFamily="18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87475"/>
            <a:ext cx="8686800" cy="4757750"/>
          </a:xfrm>
          <a:solidFill>
            <a:schemeClr val="bg1"/>
          </a:solidFill>
        </p:spPr>
        <p:txBody>
          <a:bodyPr/>
          <a:lstStyle/>
          <a:p>
            <a:pPr marL="0" indent="0" eaLnBrk="1" hangingPunct="1">
              <a:lnSpc>
                <a:spcPct val="80000"/>
              </a:lnSpc>
              <a:spcAft>
                <a:spcPct val="25000"/>
              </a:spcAft>
              <a:buNone/>
              <a:defRPr/>
            </a:pPr>
            <a:r>
              <a:rPr lang="en-US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</a:t>
            </a:r>
            <a:r>
              <a:rPr lang="en-US" altLang="zh-TW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3.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經濟成長的代價</a:t>
            </a:r>
            <a:endParaRPr lang="en-US" altLang="zh-TW" sz="3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363538" indent="0" eaLnBrk="1" hangingPunct="1">
              <a:spcAft>
                <a:spcPct val="25000"/>
              </a:spcAft>
              <a:buNone/>
              <a:defRPr/>
            </a:pPr>
            <a:endParaRPr lang="en-US" altLang="zh-TW" sz="2800" b="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363538" indent="0" eaLnBrk="1" hangingPunct="1">
              <a:spcAft>
                <a:spcPct val="25000"/>
              </a:spcAft>
              <a:buNone/>
              <a:defRPr/>
            </a:pPr>
            <a:r>
              <a:rPr lang="zh-TW" altLang="en-US" sz="32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為了促進經濟的</a:t>
            </a:r>
            <a:r>
              <a:rPr lang="zh-TW" altLang="en-US" sz="3200" b="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成長</a:t>
            </a:r>
            <a:r>
              <a:rPr lang="zh-TW" altLang="en-US" sz="32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</a:t>
            </a:r>
            <a:endParaRPr lang="en-US" altLang="zh-TW" sz="3200" b="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363538" indent="0" eaLnBrk="1" hangingPunct="1">
              <a:spcAft>
                <a:spcPct val="25000"/>
              </a:spcAft>
              <a:buNone/>
              <a:defRPr/>
            </a:pPr>
            <a:r>
              <a:rPr lang="zh-TW" altLang="en-US" sz="32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我們需投入更</a:t>
            </a:r>
            <a:r>
              <a:rPr lang="zh-TW" altLang="en-US" sz="3200" b="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多的</a:t>
            </a:r>
            <a:r>
              <a:rPr lang="zh-TW" altLang="en-US" sz="32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資源研發新技術與生產更多資本財</a:t>
            </a:r>
            <a:r>
              <a:rPr lang="en-US" altLang="zh-TW" sz="32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(capital goods)</a:t>
            </a:r>
            <a:r>
              <a:rPr lang="zh-TW" altLang="en-US" sz="32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</a:t>
            </a:r>
            <a:endParaRPr lang="en-US" altLang="zh-TW" sz="3200" b="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363538" indent="0" eaLnBrk="1" hangingPunct="1">
              <a:spcAft>
                <a:spcPct val="25000"/>
              </a:spcAft>
              <a:buNone/>
              <a:defRPr/>
            </a:pPr>
            <a:r>
              <a:rPr lang="zh-TW" altLang="en-US" sz="32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因而需</a:t>
            </a:r>
            <a:r>
              <a:rPr lang="zh-TW" altLang="en-US" sz="3200" b="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付出目前消費</a:t>
            </a:r>
            <a:r>
              <a:rPr lang="zh-TW" altLang="en-US" sz="32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財</a:t>
            </a:r>
            <a:r>
              <a:rPr lang="en-US" altLang="zh-TW" sz="32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(consumption goods)</a:t>
            </a:r>
            <a:r>
              <a:rPr lang="zh-TW" altLang="en-US" sz="32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產量減少的代價。</a:t>
            </a:r>
            <a:endParaRPr lang="en-US" altLang="zh-TW" sz="3200" b="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363538" indent="0" eaLnBrk="1" hangingPunct="1">
              <a:spcAft>
                <a:spcPct val="25000"/>
              </a:spcAft>
              <a:buNone/>
              <a:defRPr/>
            </a:pPr>
            <a:endParaRPr lang="en-US" altLang="zh-TW" sz="2800" b="0" dirty="0" smtClean="0">
              <a:solidFill>
                <a:schemeClr val="tx1"/>
              </a:solidFill>
              <a:latin typeface="Times New Roman" pitchFamily="18" charset="0"/>
              <a:ea typeface="新細明體" pitchFamily="18" charset="-120"/>
            </a:endParaRPr>
          </a:p>
          <a:p>
            <a:pPr marL="228600" indent="-228600" eaLnBrk="1" hangingPunct="1">
              <a:lnSpc>
                <a:spcPct val="80000"/>
              </a:lnSpc>
              <a:spcAft>
                <a:spcPct val="25000"/>
              </a:spcAft>
              <a:defRPr/>
            </a:pPr>
            <a:endParaRPr lang="zh-TW" altLang="en-US" sz="28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spcAft>
                <a:spcPct val="25000"/>
              </a:spcAft>
              <a:buNone/>
              <a:defRPr/>
            </a:pPr>
            <a:r>
              <a:rPr lang="zh-TW" altLang="en-US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lang="en-US" altLang="zh-TW" b="0" dirty="0" smtClean="0">
              <a:solidFill>
                <a:schemeClr val="tx1"/>
              </a:solidFill>
              <a:ea typeface="新細明體" charset="-120"/>
              <a:cs typeface="Times New Roman" pitchFamily="18" charset="0"/>
            </a:endParaRPr>
          </a:p>
        </p:txBody>
      </p:sp>
      <p:sp>
        <p:nvSpPr>
          <p:cNvPr id="2662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10A732-6BF6-497B-BD1F-F1A1DA78965E}" type="slidenum">
              <a:rPr lang="zh-TW" altLang="en-US" smtClean="0">
                <a:ea typeface="新細明體" charset="-120"/>
              </a:rPr>
              <a:pPr/>
              <a:t>24</a:t>
            </a:fld>
            <a:endParaRPr lang="en-US" altLang="zh-TW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500124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0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四、經濟成長</a:t>
            </a:r>
            <a:endParaRPr lang="en-US" altLang="zh-TW" sz="4000" dirty="0" smtClean="0">
              <a:solidFill>
                <a:srgbClr val="FF0000"/>
              </a:solidFill>
              <a:ea typeface="新細明體" charset="-120"/>
              <a:cs typeface="Times New Roman" pitchFamily="18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57298"/>
            <a:ext cx="9144000" cy="5168046"/>
          </a:xfrm>
          <a:solidFill>
            <a:schemeClr val="bg1"/>
          </a:solidFill>
        </p:spPr>
        <p:txBody>
          <a:bodyPr/>
          <a:lstStyle/>
          <a:p>
            <a:pPr marL="0" indent="0" eaLnBrk="1" hangingPunct="1">
              <a:lnSpc>
                <a:spcPct val="80000"/>
              </a:lnSpc>
              <a:spcAft>
                <a:spcPct val="25000"/>
              </a:spcAft>
              <a:buNone/>
              <a:defRPr/>
            </a:pPr>
            <a:endParaRPr lang="en-US" altLang="zh-TW" sz="28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 eaLnBrk="1" hangingPunct="1">
              <a:lnSpc>
                <a:spcPct val="80000"/>
              </a:lnSpc>
              <a:spcAft>
                <a:spcPct val="25000"/>
              </a:spcAft>
              <a:buNone/>
              <a:defRPr/>
            </a:pPr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32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什麼是消費財，什麼是資本財？</a:t>
            </a:r>
            <a:endParaRPr lang="en-US" altLang="zh-TW" sz="3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32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人們對物質的追求，簡單的來說分為兩大類。</a:t>
            </a:r>
            <a:endParaRPr lang="en-US" altLang="zh-TW" sz="3200" b="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711200" indent="-711200">
              <a:buNone/>
            </a:pPr>
            <a:r>
              <a:rPr lang="en-US" altLang="zh-TW" sz="32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32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一種是拿來滿足自己慾望與日常生活使用的，是屬於一次性消費；一種是投入生產，用以生產更多的物品。 </a:t>
            </a:r>
            <a:endParaRPr lang="en-US" altLang="zh-TW" sz="3200" b="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711200" indent="-711200">
              <a:buNone/>
            </a:pPr>
            <a:r>
              <a:rPr lang="en-US" altLang="zh-TW" sz="32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32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故消費者需要的生活用品與食物是消費財，生產者使用</a:t>
            </a:r>
            <a:r>
              <a:rPr lang="zh-TW" altLang="en-US" sz="3200" b="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的生產</a:t>
            </a:r>
            <a:r>
              <a:rPr lang="zh-TW" altLang="en-US" sz="32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設備、廠房等是資本財。</a:t>
            </a:r>
            <a:endParaRPr lang="en-US" altLang="zh-TW" sz="3200" b="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2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3200" b="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711200" indent="-711200">
              <a:buNone/>
            </a:pPr>
            <a:r>
              <a:rPr lang="en-US" altLang="zh-TW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</a:t>
            </a:r>
            <a:endParaRPr lang="zh-TW" altLang="en-US" sz="3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endParaRPr lang="zh-TW" altLang="en-US" sz="1800" dirty="0" smtClean="0">
              <a:solidFill>
                <a:schemeClr val="tx1"/>
              </a:solidFill>
              <a:ea typeface="標楷體" pitchFamily="65" charset="-120"/>
            </a:endParaRPr>
          </a:p>
          <a:p>
            <a:pPr marL="363538" indent="0" eaLnBrk="1" hangingPunct="1">
              <a:spcAft>
                <a:spcPct val="25000"/>
              </a:spcAft>
              <a:buNone/>
              <a:defRPr/>
            </a:pPr>
            <a:endParaRPr lang="en-US" altLang="zh-TW" sz="1800" dirty="0" smtClean="0">
              <a:solidFill>
                <a:schemeClr val="tx1"/>
              </a:solidFill>
              <a:latin typeface="Times New Roman" pitchFamily="18" charset="0"/>
              <a:ea typeface="新細明體" pitchFamily="18" charset="-120"/>
            </a:endParaRPr>
          </a:p>
          <a:p>
            <a:pPr marL="228600" indent="-228600" eaLnBrk="1" hangingPunct="1">
              <a:lnSpc>
                <a:spcPct val="80000"/>
              </a:lnSpc>
              <a:spcAft>
                <a:spcPct val="25000"/>
              </a:spcAft>
              <a:defRPr/>
            </a:pPr>
            <a:endParaRPr lang="zh-TW" altLang="en-US" sz="18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spcAft>
                <a:spcPct val="25000"/>
              </a:spcAft>
              <a:buNone/>
              <a:defRPr/>
            </a:pPr>
            <a:r>
              <a:rPr lang="zh-TW" altLang="en-US" sz="18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lang="en-US" altLang="zh-TW" sz="1800" b="0" dirty="0" smtClean="0">
              <a:solidFill>
                <a:schemeClr val="tx1"/>
              </a:solidFill>
              <a:ea typeface="新細明體" charset="-120"/>
              <a:cs typeface="Times New Roman" pitchFamily="18" charset="0"/>
            </a:endParaRPr>
          </a:p>
        </p:txBody>
      </p:sp>
      <p:sp>
        <p:nvSpPr>
          <p:cNvPr id="2662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10A732-6BF6-497B-BD1F-F1A1DA78965E}" type="slidenum">
              <a:rPr lang="zh-TW" altLang="en-US" smtClean="0">
                <a:ea typeface="新細明體" charset="-120"/>
              </a:rPr>
              <a:pPr/>
              <a:t>25</a:t>
            </a:fld>
            <a:endParaRPr lang="en-US" altLang="zh-TW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500124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0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四、經濟成長</a:t>
            </a:r>
            <a:endParaRPr lang="en-US" altLang="zh-TW" sz="4000" dirty="0" smtClean="0">
              <a:solidFill>
                <a:srgbClr val="FF0000"/>
              </a:solidFill>
              <a:ea typeface="新細明體" charset="-120"/>
              <a:cs typeface="Times New Roman" pitchFamily="18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340768"/>
            <a:ext cx="8812088" cy="5328592"/>
          </a:xfrm>
          <a:solidFill>
            <a:schemeClr val="bg1"/>
          </a:solidFill>
        </p:spPr>
        <p:txBody>
          <a:bodyPr/>
          <a:lstStyle/>
          <a:p>
            <a:pPr marL="0" indent="0" eaLnBrk="1" hangingPunct="1">
              <a:lnSpc>
                <a:spcPct val="80000"/>
              </a:lnSpc>
              <a:spcAft>
                <a:spcPct val="25000"/>
              </a:spcAft>
              <a:buNone/>
              <a:defRPr/>
            </a:pPr>
            <a:r>
              <a:rPr lang="en-US" altLang="zh-TW" sz="2800" dirty="0" smtClean="0">
                <a:solidFill>
                  <a:srgbClr val="CC0066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28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711200" indent="-711200">
              <a:buNone/>
            </a:pPr>
            <a:r>
              <a:rPr lang="en-US" altLang="zh-TW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32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舉例來說，</a:t>
            </a:r>
            <a:r>
              <a:rPr lang="en-US" altLang="zh-TW" sz="3200" b="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3200" b="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711200" indent="-711200">
              <a:buNone/>
            </a:pPr>
            <a:r>
              <a:rPr lang="zh-TW" altLang="en-US" sz="3200" b="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32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Pizza </a:t>
            </a:r>
            <a:r>
              <a:rPr lang="zh-TW" altLang="en-US" sz="32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是屬於一次</a:t>
            </a:r>
            <a:r>
              <a:rPr lang="zh-TW" altLang="en-US" sz="3200" b="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性消費，</a:t>
            </a:r>
            <a:endParaRPr lang="en-US" altLang="zh-TW" sz="3200" b="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711200" indent="-711200">
              <a:buNone/>
            </a:pPr>
            <a:r>
              <a:rPr lang="zh-TW" altLang="en-US" sz="3200" b="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消費者買進後就要吃掉，所以是消費財。</a:t>
            </a:r>
            <a:endParaRPr lang="en-US" altLang="zh-TW" sz="3200" b="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711200" indent="-711200">
              <a:buNone/>
            </a:pPr>
            <a:endParaRPr lang="en-US" altLang="zh-TW" sz="3200" b="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711200" indent="-711200">
              <a:buNone/>
            </a:pPr>
            <a:r>
              <a:rPr lang="en-US" altLang="zh-TW" sz="32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Pizza Oven(</a:t>
            </a:r>
            <a:r>
              <a:rPr lang="zh-TW" altLang="en-US" sz="32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烤箱</a:t>
            </a:r>
            <a:r>
              <a:rPr lang="en-US" altLang="zh-TW" sz="32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用來生產 </a:t>
            </a:r>
            <a:r>
              <a:rPr lang="en-US" altLang="zh-TW" sz="32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Pizza</a:t>
            </a:r>
            <a:r>
              <a:rPr lang="zh-TW" altLang="en-US" sz="32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3200" b="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711200" indent="-711200">
              <a:buNone/>
            </a:pPr>
            <a:r>
              <a:rPr lang="zh-TW" altLang="en-US" sz="32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因烤箱能源源不絕的生產出麵包</a:t>
            </a:r>
            <a:r>
              <a:rPr lang="zh-TW" altLang="en-US" sz="3200" b="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，所以是資本財。</a:t>
            </a:r>
            <a:endParaRPr lang="en-US" altLang="zh-TW" sz="3200" b="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zh-TW" altLang="en-US" sz="3200" b="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361950" indent="-361950" eaLnBrk="1" hangingPunct="1">
              <a:lnSpc>
                <a:spcPct val="80000"/>
              </a:lnSpc>
              <a:spcAft>
                <a:spcPct val="25000"/>
              </a:spcAft>
              <a:buNone/>
            </a:pPr>
            <a:r>
              <a:rPr lang="zh-TW" altLang="en-US" sz="32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</a:t>
            </a:r>
            <a:endParaRPr lang="zh-TW" altLang="en-US" sz="3200" b="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endParaRPr lang="zh-TW" altLang="en-US" sz="1800" b="0" dirty="0" smtClean="0">
              <a:solidFill>
                <a:schemeClr val="tx1"/>
              </a:solidFill>
              <a:ea typeface="標楷體" pitchFamily="65" charset="-120"/>
            </a:endParaRPr>
          </a:p>
          <a:p>
            <a:pPr marL="363538" indent="0" eaLnBrk="1" hangingPunct="1">
              <a:spcAft>
                <a:spcPct val="25000"/>
              </a:spcAft>
              <a:buNone/>
              <a:defRPr/>
            </a:pPr>
            <a:endParaRPr lang="en-US" altLang="zh-TW" sz="1800" dirty="0" smtClean="0">
              <a:solidFill>
                <a:schemeClr val="tx1"/>
              </a:solidFill>
              <a:latin typeface="Times New Roman" pitchFamily="18" charset="0"/>
              <a:ea typeface="新細明體" pitchFamily="18" charset="-120"/>
            </a:endParaRPr>
          </a:p>
          <a:p>
            <a:pPr marL="228600" indent="-228600" eaLnBrk="1" hangingPunct="1">
              <a:lnSpc>
                <a:spcPct val="80000"/>
              </a:lnSpc>
              <a:spcAft>
                <a:spcPct val="25000"/>
              </a:spcAft>
              <a:defRPr/>
            </a:pPr>
            <a:endParaRPr lang="zh-TW" altLang="en-US" sz="18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spcAft>
                <a:spcPct val="25000"/>
              </a:spcAft>
              <a:buNone/>
              <a:defRPr/>
            </a:pPr>
            <a:r>
              <a:rPr lang="zh-TW" altLang="en-US" sz="18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lang="en-US" altLang="zh-TW" sz="1800" b="0" dirty="0" smtClean="0">
              <a:solidFill>
                <a:schemeClr val="tx1"/>
              </a:solidFill>
              <a:ea typeface="新細明體" charset="-120"/>
              <a:cs typeface="Times New Roman" pitchFamily="18" charset="0"/>
            </a:endParaRPr>
          </a:p>
        </p:txBody>
      </p:sp>
      <p:sp>
        <p:nvSpPr>
          <p:cNvPr id="2662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10A732-6BF6-497B-BD1F-F1A1DA78965E}" type="slidenum">
              <a:rPr lang="zh-TW" altLang="en-US" smtClean="0">
                <a:ea typeface="新細明體" charset="-120"/>
              </a:rPr>
              <a:pPr/>
              <a:t>26</a:t>
            </a:fld>
            <a:endParaRPr lang="en-US" altLang="zh-TW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500124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5" descr="Fig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1071563"/>
            <a:ext cx="5305425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3312" name="Picture 16" descr="Fig0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1071563"/>
            <a:ext cx="5305425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85793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3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0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四、經濟成長</a:t>
            </a:r>
            <a:endParaRPr lang="zh-TW" altLang="en-US" sz="4000" dirty="0" smtClean="0">
              <a:solidFill>
                <a:srgbClr val="FF0000"/>
              </a:solidFill>
              <a:latin typeface="新細明體" charset="-120"/>
              <a:ea typeface="新細明體" charset="-120"/>
              <a:cs typeface="Times New Roman" pitchFamily="18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153400" cy="4144963"/>
          </a:xfrm>
        </p:spPr>
        <p:txBody>
          <a:bodyPr/>
          <a:lstStyle/>
          <a:p>
            <a:pPr marL="0" indent="0" algn="just" eaLnBrk="1" hangingPunct="1">
              <a:spcAft>
                <a:spcPct val="25000"/>
              </a:spcAft>
              <a:buNone/>
            </a:pPr>
            <a:r>
              <a:rPr lang="en-US" altLang="zh-TW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4.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比較美國與香港的經濟成長</a:t>
            </a:r>
            <a:endParaRPr lang="en-US" altLang="zh-TW" sz="3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0" indent="0" algn="just" eaLnBrk="1" hangingPunct="1">
              <a:spcAft>
                <a:spcPct val="25000"/>
              </a:spcAft>
              <a:buNone/>
            </a:pPr>
            <a:r>
              <a:rPr lang="zh-TW" altLang="en-US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r>
              <a:rPr lang="en-US" altLang="zh-TW" sz="2800" b="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1963</a:t>
            </a:r>
            <a:r>
              <a:rPr lang="zh-TW" altLang="en-US" sz="2800" b="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年</a:t>
            </a:r>
            <a:r>
              <a:rPr lang="zh-TW" altLang="en-US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，美國平均每人產量是香港的</a:t>
            </a:r>
            <a:r>
              <a:rPr lang="en-US" altLang="zh-TW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4</a:t>
            </a:r>
            <a:r>
              <a:rPr lang="zh-TW" altLang="en-US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倍。</a:t>
            </a:r>
            <a:endParaRPr lang="en-US" altLang="zh-TW" sz="2800" b="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marL="361950" indent="-361950" eaLnBrk="1" hangingPunct="1">
              <a:spcAft>
                <a:spcPct val="25000"/>
              </a:spcAft>
              <a:buNone/>
            </a:pPr>
            <a:r>
              <a:rPr lang="en-US" altLang="zh-TW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  </a:t>
            </a:r>
            <a:r>
              <a:rPr lang="zh-TW" altLang="en-US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相對於美國</a:t>
            </a:r>
            <a:r>
              <a:rPr lang="en-US" altLang="zh-TW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(1/5</a:t>
            </a:r>
            <a:r>
              <a:rPr lang="zh-TW" altLang="en-US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資源</a:t>
            </a:r>
            <a:r>
              <a:rPr lang="en-US" altLang="zh-TW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) </a:t>
            </a:r>
            <a:r>
              <a:rPr lang="zh-TW" altLang="en-US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，香港每年都投入比較多的資源</a:t>
            </a:r>
            <a:r>
              <a:rPr lang="en-US" altLang="zh-TW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(1/3</a:t>
            </a:r>
            <a:r>
              <a:rPr lang="zh-TW" altLang="en-US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資源</a:t>
            </a:r>
            <a:r>
              <a:rPr lang="en-US" altLang="zh-TW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)</a:t>
            </a:r>
            <a:r>
              <a:rPr lang="zh-TW" altLang="en-US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生產資本財，資本累積速度快，故生產可能線</a:t>
            </a:r>
            <a:r>
              <a:rPr lang="zh-TW" altLang="en-US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外移的幅度</a:t>
            </a:r>
            <a:r>
              <a:rPr lang="zh-TW" altLang="en-US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比美</a:t>
            </a:r>
            <a:r>
              <a:rPr lang="zh-TW" altLang="en-US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國大</a:t>
            </a:r>
            <a:r>
              <a:rPr lang="zh-TW" altLang="en-US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，香港</a:t>
            </a:r>
            <a:r>
              <a:rPr lang="zh-TW" altLang="en-US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與</a:t>
            </a:r>
            <a:r>
              <a:rPr lang="zh-TW" altLang="en-US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美國生產可能線的差距逐漸縮小。 </a:t>
            </a:r>
            <a:endParaRPr lang="en-US" altLang="zh-TW" sz="2800" b="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marL="361950" indent="0" algn="just" eaLnBrk="1" hangingPunct="1">
              <a:spcAft>
                <a:spcPct val="25000"/>
              </a:spcAft>
              <a:buNone/>
            </a:pPr>
            <a:r>
              <a:rPr lang="zh-TW" altLang="en-US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經過了</a:t>
            </a:r>
            <a:r>
              <a:rPr lang="en-US" altLang="zh-TW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40</a:t>
            </a:r>
            <a:r>
              <a:rPr lang="zh-TW" altLang="en-US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年，</a:t>
            </a:r>
            <a:r>
              <a:rPr lang="zh-TW" altLang="en-US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到了</a:t>
            </a:r>
            <a:r>
              <a:rPr lang="en-US" altLang="zh-TW" sz="2800" b="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2013</a:t>
            </a:r>
            <a:r>
              <a:rPr lang="zh-TW" altLang="en-US" sz="2800" b="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年</a:t>
            </a:r>
            <a:r>
              <a:rPr lang="zh-TW" altLang="en-US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，香港終於平均</a:t>
            </a:r>
            <a:r>
              <a:rPr lang="zh-TW" altLang="en-US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每人</a:t>
            </a:r>
            <a:r>
              <a:rPr lang="zh-TW" altLang="en-US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產值與美國相等</a:t>
            </a:r>
            <a:r>
              <a:rPr lang="zh-TW" altLang="en-US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。</a:t>
            </a:r>
            <a:endParaRPr lang="zh-TW" altLang="en-US" sz="2800" b="0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</p:txBody>
      </p:sp>
      <p:sp>
        <p:nvSpPr>
          <p:cNvPr id="2867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12C0D9-5478-4195-87BD-E9299C03F59A}" type="slidenum">
              <a:rPr lang="zh-TW" altLang="en-US" smtClean="0">
                <a:ea typeface="新細明體" charset="-120"/>
              </a:rPr>
              <a:pPr/>
              <a:t>28</a:t>
            </a:fld>
            <a:endParaRPr lang="en-US" altLang="zh-TW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353151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720725"/>
            <a:ext cx="5276850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720725"/>
            <a:ext cx="5276850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720725"/>
            <a:ext cx="5276850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720725"/>
            <a:ext cx="5276850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720725"/>
            <a:ext cx="5276850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423933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8077200" cy="1554163"/>
          </a:xfrm>
        </p:spPr>
        <p:txBody>
          <a:bodyPr/>
          <a:lstStyle/>
          <a:p>
            <a:pPr marL="900113" indent="-900113" eaLnBrk="1" hangingPunct="1"/>
            <a:r>
              <a:rPr lang="zh-TW" altLang="en-US" sz="40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一、生產可能曲線</a:t>
            </a:r>
            <a:endParaRPr lang="en-US" altLang="zh-TW" sz="4000" dirty="0" smtClean="0">
              <a:solidFill>
                <a:srgbClr val="FF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114800"/>
          </a:xfrm>
        </p:spPr>
        <p:txBody>
          <a:bodyPr/>
          <a:lstStyle/>
          <a:p>
            <a:pPr marL="288000" lvl="1" indent="0" eaLnBrk="1" hangingPunct="1">
              <a:buNone/>
              <a:defRPr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2.生產可能線內任何一點代表的生產組合， 表示有部分資源未被使用，或是未使用最好的方法生產，因此</a:t>
            </a:r>
            <a:r>
              <a:rPr lang="zh-TW" altLang="en-US" sz="32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資源的使用是沒有</a:t>
            </a:r>
            <a:r>
              <a:rPr lang="zh-TW" altLang="en-US" sz="3200" b="1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效率</a:t>
            </a:r>
            <a:r>
              <a:rPr lang="en-US" altLang="zh-TW" sz="3200" b="1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(</a:t>
            </a:r>
            <a:r>
              <a:rPr lang="en-US" altLang="zh-TW" sz="32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inefficiency</a:t>
            </a:r>
            <a:r>
              <a:rPr lang="en-US" altLang="zh-TW" sz="3200" b="1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)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的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；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marL="288000" lvl="1" indent="0" eaLnBrk="1" hangingPunct="1">
              <a:buNone/>
              <a:defRPr/>
            </a:pP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3.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生產可能線外任何一點代表的生產組合，是目前的生產資源不夠，或是目前的生產技術做不到，因而</a:t>
            </a:r>
            <a:r>
              <a:rPr lang="zh-TW" altLang="en-US" sz="3200" b="1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無法達成</a:t>
            </a:r>
            <a:r>
              <a:rPr lang="en-US" altLang="zh-TW" sz="3200" b="1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(unattainable)</a:t>
            </a:r>
            <a:r>
              <a:rPr lang="zh-TW" altLang="en-US" sz="3200" b="1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的生產組合</a:t>
            </a:r>
            <a:r>
              <a:rPr lang="zh-TW" altLang="en-US" sz="32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。</a:t>
            </a:r>
          </a:p>
          <a:p>
            <a:pPr lvl="1" indent="0" eaLnBrk="1" hangingPunct="1">
              <a:defRPr/>
            </a:pP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34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582CDF-6B45-4C12-A3EA-9068BD7A3AA2}" type="slidenum">
              <a:rPr lang="zh-TW" altLang="en-US" smtClean="0">
                <a:solidFill>
                  <a:srgbClr val="000000"/>
                </a:solidFill>
                <a:ea typeface="新細明體" charset="-120"/>
              </a:rPr>
              <a:pPr/>
              <a:t>3</a:t>
            </a:fld>
            <a:endParaRPr lang="en-US" altLang="zh-TW" smtClean="0">
              <a:solidFill>
                <a:srgbClr val="000000"/>
              </a:solidFill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997999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969696" cy="1143000"/>
          </a:xfrm>
        </p:spPr>
        <p:txBody>
          <a:bodyPr/>
          <a:lstStyle/>
          <a:p>
            <a:pPr eaLnBrk="1" hangingPunct="1"/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五、貿易利得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(gains from trade)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153400" cy="4144963"/>
          </a:xfrm>
        </p:spPr>
        <p:txBody>
          <a:bodyPr/>
          <a:lstStyle/>
          <a:p>
            <a:pPr marL="514350" indent="-514350" eaLnBrk="1" hangingPunct="1">
              <a:spcAft>
                <a:spcPct val="25000"/>
              </a:spcAft>
              <a:buAutoNum type="arabicPeriod"/>
            </a:pP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比較利益與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絕對利益</a:t>
            </a:r>
            <a:endParaRPr lang="en-US" altLang="zh-TW" sz="32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marL="514350" indent="-514350" eaLnBrk="1" hangingPunct="1">
              <a:spcAft>
                <a:spcPct val="25000"/>
              </a:spcAft>
              <a:buNone/>
            </a:pPr>
            <a:r>
              <a:rPr lang="en-US" altLang="zh-TW" sz="2800" b="1" dirty="0" smtClean="0">
                <a:solidFill>
                  <a:srgbClr val="CC0066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</a:t>
            </a:r>
            <a:r>
              <a:rPr lang="en-US" altLang="zh-TW" sz="2800" b="1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(1)</a:t>
            </a:r>
            <a:r>
              <a:rPr lang="zh-TW" altLang="en-US" sz="2800" b="1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 比較利益 </a:t>
            </a:r>
            <a:r>
              <a:rPr lang="en-US" altLang="zh-TW" sz="2800" b="1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(comparative </a:t>
            </a:r>
            <a:r>
              <a:rPr lang="en-US" altLang="zh-TW" sz="28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a</a:t>
            </a:r>
            <a:r>
              <a:rPr lang="en-US" altLang="zh-TW" sz="2800" b="1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dvantage)</a:t>
            </a:r>
            <a:endParaRPr lang="en-US" altLang="zh-TW" sz="2800" dirty="0" smtClean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marL="1160463" indent="-1160463" eaLnBrk="1" hangingPunct="1">
              <a:spcAft>
                <a:spcPct val="25000"/>
              </a:spcAft>
              <a:buNone/>
            </a:pPr>
            <a:r>
              <a:rPr lang="zh-TW" altLang="en-US" sz="28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</a:t>
            </a:r>
            <a:r>
              <a:rPr lang="en-US" altLang="zh-TW" sz="28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</a:t>
            </a:r>
            <a:r>
              <a:rPr lang="zh-TW" altLang="en-US" sz="28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若生產某一產品的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機會成本比較低</a:t>
            </a:r>
            <a:r>
              <a:rPr lang="zh-TW" altLang="en-US" sz="28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，則</a:t>
            </a:r>
            <a:r>
              <a:rPr lang="zh-TW" altLang="en-US" sz="2800" b="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稱生產此 </a:t>
            </a:r>
            <a:r>
              <a:rPr lang="zh-TW" altLang="en-US" sz="28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一產品具有比較利益。</a:t>
            </a:r>
            <a:endParaRPr lang="en-US" altLang="zh-TW" sz="2800" b="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623888" lvl="5">
              <a:spcAft>
                <a:spcPct val="25000"/>
              </a:spcAft>
              <a:buNone/>
            </a:pPr>
            <a:r>
              <a:rPr lang="en-US" altLang="zh-TW" sz="2800" b="1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(2)</a:t>
            </a:r>
            <a:r>
              <a:rPr lang="zh-TW" altLang="en-US" sz="2800" b="1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 絕對利益 </a:t>
            </a:r>
            <a:r>
              <a:rPr lang="en-US" altLang="zh-TW" sz="2800" b="1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(</a:t>
            </a:r>
            <a:r>
              <a:rPr lang="en-US" altLang="zh-TW" sz="28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a</a:t>
            </a:r>
            <a:r>
              <a:rPr lang="en-US" altLang="zh-TW" sz="2800" b="1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bsolute advantage)</a:t>
            </a:r>
          </a:p>
          <a:p>
            <a:pPr marL="1160463" lvl="5" indent="-303213">
              <a:spcAft>
                <a:spcPct val="25000"/>
              </a:spcAft>
              <a:buNone/>
              <a:tabLst>
                <a:tab pos="1074738" algn="l"/>
              </a:tabLst>
            </a:pP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若生產一項商品的</a:t>
            </a:r>
            <a:r>
              <a:rPr lang="zh-TW" altLang="en-US" sz="2800" b="1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生產力比較高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，則稱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此 一產品的生產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具有絕對利益。</a:t>
            </a:r>
          </a:p>
          <a:p>
            <a:pPr marL="0" indent="0" eaLnBrk="1" hangingPunct="1">
              <a:spcAft>
                <a:spcPct val="25000"/>
              </a:spcAft>
              <a:buNone/>
            </a:pPr>
            <a:r>
              <a:rPr lang="zh-TW" altLang="en-US" sz="2800" dirty="0" smtClean="0">
                <a:solidFill>
                  <a:schemeClr val="tx1"/>
                </a:solidFill>
                <a:latin typeface="新細明體" charset="-120"/>
                <a:ea typeface="新細明體" charset="-120"/>
                <a:cs typeface="Times New Roman" pitchFamily="18" charset="0"/>
              </a:rPr>
              <a:t>   </a:t>
            </a:r>
            <a:endParaRPr lang="en-US" altLang="zh-TW" sz="2800" dirty="0" smtClean="0">
              <a:solidFill>
                <a:schemeClr val="tx1"/>
              </a:solidFill>
              <a:ea typeface="新細明體" charset="-120"/>
              <a:cs typeface="Times New Roman" pitchFamily="18" charset="0"/>
            </a:endParaRPr>
          </a:p>
        </p:txBody>
      </p:sp>
      <p:sp>
        <p:nvSpPr>
          <p:cNvPr id="3174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6F581E-0361-4882-BE18-F0CA77EDC8A2}" type="slidenum">
              <a:rPr lang="zh-TW" altLang="en-US" smtClean="0">
                <a:ea typeface="新細明體" charset="-120"/>
              </a:rPr>
              <a:pPr/>
              <a:t>30</a:t>
            </a:fld>
            <a:endParaRPr lang="en-US" altLang="zh-TW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3128182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0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五、貿易利得</a:t>
            </a:r>
            <a:endParaRPr lang="zh-TW" altLang="en-US" sz="4000" dirty="0" smtClean="0">
              <a:solidFill>
                <a:srgbClr val="FF0000"/>
              </a:solidFill>
              <a:latin typeface="新細明體" charset="-120"/>
              <a:ea typeface="新細明體" charset="-120"/>
              <a:cs typeface="Times New Roman" pitchFamily="18" charset="0"/>
            </a:endParaRPr>
          </a:p>
        </p:txBody>
      </p:sp>
      <p:graphicFrame>
        <p:nvGraphicFramePr>
          <p:cNvPr id="351395" name="Group 16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64105840"/>
              </p:ext>
            </p:extLst>
          </p:nvPr>
        </p:nvGraphicFramePr>
        <p:xfrm>
          <a:off x="609600" y="1752600"/>
          <a:ext cx="8153400" cy="2697480"/>
        </p:xfrm>
        <a:graphic>
          <a:graphicData uri="http://schemas.openxmlformats.org/drawingml/2006/table">
            <a:tbl>
              <a:tblPr/>
              <a:tblGrid>
                <a:gridCol w="2328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94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94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Table 2.1   Joe's Production Possibilities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Item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Minutes to produce 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Quantity per hour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Smoothies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Salads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380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B88270-BBBF-4BA6-8FE8-E5BF2B3F47E1}" type="slidenum">
              <a:rPr lang="zh-TW" altLang="en-US" smtClean="0">
                <a:solidFill>
                  <a:srgbClr val="000000"/>
                </a:solidFill>
              </a:rPr>
              <a:pPr/>
              <a:t>31</a:t>
            </a:fld>
            <a:endParaRPr lang="en-US" altLang="zh-TW" smtClean="0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4754880"/>
            <a:ext cx="82296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28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Joe</a:t>
            </a:r>
            <a:r>
              <a:rPr lang="zh-TW" altLang="en-US" sz="28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生產</a:t>
            </a:r>
            <a:r>
              <a:rPr lang="en-US" altLang="zh-TW" sz="28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1</a:t>
            </a:r>
            <a:r>
              <a:rPr lang="zh-TW" altLang="en-US" sz="28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單位</a:t>
            </a:r>
            <a:r>
              <a:rPr lang="en-US" altLang="zh-TW" sz="28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Smoothies</a:t>
            </a:r>
            <a:r>
              <a:rPr lang="zh-TW" altLang="en-US" sz="28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需放棄</a:t>
            </a:r>
            <a:r>
              <a:rPr lang="en-US" altLang="zh-TW" sz="28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5</a:t>
            </a:r>
            <a:r>
              <a:rPr lang="zh-TW" altLang="en-US" sz="28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單位</a:t>
            </a:r>
            <a:r>
              <a:rPr lang="en-US" altLang="zh-TW" sz="28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Salad</a:t>
            </a:r>
            <a:r>
              <a:rPr lang="zh-TW" altLang="en-US" sz="28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；</a:t>
            </a:r>
            <a:endParaRPr lang="en-US" altLang="zh-TW" sz="2800" dirty="0" smtClean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>
              <a:defRPr/>
            </a:pPr>
            <a:r>
              <a:rPr lang="en-US" altLang="zh-TW" sz="28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Joe</a:t>
            </a:r>
            <a:r>
              <a:rPr lang="zh-TW" altLang="en-US" sz="28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生產</a:t>
            </a:r>
            <a:r>
              <a:rPr lang="en-US" altLang="zh-TW" sz="28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1</a:t>
            </a:r>
            <a:r>
              <a:rPr lang="zh-TW" altLang="en-US" sz="28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單位</a:t>
            </a:r>
            <a:r>
              <a:rPr lang="en-US" altLang="zh-TW" sz="28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Salad</a:t>
            </a:r>
            <a:r>
              <a:rPr lang="zh-TW" altLang="en-US" sz="28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需放棄</a:t>
            </a:r>
            <a:r>
              <a:rPr lang="en-US" altLang="zh-TW" sz="28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0.2</a:t>
            </a:r>
            <a:r>
              <a:rPr lang="zh-TW" altLang="en-US" sz="28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單位</a:t>
            </a:r>
            <a:r>
              <a:rPr lang="en-US" altLang="zh-TW" sz="28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Smoothies </a:t>
            </a:r>
            <a:r>
              <a:rPr lang="zh-TW" altLang="en-US" sz="2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。</a:t>
            </a:r>
            <a:endParaRPr lang="zh-TW" altLang="en-US" sz="2800" kern="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>
              <a:defRPr/>
            </a:pPr>
            <a:endParaRPr lang="zh-TW" altLang="en-US" sz="2400" b="1" kern="0" dirty="0">
              <a:solidFill>
                <a:srgbClr val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0" y="6453336"/>
            <a:ext cx="19797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9503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0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五、貿易利得</a:t>
            </a:r>
            <a:endParaRPr lang="zh-TW" altLang="en-US" sz="4000" dirty="0" smtClean="0">
              <a:solidFill>
                <a:srgbClr val="FF0000"/>
              </a:solidFill>
              <a:latin typeface="新細明體" charset="-120"/>
              <a:ea typeface="新細明體" charset="-120"/>
              <a:cs typeface="Times New Roman" pitchFamily="18" charset="0"/>
            </a:endParaRPr>
          </a:p>
        </p:txBody>
      </p:sp>
      <p:graphicFrame>
        <p:nvGraphicFramePr>
          <p:cNvPr id="354307" name="Group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02799682"/>
              </p:ext>
            </p:extLst>
          </p:nvPr>
        </p:nvGraphicFramePr>
        <p:xfrm>
          <a:off x="762000" y="1752600"/>
          <a:ext cx="7848600" cy="2499360"/>
        </p:xfrm>
        <a:graphic>
          <a:graphicData uri="http://schemas.openxmlformats.org/drawingml/2006/table">
            <a:tbl>
              <a:tblPr/>
              <a:tblGrid>
                <a:gridCol w="2243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2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2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67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Table 2.2  Liz's production Possibilities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6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Item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Minutes to produce 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Quantity per hour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Smoothies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Salads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278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522570-5EBD-4148-8BD3-233209D3909E}" type="slidenum">
              <a:rPr lang="zh-TW" altLang="en-US" smtClean="0">
                <a:ea typeface="新細明體" charset="-120"/>
              </a:rPr>
              <a:pPr/>
              <a:t>32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38200" y="4465637"/>
            <a:ext cx="82296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2800" kern="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Liz</a:t>
            </a:r>
            <a:r>
              <a:rPr lang="zh-TW" altLang="en-US" sz="2800" kern="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生產</a:t>
            </a:r>
            <a:r>
              <a:rPr lang="en-US" altLang="zh-TW" sz="2800" kern="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1</a:t>
            </a:r>
            <a:r>
              <a:rPr lang="zh-TW" altLang="en-US" sz="2800" kern="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單位</a:t>
            </a:r>
            <a:r>
              <a:rPr lang="en-US" altLang="zh-TW" sz="2800" kern="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Smoothies</a:t>
            </a:r>
            <a:r>
              <a:rPr lang="zh-TW" altLang="en-US" sz="2800" kern="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需放棄</a:t>
            </a:r>
            <a:r>
              <a:rPr lang="en-US" altLang="zh-TW" sz="2800" kern="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1</a:t>
            </a:r>
            <a:r>
              <a:rPr lang="zh-TW" altLang="en-US" sz="2800" kern="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單位</a:t>
            </a:r>
            <a:r>
              <a:rPr lang="en-US" altLang="zh-TW" sz="2800" kern="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Salad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；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>
              <a:defRPr/>
            </a:pPr>
            <a:r>
              <a:rPr lang="en-US" altLang="zh-TW" sz="2800" kern="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Liz</a:t>
            </a:r>
            <a:r>
              <a:rPr lang="zh-TW" altLang="en-US" sz="2800" kern="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生產</a:t>
            </a:r>
            <a:r>
              <a:rPr lang="en-US" altLang="zh-TW" sz="2800" kern="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1</a:t>
            </a:r>
            <a:r>
              <a:rPr lang="zh-TW" altLang="en-US" sz="2800" kern="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單位</a:t>
            </a:r>
            <a:r>
              <a:rPr lang="en-US" altLang="zh-TW" sz="2800" kern="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Salad</a:t>
            </a:r>
            <a:r>
              <a:rPr lang="zh-TW" altLang="en-US" sz="2800" kern="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需放棄</a:t>
            </a:r>
            <a:r>
              <a:rPr lang="en-US" altLang="zh-TW" sz="2800" kern="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1</a:t>
            </a:r>
            <a:r>
              <a:rPr lang="zh-TW" altLang="en-US" sz="2800" kern="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單位</a:t>
            </a:r>
            <a:r>
              <a:rPr lang="en-US" altLang="zh-TW" sz="2800" kern="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Smoothies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。</a:t>
            </a:r>
            <a:endParaRPr lang="zh-TW" altLang="en-US" sz="2800" kern="0" dirty="0"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>
              <a:defRPr/>
            </a:pPr>
            <a:endParaRPr lang="zh-TW" altLang="en-US" sz="2400" b="1" kern="0" dirty="0"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0" y="6453336"/>
            <a:ext cx="19797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436275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0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五、貿易利得</a:t>
            </a:r>
            <a:endParaRPr lang="zh-TW" altLang="en-US" sz="4000" dirty="0" smtClean="0">
              <a:solidFill>
                <a:srgbClr val="FF0000"/>
              </a:solidFill>
              <a:latin typeface="新細明體" charset="-120"/>
              <a:ea typeface="新細明體" charset="-120"/>
              <a:cs typeface="Times New Roman" pitchFamily="18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547018"/>
            <a:ext cx="7239000" cy="3763963"/>
          </a:xfrm>
        </p:spPr>
        <p:txBody>
          <a:bodyPr/>
          <a:lstStyle/>
          <a:p>
            <a:pPr marL="0" indent="0" algn="just" eaLnBrk="1" hangingPunct="1">
              <a:spcAft>
                <a:spcPct val="25000"/>
              </a:spcAft>
              <a:buNone/>
            </a:pPr>
            <a:endParaRPr lang="en-US" altLang="zh-TW" sz="2800" b="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 eaLnBrk="1" hangingPunct="1">
              <a:spcAft>
                <a:spcPct val="25000"/>
              </a:spcAft>
              <a:buNone/>
            </a:pPr>
            <a:r>
              <a:rPr lang="en-US" altLang="zh-TW" sz="32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Joe</a:t>
            </a:r>
            <a:r>
              <a:rPr lang="zh-TW" altLang="en-US" sz="32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生產</a:t>
            </a:r>
            <a:r>
              <a:rPr lang="en-US" altLang="zh-TW" sz="32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Salad</a:t>
            </a:r>
            <a:r>
              <a:rPr lang="zh-TW" altLang="en-US" sz="32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的機會</a:t>
            </a:r>
            <a:r>
              <a:rPr lang="zh-TW" altLang="en-US" sz="32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成本較</a:t>
            </a:r>
            <a:r>
              <a:rPr lang="zh-TW" altLang="en-US" sz="32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低，因此</a:t>
            </a:r>
            <a:r>
              <a:rPr lang="en-US" altLang="zh-TW" sz="3200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Joe</a:t>
            </a:r>
            <a:r>
              <a:rPr lang="zh-TW" altLang="en-US" sz="3200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生產 </a:t>
            </a:r>
            <a:r>
              <a:rPr lang="en-US" altLang="zh-TW" sz="3200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Salads</a:t>
            </a:r>
            <a:r>
              <a:rPr lang="zh-TW" altLang="en-US" sz="3200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具有比較利益</a:t>
            </a:r>
            <a:r>
              <a:rPr lang="zh-TW" altLang="en-US" sz="3200" b="0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。</a:t>
            </a:r>
            <a:r>
              <a:rPr lang="zh-TW" altLang="en-US" sz="3200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 </a:t>
            </a:r>
          </a:p>
          <a:p>
            <a:pPr marL="0" indent="0" eaLnBrk="1" hangingPunct="1">
              <a:spcAft>
                <a:spcPct val="25000"/>
              </a:spcAft>
              <a:buNone/>
            </a:pPr>
            <a:r>
              <a:rPr lang="en-US" altLang="zh-TW" sz="32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Liz</a:t>
            </a:r>
            <a:r>
              <a:rPr lang="zh-TW" altLang="en-US" sz="32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生產</a:t>
            </a:r>
            <a:r>
              <a:rPr lang="en-US" altLang="zh-TW" sz="32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Smoothies</a:t>
            </a:r>
            <a:r>
              <a:rPr lang="zh-TW" altLang="en-US" sz="32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機會成本比較低，因此 </a:t>
            </a:r>
            <a:r>
              <a:rPr lang="en-US" altLang="zh-TW" sz="32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Liz</a:t>
            </a:r>
            <a:r>
              <a:rPr lang="zh-TW" altLang="en-US" sz="32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生產</a:t>
            </a:r>
            <a:r>
              <a:rPr lang="en-US" altLang="zh-TW" sz="32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Smoothies</a:t>
            </a:r>
            <a:r>
              <a:rPr lang="zh-TW" altLang="en-US" sz="32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具有比較利益</a:t>
            </a:r>
            <a:r>
              <a:rPr lang="zh-TW" altLang="en-US" sz="3200" b="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。</a:t>
            </a:r>
          </a:p>
          <a:p>
            <a:pPr marL="0" indent="0" eaLnBrk="1" hangingPunct="1">
              <a:spcAft>
                <a:spcPct val="25000"/>
              </a:spcAft>
            </a:pPr>
            <a:endParaRPr lang="en-US" altLang="zh-TW" sz="3200" b="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482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26F2A6-9439-4E2C-A94A-3DA168D122D9}" type="slidenum">
              <a:rPr lang="zh-TW" altLang="en-US" smtClean="0">
                <a:ea typeface="新細明體" charset="-120"/>
              </a:rPr>
              <a:pPr/>
              <a:t>33</a:t>
            </a:fld>
            <a:endParaRPr lang="en-US" altLang="zh-TW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1577307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0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五、貿易利得</a:t>
            </a:r>
            <a:endParaRPr lang="zh-TW" altLang="en-US" sz="4000" dirty="0" smtClean="0">
              <a:solidFill>
                <a:srgbClr val="FF0000"/>
              </a:solidFill>
              <a:latin typeface="新細明體" charset="-120"/>
              <a:ea typeface="新細明體" charset="-120"/>
              <a:cs typeface="Times New Roman" pitchFamily="18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7488832" cy="4824536"/>
          </a:xfrm>
        </p:spPr>
        <p:txBody>
          <a:bodyPr/>
          <a:lstStyle/>
          <a:p>
            <a:pPr marL="0" indent="0" algn="just" eaLnBrk="1" hangingPunct="1">
              <a:spcAft>
                <a:spcPct val="25000"/>
              </a:spcAft>
              <a:buNone/>
            </a:pPr>
            <a:r>
              <a:rPr lang="en-US" altLang="zh-TW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2.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專業化生產</a:t>
            </a:r>
            <a:endParaRPr lang="en-US" altLang="zh-TW" sz="32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marL="900113" indent="-725488" eaLnBrk="1" hangingPunct="1">
              <a:spcAft>
                <a:spcPct val="25000"/>
              </a:spcAft>
              <a:buNone/>
            </a:pPr>
            <a:r>
              <a:rPr lang="en-US" altLang="zh-TW" sz="32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(1) </a:t>
            </a:r>
            <a:r>
              <a:rPr lang="zh-TW" altLang="en-US" sz="32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每一個人專注於生產具有比較利益的產品，稱為專業化</a:t>
            </a:r>
            <a:r>
              <a:rPr lang="en-US" altLang="zh-TW" sz="3200" b="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(specialization</a:t>
            </a:r>
            <a:r>
              <a:rPr lang="en-US" altLang="zh-TW" sz="32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sz="32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生產。</a:t>
            </a:r>
          </a:p>
          <a:p>
            <a:pPr marL="900113" indent="-900113" eaLnBrk="1" hangingPunct="1">
              <a:spcAft>
                <a:spcPct val="25000"/>
              </a:spcAft>
              <a:buNone/>
            </a:pPr>
            <a:r>
              <a:rPr lang="zh-TW" altLang="en-US" sz="32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(2)  若</a:t>
            </a:r>
            <a:r>
              <a:rPr lang="zh-TW" altLang="en-US" sz="3200" b="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每人專注於生產</a:t>
            </a:r>
            <a:r>
              <a:rPr lang="zh-TW" altLang="en-US" sz="32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自己具有比較利益的產品，然後</a:t>
            </a:r>
            <a:r>
              <a:rPr lang="zh-TW" altLang="en-US" sz="3200" b="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透過市場的交易</a:t>
            </a:r>
            <a:r>
              <a:rPr lang="zh-TW" altLang="en-US" sz="32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，交換彼此生產</a:t>
            </a:r>
            <a:r>
              <a:rPr lang="zh-TW" altLang="en-US" sz="3200" b="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的產品，貿易利得就</a:t>
            </a:r>
            <a:r>
              <a:rPr lang="zh-TW" altLang="en-US" sz="32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會產生。</a:t>
            </a:r>
          </a:p>
          <a:p>
            <a:pPr marL="0" indent="0" eaLnBrk="1" hangingPunct="1"/>
            <a:endParaRPr lang="zh-TW" altLang="en-US" dirty="0" smtClean="0">
              <a:ea typeface="新細明體" charset="-120"/>
              <a:cs typeface="Times New Roman" pitchFamily="18" charset="0"/>
            </a:endParaRPr>
          </a:p>
        </p:txBody>
      </p:sp>
      <p:sp>
        <p:nvSpPr>
          <p:cNvPr id="3584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696FD7-A9CD-45F8-9C46-4F3032F948F9}" type="slidenum">
              <a:rPr lang="zh-TW" altLang="en-US" smtClean="0">
                <a:ea typeface="新細明體" charset="-120"/>
              </a:rPr>
              <a:pPr/>
              <a:t>34</a:t>
            </a:fld>
            <a:endParaRPr lang="en-US" altLang="zh-TW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654288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五、貿易利得</a:t>
            </a:r>
            <a:endParaRPr lang="en-US" altLang="zh-TW" sz="40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7232" y="1556792"/>
            <a:ext cx="8023368" cy="44196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Aft>
                <a:spcPct val="25000"/>
              </a:spcAft>
              <a:buNone/>
              <a:defRPr/>
            </a:pPr>
            <a:r>
              <a:rPr lang="en-US" altLang="zh-TW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3.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貿易利得</a:t>
            </a:r>
            <a:r>
              <a:rPr lang="en-US" altLang="zh-TW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   </a:t>
            </a:r>
          </a:p>
          <a:p>
            <a:pPr marL="449263" indent="-449263" eaLnBrk="1" hangingPunct="1">
              <a:spcAft>
                <a:spcPct val="25000"/>
              </a:spcAft>
              <a:buNone/>
              <a:defRPr/>
            </a:pPr>
            <a:r>
              <a:rPr lang="zh-TW" altLang="en-US" sz="32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    </a:t>
            </a:r>
            <a:endParaRPr lang="en-US" altLang="zh-TW" sz="3200" b="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marL="900113" indent="-725488" eaLnBrk="1" hangingPunct="1">
              <a:spcAft>
                <a:spcPct val="25000"/>
              </a:spcAft>
              <a:buNone/>
              <a:defRPr/>
            </a:pPr>
            <a:r>
              <a:rPr lang="zh-TW" altLang="en-US" b="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800" b="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(1</a:t>
            </a:r>
            <a:r>
              <a:rPr lang="en-US" altLang="zh-TW" sz="28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sz="28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未專業</a:t>
            </a:r>
            <a:r>
              <a:rPr lang="zh-TW" altLang="en-US" sz="2800" b="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化生</a:t>
            </a:r>
            <a:r>
              <a:rPr lang="zh-TW" altLang="en-US" sz="28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產前， </a:t>
            </a:r>
            <a:r>
              <a:rPr lang="en-US" altLang="zh-TW" sz="28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Liz</a:t>
            </a:r>
            <a:r>
              <a:rPr lang="zh-TW" altLang="en-US" sz="2800" b="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各用</a:t>
            </a:r>
            <a:r>
              <a:rPr lang="en-US" altLang="zh-TW" sz="2800" b="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30</a:t>
            </a:r>
            <a:r>
              <a:rPr lang="zh-TW" altLang="en-US" sz="2800" b="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分鐘時間</a:t>
            </a:r>
            <a:r>
              <a:rPr lang="zh-TW" altLang="en-US" sz="28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生產兩</a:t>
            </a:r>
            <a:r>
              <a:rPr lang="zh-TW" altLang="en-US" sz="2800" b="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種產品，</a:t>
            </a:r>
            <a:r>
              <a:rPr lang="en-US" altLang="zh-TW" sz="2800" b="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Joe</a:t>
            </a:r>
            <a:r>
              <a:rPr lang="zh-TW" altLang="en-US" sz="2800" b="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用</a:t>
            </a:r>
            <a:r>
              <a:rPr lang="en-US" altLang="zh-TW" sz="2800" b="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50</a:t>
            </a:r>
            <a:r>
              <a:rPr lang="zh-TW" altLang="en-US" sz="2800" b="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分鐘生產</a:t>
            </a:r>
            <a:r>
              <a:rPr lang="en-US" altLang="zh-TW" sz="2800" b="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Smoothies</a:t>
            </a:r>
            <a:r>
              <a:rPr lang="zh-TW" altLang="en-US" sz="2800" b="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</a:t>
            </a:r>
            <a:r>
              <a:rPr lang="en-US" altLang="zh-TW" sz="2800" b="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</a:t>
            </a:r>
            <a:r>
              <a:rPr lang="zh-TW" altLang="en-US" sz="2800" b="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分鐘生產</a:t>
            </a:r>
            <a:r>
              <a:rPr lang="en-US" altLang="zh-TW" sz="2800" b="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Salads</a:t>
            </a:r>
            <a:r>
              <a:rPr lang="zh-TW" altLang="en-US" sz="28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，各自的生產組合</a:t>
            </a:r>
            <a:r>
              <a:rPr lang="zh-TW" altLang="en-US" sz="2800" b="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如下：</a:t>
            </a:r>
          </a:p>
          <a:p>
            <a:pPr marL="0" indent="0" eaLnBrk="1" hangingPunct="1">
              <a:lnSpc>
                <a:spcPct val="80000"/>
              </a:lnSpc>
              <a:spcAft>
                <a:spcPct val="25000"/>
              </a:spcAft>
              <a:buNone/>
              <a:defRPr/>
            </a:pPr>
            <a:r>
              <a:rPr lang="zh-TW" altLang="en-US" sz="2000" dirty="0" smtClean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r>
              <a:rPr lang="zh-TW" altLang="en-US" sz="20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</a:t>
            </a:r>
            <a:endParaRPr lang="zh-TW" altLang="en-US" sz="2000" dirty="0" smtClean="0">
              <a:solidFill>
                <a:schemeClr val="hlink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spcAft>
                <a:spcPct val="25000"/>
              </a:spcAft>
              <a:buNone/>
              <a:defRPr/>
            </a:pPr>
            <a:r>
              <a:rPr lang="zh-TW" altLang="en-US" sz="2000" dirty="0" smtClean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</a:t>
            </a:r>
            <a:r>
              <a:rPr lang="zh-TW" altLang="en-US" sz="20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</a:t>
            </a:r>
            <a:endParaRPr lang="zh-TW" altLang="en-US" sz="2000" dirty="0" smtClean="0">
              <a:solidFill>
                <a:schemeClr val="hlink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spcAft>
                <a:spcPct val="25000"/>
              </a:spcAft>
              <a:buNone/>
              <a:defRPr/>
            </a:pPr>
            <a:r>
              <a:rPr lang="zh-TW" altLang="en-US" sz="20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　　</a:t>
            </a:r>
          </a:p>
          <a:p>
            <a:pPr marL="228600" indent="-228600" eaLnBrk="1" hangingPunct="1">
              <a:lnSpc>
                <a:spcPct val="80000"/>
              </a:lnSpc>
              <a:spcAft>
                <a:spcPct val="25000"/>
              </a:spcAft>
              <a:defRPr/>
            </a:pPr>
            <a:endParaRPr lang="en-US" altLang="zh-TW" sz="20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spcAft>
                <a:spcPct val="25000"/>
              </a:spcAft>
              <a:buNone/>
              <a:defRPr/>
            </a:pPr>
            <a:r>
              <a:rPr lang="en-US" altLang="zh-TW" sz="20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</a:p>
          <a:p>
            <a:pPr marL="0" indent="0" eaLnBrk="1" hangingPunct="1">
              <a:lnSpc>
                <a:spcPct val="80000"/>
              </a:lnSpc>
              <a:spcAft>
                <a:spcPct val="25000"/>
              </a:spcAft>
              <a:buNone/>
              <a:defRPr/>
            </a:pPr>
            <a:r>
              <a:rPr lang="en-US" altLang="zh-TW" sz="20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</a:p>
          <a:p>
            <a:pPr marL="228600" indent="-228600" eaLnBrk="1" hangingPunct="1">
              <a:lnSpc>
                <a:spcPct val="80000"/>
              </a:lnSpc>
              <a:spcAft>
                <a:spcPct val="25000"/>
              </a:spcAft>
              <a:defRPr/>
            </a:pPr>
            <a:endParaRPr lang="en-US" altLang="zh-TW" sz="2000" b="0" dirty="0" smtClean="0">
              <a:solidFill>
                <a:schemeClr val="tx1"/>
              </a:solidFill>
              <a:ea typeface="新細明體" charset="-120"/>
              <a:cs typeface="Times New Roman" pitchFamily="18" charset="0"/>
            </a:endParaRPr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4651902"/>
              </p:ext>
            </p:extLst>
          </p:nvPr>
        </p:nvGraphicFramePr>
        <p:xfrm>
          <a:off x="1547664" y="4509120"/>
          <a:ext cx="67818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39" name="工作表" r:id="rId4" imgW="3448016" imgH="638243" progId="Excel.Sheet.8">
                  <p:embed/>
                </p:oleObj>
              </mc:Choice>
              <mc:Fallback>
                <p:oleObj name="工作表" r:id="rId4" imgW="3448016" imgH="638243" progId="Excel.Sheet.8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4509120"/>
                        <a:ext cx="6781800" cy="1292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0B5053-2D08-4502-B448-2BE13DB7285B}" type="slidenum">
              <a:rPr lang="zh-TW" altLang="en-US" smtClean="0">
                <a:ea typeface="新細明體" charset="-120"/>
              </a:rPr>
              <a:pPr/>
              <a:t>35</a:t>
            </a:fld>
            <a:endParaRPr lang="en-US" altLang="zh-TW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71416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0" descr="Fig02.06a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8334375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Fig02.06b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8334375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 descr="Fig02.06c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8334375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368110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五、貿易利得</a:t>
            </a:r>
            <a:endParaRPr lang="en-US" altLang="zh-TW" sz="40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1416" y="1844824"/>
            <a:ext cx="8039100" cy="4167206"/>
          </a:xfrm>
        </p:spPr>
        <p:txBody>
          <a:bodyPr/>
          <a:lstStyle/>
          <a:p>
            <a:pPr marL="0" indent="0" eaLnBrk="1" hangingPunct="1">
              <a:spcAft>
                <a:spcPct val="25000"/>
              </a:spcAft>
              <a:buNone/>
              <a:defRPr/>
            </a:pPr>
            <a:r>
              <a:rPr lang="en-US" altLang="zh-TW" sz="32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(2)</a:t>
            </a:r>
            <a:r>
              <a:rPr lang="zh-TW" altLang="en-US" sz="32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若每人只生產自己具有比較利益的產品</a:t>
            </a:r>
          </a:p>
          <a:p>
            <a:pPr marL="0" indent="0" eaLnBrk="1" hangingPunct="1">
              <a:lnSpc>
                <a:spcPct val="80000"/>
              </a:lnSpc>
              <a:spcAft>
                <a:spcPct val="25000"/>
              </a:spcAft>
              <a:buNone/>
              <a:tabLst>
                <a:tab pos="623888" algn="l"/>
              </a:tabLst>
              <a:defRPr/>
            </a:pPr>
            <a:r>
              <a:rPr lang="en-US" altLang="zh-TW" sz="32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</a:t>
            </a:r>
          </a:p>
          <a:p>
            <a:pPr marL="0" indent="0" eaLnBrk="1" hangingPunct="1">
              <a:lnSpc>
                <a:spcPct val="80000"/>
              </a:lnSpc>
              <a:spcAft>
                <a:spcPct val="25000"/>
              </a:spcAft>
              <a:buNone/>
              <a:tabLst>
                <a:tab pos="536575" algn="l"/>
              </a:tabLst>
              <a:defRPr/>
            </a:pPr>
            <a:r>
              <a:rPr lang="zh-TW" altLang="en-US" sz="32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</a:t>
            </a:r>
            <a:r>
              <a:rPr lang="en-US" altLang="zh-TW" sz="32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Joe</a:t>
            </a:r>
            <a:r>
              <a:rPr lang="zh-TW" altLang="en-US" sz="32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生產</a:t>
            </a:r>
            <a:r>
              <a:rPr lang="en-US" altLang="zh-TW" sz="3200" b="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Salads</a:t>
            </a:r>
            <a:r>
              <a:rPr lang="zh-TW" altLang="en-US" sz="32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，每小時生產</a:t>
            </a:r>
            <a:r>
              <a:rPr lang="en-US" altLang="zh-TW" sz="32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30</a:t>
            </a:r>
            <a:r>
              <a:rPr lang="zh-TW" altLang="en-US" sz="32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單位；</a:t>
            </a:r>
            <a:endParaRPr lang="en-US" altLang="zh-TW" sz="3200" b="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spcAft>
                <a:spcPct val="25000"/>
              </a:spcAft>
              <a:buNone/>
              <a:tabLst>
                <a:tab pos="536575" algn="l"/>
              </a:tabLst>
              <a:defRPr/>
            </a:pPr>
            <a:r>
              <a:rPr lang="zh-TW" altLang="en-US" sz="3200" b="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32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</a:t>
            </a:r>
            <a:r>
              <a:rPr lang="en-US" altLang="zh-TW" sz="32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Liz </a:t>
            </a:r>
            <a:r>
              <a:rPr lang="zh-TW" altLang="en-US" sz="32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生產 </a:t>
            </a:r>
            <a:r>
              <a:rPr lang="en-US" altLang="zh-TW" sz="32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Smoothies</a:t>
            </a:r>
            <a:r>
              <a:rPr lang="zh-TW" altLang="en-US" sz="32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，每小時產量</a:t>
            </a:r>
            <a:r>
              <a:rPr lang="en-US" altLang="zh-TW" sz="32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30</a:t>
            </a:r>
            <a:r>
              <a:rPr lang="zh-TW" altLang="en-US" sz="32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單位。</a:t>
            </a:r>
            <a:endParaRPr lang="zh-TW" altLang="en-US" sz="3200" b="0" dirty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228600" indent="-228600" eaLnBrk="1" hangingPunct="1">
              <a:lnSpc>
                <a:spcPct val="80000"/>
              </a:lnSpc>
              <a:spcAft>
                <a:spcPct val="25000"/>
              </a:spcAft>
              <a:defRPr/>
            </a:pPr>
            <a:endParaRPr lang="en-US" altLang="zh-TW" sz="3200" b="0" dirty="0" smtClean="0">
              <a:solidFill>
                <a:schemeClr val="tx1"/>
              </a:solidFill>
              <a:ea typeface="新細明體" charset="-120"/>
              <a:cs typeface="Times New Roman" pitchFamily="18" charset="0"/>
            </a:endParaRPr>
          </a:p>
        </p:txBody>
      </p:sp>
      <p:sp>
        <p:nvSpPr>
          <p:cNvPr id="36868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E01506-BB3F-4D11-B13A-04D846BF65A7}" type="slidenum">
              <a:rPr lang="zh-TW" altLang="en-US" smtClean="0">
                <a:ea typeface="新細明體" charset="-120"/>
              </a:rPr>
              <a:pPr/>
              <a:t>37</a:t>
            </a:fld>
            <a:endParaRPr lang="en-US" altLang="zh-TW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2318800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0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五、貿易利得</a:t>
            </a:r>
            <a:endParaRPr lang="en-US" altLang="zh-TW" sz="4000" dirty="0" smtClean="0">
              <a:solidFill>
                <a:srgbClr val="FF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51012"/>
            <a:ext cx="8507288" cy="4191000"/>
          </a:xfrm>
        </p:spPr>
        <p:txBody>
          <a:bodyPr/>
          <a:lstStyle/>
          <a:p>
            <a:pPr marL="0" indent="0" algn="just" eaLnBrk="1" hangingPunct="1">
              <a:spcAft>
                <a:spcPct val="25000"/>
              </a:spcAft>
              <a:buNone/>
            </a:pPr>
            <a:r>
              <a:rPr lang="zh-TW" altLang="en-US" sz="28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(3</a:t>
            </a:r>
            <a:r>
              <a:rPr lang="zh-TW" altLang="en-US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)</a:t>
            </a:r>
            <a:r>
              <a:rPr lang="zh-TW" altLang="en-US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若</a:t>
            </a:r>
            <a:r>
              <a:rPr lang="zh-TW" altLang="en-US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交換</a:t>
            </a:r>
            <a:r>
              <a:rPr lang="zh-TW" altLang="en-US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比率</a:t>
            </a:r>
            <a:r>
              <a:rPr lang="zh-TW" altLang="en-US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是</a:t>
            </a:r>
            <a:r>
              <a:rPr lang="zh-TW" altLang="en-US" sz="28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「1單位</a:t>
            </a:r>
            <a:r>
              <a:rPr lang="en-US" altLang="zh-TW" sz="28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Smoothies</a:t>
            </a:r>
            <a:r>
              <a:rPr lang="zh-TW" altLang="en-US" sz="28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換</a:t>
            </a:r>
            <a:r>
              <a:rPr lang="en-US" altLang="zh-TW" sz="28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2</a:t>
            </a:r>
            <a:r>
              <a:rPr lang="zh-TW" altLang="en-US" sz="28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單位</a:t>
            </a:r>
            <a:r>
              <a:rPr lang="en-US" altLang="zh-TW" sz="28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Salad</a:t>
            </a:r>
            <a:r>
              <a:rPr lang="zh-TW" altLang="en-US" sz="28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」</a:t>
            </a:r>
            <a:endParaRPr lang="en-US" altLang="zh-TW" sz="2800" dirty="0" smtClean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marL="623888" indent="-623888" eaLnBrk="1" hangingPunct="1">
              <a:spcAft>
                <a:spcPct val="25000"/>
              </a:spcAft>
              <a:buNone/>
              <a:defRPr/>
            </a:pPr>
            <a:r>
              <a:rPr lang="zh-TW" altLang="en-US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   </a:t>
            </a:r>
            <a:r>
              <a:rPr lang="zh-TW" altLang="en-US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，</a:t>
            </a:r>
            <a:r>
              <a:rPr lang="zh-TW" altLang="en-US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且</a:t>
            </a:r>
            <a:r>
              <a:rPr lang="en-US" altLang="zh-TW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Joe</a:t>
            </a:r>
            <a:r>
              <a:rPr lang="zh-TW" altLang="en-US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以</a:t>
            </a:r>
            <a:r>
              <a:rPr lang="en-US" altLang="zh-TW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20</a:t>
            </a:r>
            <a:r>
              <a:rPr lang="zh-TW" altLang="en-US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單位</a:t>
            </a:r>
            <a:r>
              <a:rPr lang="en-US" altLang="zh-TW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Salads</a:t>
            </a:r>
            <a:r>
              <a:rPr lang="zh-TW" altLang="en-US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交換</a:t>
            </a:r>
            <a:r>
              <a:rPr lang="en-US" altLang="zh-TW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10</a:t>
            </a:r>
            <a:r>
              <a:rPr lang="zh-TW" altLang="en-US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單位</a:t>
            </a:r>
            <a:r>
              <a:rPr lang="en-US" altLang="zh-TW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Smoothies</a:t>
            </a:r>
            <a:r>
              <a:rPr lang="zh-TW" altLang="en-US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，則兩人將擁有：</a:t>
            </a:r>
            <a:endParaRPr lang="zh-TW" altLang="en-US" sz="2800" b="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marL="228600" indent="-228600" eaLnBrk="1" hangingPunct="1">
              <a:spcAft>
                <a:spcPct val="25000"/>
              </a:spcAft>
            </a:pPr>
            <a:endParaRPr lang="zh-TW" altLang="en-US" sz="2800" b="0" dirty="0" smtClean="0">
              <a:solidFill>
                <a:schemeClr val="tx1"/>
              </a:solidFill>
              <a:latin typeface="新細明體" charset="-120"/>
              <a:ea typeface="新細明體" charset="-120"/>
              <a:cs typeface="Times New Roman" pitchFamily="18" charset="0"/>
            </a:endParaRPr>
          </a:p>
          <a:p>
            <a:pPr marL="228600" indent="-228600" eaLnBrk="1" hangingPunct="1">
              <a:spcAft>
                <a:spcPct val="25000"/>
              </a:spcAft>
            </a:pPr>
            <a:endParaRPr lang="zh-TW" altLang="en-US" sz="2000" dirty="0" smtClean="0">
              <a:solidFill>
                <a:schemeClr val="tx1"/>
              </a:solidFill>
              <a:latin typeface="新細明體" charset="-120"/>
              <a:ea typeface="新細明體" charset="-120"/>
              <a:cs typeface="Times New Roman" pitchFamily="18" charset="0"/>
            </a:endParaRPr>
          </a:p>
          <a:p>
            <a:pPr marL="228600" indent="-228600" eaLnBrk="1" hangingPunct="1">
              <a:spcAft>
                <a:spcPct val="25000"/>
              </a:spcAft>
            </a:pPr>
            <a:endParaRPr lang="zh-TW" altLang="en-US" sz="2000" dirty="0" smtClean="0">
              <a:solidFill>
                <a:schemeClr val="tx1"/>
              </a:solidFill>
              <a:latin typeface="新細明體" charset="-120"/>
              <a:ea typeface="新細明體" charset="-120"/>
              <a:cs typeface="Times New Roman" pitchFamily="18" charset="0"/>
            </a:endParaRPr>
          </a:p>
          <a:p>
            <a:pPr marL="228600" indent="-228600" eaLnBrk="1" hangingPunct="1">
              <a:spcAft>
                <a:spcPct val="25000"/>
              </a:spcAft>
            </a:pPr>
            <a:endParaRPr lang="zh-TW" altLang="en-US" sz="2000" dirty="0" smtClean="0">
              <a:solidFill>
                <a:schemeClr val="tx1"/>
              </a:solidFill>
              <a:latin typeface="新細明體" charset="-120"/>
              <a:ea typeface="新細明體" charset="-120"/>
              <a:cs typeface="Times New Roman" pitchFamily="18" charset="0"/>
            </a:endParaRPr>
          </a:p>
          <a:p>
            <a:pPr marL="228600" indent="-228600" eaLnBrk="1" hangingPunct="1">
              <a:spcAft>
                <a:spcPct val="25000"/>
              </a:spcAft>
            </a:pPr>
            <a:endParaRPr lang="zh-TW" altLang="en-US" sz="2000" dirty="0" smtClean="0">
              <a:solidFill>
                <a:schemeClr val="tx1"/>
              </a:solidFill>
              <a:latin typeface="新細明體" charset="-120"/>
              <a:ea typeface="新細明體" charset="-120"/>
              <a:cs typeface="Times New Roman" pitchFamily="18" charset="0"/>
            </a:endParaRPr>
          </a:p>
          <a:p>
            <a:pPr marL="228600" indent="-228600" eaLnBrk="1" hangingPunct="1">
              <a:spcAft>
                <a:spcPct val="25000"/>
              </a:spcAft>
            </a:pPr>
            <a:endParaRPr lang="zh-TW" altLang="en-US" sz="2000" dirty="0" smtClean="0">
              <a:solidFill>
                <a:schemeClr val="tx1"/>
              </a:solidFill>
              <a:latin typeface="新細明體" charset="-120"/>
              <a:ea typeface="新細明體" charset="-120"/>
              <a:cs typeface="Times New Roman" pitchFamily="18" charset="0"/>
            </a:endParaRP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2560997"/>
              </p:ext>
            </p:extLst>
          </p:nvPr>
        </p:nvGraphicFramePr>
        <p:xfrm>
          <a:off x="1187624" y="4149080"/>
          <a:ext cx="6853238" cy="160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62" name="Worksheet" r:id="rId4" imgW="3448016" imgH="638243" progId="Excel.Sheet.8">
                  <p:embed/>
                </p:oleObj>
              </mc:Choice>
              <mc:Fallback>
                <p:oleObj name="Worksheet" r:id="rId4" imgW="3448016" imgH="638243" progId="Excel.Sheet.8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4149080"/>
                        <a:ext cx="6853238" cy="160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715D5D-2852-4B64-9017-64C17515F01C}" type="slidenum">
              <a:rPr lang="zh-TW" altLang="en-US" smtClean="0">
                <a:ea typeface="新細明體" charset="-120"/>
              </a:rPr>
              <a:pPr/>
              <a:t>38</a:t>
            </a:fld>
            <a:endParaRPr lang="en-US" altLang="zh-TW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576061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0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五、貿易利得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72816"/>
            <a:ext cx="7620000" cy="3948129"/>
          </a:xfrm>
        </p:spPr>
        <p:txBody>
          <a:bodyPr/>
          <a:lstStyle/>
          <a:p>
            <a:pPr marL="0" indent="0" eaLnBrk="1" hangingPunct="1"/>
            <a:endParaRPr lang="en-US" altLang="zh-TW" dirty="0" smtClean="0">
              <a:ea typeface="新細明體" charset="-120"/>
            </a:endParaRPr>
          </a:p>
          <a:p>
            <a:pPr marL="0" indent="0" eaLnBrk="1" hangingPunct="1">
              <a:buNone/>
            </a:pPr>
            <a:r>
              <a:rPr lang="zh-TW" altLang="en-US" sz="32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可知兩人所得到的比之前更多：</a:t>
            </a:r>
            <a:endParaRPr lang="en-US" altLang="zh-TW" sz="3200" b="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marL="0" indent="0" eaLnBrk="1" hangingPunct="1">
              <a:buNone/>
            </a:pPr>
            <a:r>
              <a:rPr lang="zh-TW" altLang="en-US" sz="32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每項產品各增加了</a:t>
            </a:r>
            <a:r>
              <a:rPr lang="en-US" altLang="zh-TW" sz="32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5</a:t>
            </a:r>
            <a:r>
              <a:rPr lang="zh-TW" altLang="en-US" sz="32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單位。</a:t>
            </a:r>
            <a:endParaRPr lang="en-US" altLang="zh-TW" sz="3200" b="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marL="0" indent="0" eaLnBrk="1" hangingPunct="1">
              <a:buNone/>
            </a:pPr>
            <a:endParaRPr lang="en-US" altLang="zh-TW" sz="3200" b="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marL="0" indent="0" eaLnBrk="1" hangingPunct="1">
              <a:buNone/>
            </a:pPr>
            <a:r>
              <a:rPr lang="zh-TW" altLang="en-US" sz="32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這就是專業化生產自己具有比較利益的產品，然後透過市場交易，</a:t>
            </a:r>
            <a:r>
              <a:rPr lang="zh-TW" altLang="en-US" sz="32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交換各自生產</a:t>
            </a:r>
            <a:r>
              <a:rPr lang="zh-TW" altLang="en-US" sz="32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的產品，而產生的利得。</a:t>
            </a:r>
          </a:p>
        </p:txBody>
      </p:sp>
      <p:sp>
        <p:nvSpPr>
          <p:cNvPr id="3891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8DDE1A-0750-4AC4-B9D5-2DF47B4B9951}" type="slidenum">
              <a:rPr lang="zh-TW" altLang="en-US" smtClean="0">
                <a:ea typeface="新細明體" charset="-120"/>
              </a:rPr>
              <a:pPr/>
              <a:t>39</a:t>
            </a:fld>
            <a:endParaRPr lang="en-US" altLang="zh-TW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6125714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8470" name="Picture 6" descr="Fig0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00200" y="2667000"/>
            <a:ext cx="5562600" cy="3741738"/>
          </a:xfrm>
          <a:noFill/>
        </p:spPr>
      </p:pic>
      <p:sp>
        <p:nvSpPr>
          <p:cNvPr id="15364" name="文字方塊 3"/>
          <p:cNvSpPr txBox="1">
            <a:spLocks noChangeArrowheads="1"/>
          </p:cNvSpPr>
          <p:nvPr/>
        </p:nvSpPr>
        <p:spPr bwMode="auto">
          <a:xfrm>
            <a:off x="2057400" y="1981200"/>
            <a:ext cx="487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b="1">
                <a:latin typeface="Times New Roman" pitchFamily="18" charset="0"/>
                <a:ea typeface="新細明體" charset="-120"/>
                <a:cs typeface="Times New Roman" pitchFamily="18" charset="0"/>
              </a:rPr>
              <a:t>FIGURE 2.1 Production Possibilities Frontier </a:t>
            </a:r>
            <a:endParaRPr lang="zh-TW" altLang="en-US" b="1">
              <a:latin typeface="Times New Roman" pitchFamily="18" charset="0"/>
              <a:ea typeface="新細明體" charset="-120"/>
              <a:cs typeface="Times New Roman" pitchFamily="18" charset="0"/>
            </a:endParaRPr>
          </a:p>
        </p:txBody>
      </p:sp>
      <p:sp>
        <p:nvSpPr>
          <p:cNvPr id="15365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0890EF-31BA-43C6-B09E-2E25856B1D5B}" type="slidenum">
              <a:rPr lang="zh-TW" altLang="en-US" smtClean="0">
                <a:ea typeface="新細明體" charset="-120"/>
              </a:rPr>
              <a:pPr/>
              <a:t>4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8458200" cy="1554163"/>
          </a:xfrm>
        </p:spPr>
        <p:txBody>
          <a:bodyPr/>
          <a:lstStyle/>
          <a:p>
            <a:pPr marL="900113" indent="-900113" eaLnBrk="1" hangingPunct="1"/>
            <a:r>
              <a:rPr lang="zh-TW" altLang="en-US" sz="40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一、生產可能曲線</a:t>
            </a:r>
            <a:endParaRPr lang="en-US" altLang="zh-TW" sz="4000" dirty="0" smtClean="0">
              <a:solidFill>
                <a:srgbClr val="FF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55806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0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五、貿易利得</a:t>
            </a:r>
            <a:endParaRPr lang="en-US" altLang="zh-TW" sz="4000" dirty="0" smtClean="0">
              <a:solidFill>
                <a:srgbClr val="FF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326667" name="Picture 11" descr="Fig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362200"/>
            <a:ext cx="41148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6669" name="Picture 13" descr="Fig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2514600"/>
            <a:ext cx="3962400" cy="39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3" name="文字方塊 5"/>
          <p:cNvSpPr txBox="1">
            <a:spLocks noChangeArrowheads="1"/>
          </p:cNvSpPr>
          <p:nvPr/>
        </p:nvSpPr>
        <p:spPr bwMode="auto">
          <a:xfrm>
            <a:off x="2092660" y="1593503"/>
            <a:ext cx="49586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2400" b="1" dirty="0">
                <a:solidFill>
                  <a:srgbClr val="FF0000"/>
                </a:solidFill>
                <a:latin typeface="Times New Roman" pitchFamily="18" charset="0"/>
                <a:ea typeface="新細明體" charset="-120"/>
                <a:cs typeface="Times New Roman" pitchFamily="18" charset="0"/>
              </a:rPr>
              <a:t>FIGURE 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itchFamily="18" charset="0"/>
                <a:ea typeface="新細明體" charset="-120"/>
                <a:cs typeface="Times New Roman" pitchFamily="18" charset="0"/>
              </a:rPr>
              <a:t>2.7 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itchFamily="18" charset="0"/>
                <a:ea typeface="新細明體" charset="-120"/>
                <a:cs typeface="Times New Roman" pitchFamily="18" charset="0"/>
              </a:rPr>
              <a:t>  </a:t>
            </a:r>
            <a:r>
              <a:rPr lang="en-US" altLang="zh-TW" sz="2400" b="1" dirty="0" smtClean="0">
                <a:latin typeface="Times New Roman" pitchFamily="18" charset="0"/>
                <a:ea typeface="新細明體" charset="-120"/>
                <a:cs typeface="Times New Roman" pitchFamily="18" charset="0"/>
              </a:rPr>
              <a:t>The </a:t>
            </a:r>
            <a:r>
              <a:rPr lang="en-US" altLang="zh-TW" sz="2400" b="1" dirty="0">
                <a:latin typeface="Times New Roman" pitchFamily="18" charset="0"/>
                <a:ea typeface="新細明體" charset="-120"/>
                <a:cs typeface="Times New Roman" pitchFamily="18" charset="0"/>
              </a:rPr>
              <a:t>Gains </a:t>
            </a:r>
            <a:r>
              <a:rPr lang="en-US" altLang="zh-TW" sz="2400" b="1" dirty="0" smtClean="0">
                <a:latin typeface="Times New Roman" pitchFamily="18" charset="0"/>
                <a:ea typeface="新細明體" charset="-120"/>
                <a:cs typeface="Times New Roman" pitchFamily="18" charset="0"/>
              </a:rPr>
              <a:t>from </a:t>
            </a:r>
            <a:r>
              <a:rPr lang="en-US" altLang="zh-TW" sz="2400" b="1" dirty="0">
                <a:latin typeface="Times New Roman" pitchFamily="18" charset="0"/>
                <a:ea typeface="新細明體" charset="-120"/>
                <a:cs typeface="Times New Roman" pitchFamily="18" charset="0"/>
              </a:rPr>
              <a:t>Trade</a:t>
            </a:r>
            <a:endParaRPr lang="zh-TW" altLang="en-US" sz="2400" b="1" dirty="0">
              <a:latin typeface="Times New Roman" pitchFamily="18" charset="0"/>
              <a:ea typeface="新細明體" charset="-120"/>
              <a:cs typeface="Times New Roman" pitchFamily="18" charset="0"/>
            </a:endParaRPr>
          </a:p>
        </p:txBody>
      </p:sp>
      <p:sp>
        <p:nvSpPr>
          <p:cNvPr id="37894" name="投影片編號版面配置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BA5DF7-B1B7-43FD-B868-0DED8A794E93}" type="slidenum">
              <a:rPr lang="zh-TW" altLang="en-US" smtClean="0">
                <a:ea typeface="新細明體" charset="-120"/>
              </a:rPr>
              <a:pPr/>
              <a:t>40</a:t>
            </a:fld>
            <a:endParaRPr lang="en-US" altLang="zh-TW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612372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26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26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0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六、經濟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活動的</a:t>
            </a:r>
            <a:r>
              <a:rPr lang="zh-TW" altLang="en-US" sz="40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整合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507288" cy="4824434"/>
          </a:xfrm>
        </p:spPr>
        <p:txBody>
          <a:bodyPr/>
          <a:lstStyle/>
          <a:p>
            <a:pPr marL="536575" indent="-536575" eaLnBrk="1" hangingPunct="1">
              <a:lnSpc>
                <a:spcPct val="80000"/>
              </a:lnSpc>
              <a:spcAft>
                <a:spcPct val="25000"/>
              </a:spcAft>
              <a:buNone/>
            </a:pPr>
            <a:r>
              <a:rPr lang="en-US" altLang="zh-TW" sz="3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 </a:t>
            </a:r>
            <a:r>
              <a:rPr lang="en-US" altLang="zh-TW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1.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各經濟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活動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的進行與</a:t>
            </a:r>
            <a:r>
              <a:rPr lang="zh-TW" altLang="en-US" sz="32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整合</a:t>
            </a:r>
            <a:r>
              <a:rPr lang="en-US" altLang="zh-TW" sz="3200" b="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(coordination</a:t>
            </a:r>
            <a:r>
              <a:rPr lang="en-US" altLang="zh-TW" sz="3200" b="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需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有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下述社會機制</a:t>
            </a:r>
            <a:r>
              <a:rPr lang="en-US" altLang="zh-TW" sz="3200" b="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en-US" altLang="zh-TW" sz="3200" b="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social institution)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才可行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spcAft>
                <a:spcPct val="25000"/>
              </a:spcAft>
              <a:buNone/>
            </a:pPr>
            <a:r>
              <a:rPr lang="zh-TW" altLang="en-US" sz="32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endParaRPr lang="en-US" altLang="zh-TW" sz="32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spcAft>
                <a:spcPct val="25000"/>
              </a:spcAft>
              <a:buNone/>
            </a:pPr>
            <a:r>
              <a:rPr lang="zh-TW" altLang="en-US" sz="32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 </a:t>
            </a:r>
            <a:r>
              <a:rPr lang="zh-TW" altLang="en-US" sz="32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  </a:t>
            </a:r>
            <a:r>
              <a:rPr lang="zh-TW" altLang="en-US" sz="3200" b="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(1)</a:t>
            </a:r>
            <a:r>
              <a:rPr lang="zh-TW" altLang="en-US" sz="32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廠商的存在</a:t>
            </a:r>
            <a:r>
              <a:rPr lang="zh-TW" altLang="en-US" sz="32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  </a:t>
            </a:r>
            <a:endParaRPr lang="en-US" altLang="zh-TW" sz="3200" b="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spcAft>
                <a:spcPct val="25000"/>
              </a:spcAft>
              <a:buNone/>
            </a:pPr>
            <a:r>
              <a:rPr lang="zh-TW" altLang="en-US" sz="30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</a:t>
            </a:r>
            <a:endParaRPr lang="en-US" altLang="zh-TW" sz="3000" b="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spcAft>
                <a:spcPct val="25000"/>
              </a:spcAft>
              <a:buNone/>
            </a:pPr>
            <a:r>
              <a:rPr lang="zh-TW" altLang="en-US" sz="28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</a:t>
            </a:r>
            <a:r>
              <a:rPr lang="zh-TW" altLang="en-US" sz="32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廠商雇用生產因素進行生產，</a:t>
            </a:r>
            <a:endParaRPr lang="en-US" altLang="zh-TW" sz="3200" b="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spcAft>
                <a:spcPct val="25000"/>
              </a:spcAft>
              <a:buNone/>
            </a:pPr>
            <a:r>
              <a:rPr lang="zh-TW" altLang="en-US" sz="3200" b="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32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並將商品銷售到市場上。</a:t>
            </a:r>
          </a:p>
          <a:p>
            <a:pPr marL="228600" indent="-228600" algn="just" eaLnBrk="1" hangingPunct="1">
              <a:lnSpc>
                <a:spcPct val="80000"/>
              </a:lnSpc>
              <a:spcAft>
                <a:spcPct val="25000"/>
              </a:spcAft>
            </a:pPr>
            <a:endParaRPr lang="zh-TW" altLang="en-US" b="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spcAft>
                <a:spcPct val="25000"/>
              </a:spcAft>
              <a:buNone/>
            </a:pPr>
            <a:r>
              <a:rPr lang="zh-TW" altLang="en-US" sz="2800" b="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 </a:t>
            </a:r>
            <a:endParaRPr lang="en-US" altLang="zh-TW" b="0" dirty="0" smtClean="0">
              <a:solidFill>
                <a:schemeClr val="tx1"/>
              </a:solidFill>
              <a:ea typeface="新細明體" charset="-120"/>
              <a:cs typeface="Times New Roman" pitchFamily="18" charset="0"/>
            </a:endParaRPr>
          </a:p>
        </p:txBody>
      </p:sp>
      <p:sp>
        <p:nvSpPr>
          <p:cNvPr id="4096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C9C587-8425-4DE7-B639-7031339D2C94}" type="slidenum">
              <a:rPr lang="zh-TW" altLang="en-US" smtClean="0">
                <a:ea typeface="新細明體" charset="-120"/>
              </a:rPr>
              <a:pPr/>
              <a:t>41</a:t>
            </a:fld>
            <a:endParaRPr lang="en-US" altLang="zh-TW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1568157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03454" y="320856"/>
            <a:ext cx="7543800" cy="1143000"/>
          </a:xfrm>
        </p:spPr>
        <p:txBody>
          <a:bodyPr/>
          <a:lstStyle/>
          <a:p>
            <a:pPr eaLnBrk="1" hangingPunct="1"/>
            <a:r>
              <a:rPr lang="zh-TW" altLang="en-US" sz="40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六、經濟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活動的</a:t>
            </a:r>
            <a:r>
              <a:rPr lang="zh-TW" altLang="en-US" sz="40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整合</a:t>
            </a:r>
            <a:endParaRPr lang="zh-TW" altLang="en-US" sz="4000" dirty="0" smtClean="0">
              <a:solidFill>
                <a:srgbClr val="FF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2866" y="1337697"/>
            <a:ext cx="8784976" cy="4938437"/>
          </a:xfrm>
        </p:spPr>
        <p:txBody>
          <a:bodyPr/>
          <a:lstStyle/>
          <a:p>
            <a:pPr marL="536575" indent="-536575" eaLnBrk="1" hangingPunct="1">
              <a:lnSpc>
                <a:spcPct val="80000"/>
              </a:lnSpc>
              <a:spcAft>
                <a:spcPct val="25000"/>
              </a:spcAft>
              <a:buNone/>
            </a:pPr>
            <a:r>
              <a:rPr lang="en-US" altLang="zh-TW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 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spcAft>
                <a:spcPct val="25000"/>
              </a:spcAft>
              <a:buNone/>
            </a:pPr>
            <a:r>
              <a:rPr lang="zh-TW" altLang="en-US" sz="32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r>
              <a:rPr lang="zh-TW" altLang="en-US" sz="3200" b="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(2)</a:t>
            </a:r>
            <a:r>
              <a:rPr lang="zh-TW" altLang="en-US" sz="32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市場的存在</a:t>
            </a:r>
          </a:p>
          <a:p>
            <a:pPr marL="711200" indent="0" eaLnBrk="1" hangingPunct="1">
              <a:spcAft>
                <a:spcPct val="25000"/>
              </a:spcAft>
              <a:buNone/>
            </a:pPr>
            <a:r>
              <a:rPr lang="zh-TW" altLang="en-US" sz="32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市場是買賣雙方皆可以獲得信息與進行交易的機制與安排。實質經濟活動有兩類市場：        </a:t>
            </a:r>
          </a:p>
          <a:p>
            <a:pPr marL="711200" indent="-711200" eaLnBrk="1" hangingPunct="1">
              <a:lnSpc>
                <a:spcPct val="80000"/>
              </a:lnSpc>
              <a:spcAft>
                <a:spcPct val="25000"/>
              </a:spcAft>
              <a:buNone/>
            </a:pPr>
            <a:r>
              <a:rPr lang="zh-TW" altLang="en-US" sz="32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    </a:t>
            </a:r>
            <a:r>
              <a:rPr lang="en-US" altLang="zh-TW" sz="3200" b="0" dirty="0" err="1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i</a:t>
            </a:r>
            <a:r>
              <a:rPr lang="en-US" altLang="zh-TW" sz="32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. </a:t>
            </a:r>
            <a:r>
              <a:rPr lang="zh-TW" altLang="en-US" sz="32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商品市場 </a:t>
            </a:r>
            <a:r>
              <a:rPr lang="en-US" altLang="zh-TW" sz="32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(goods markets)：</a:t>
            </a:r>
          </a:p>
          <a:p>
            <a:pPr marL="711200" indent="-711200" eaLnBrk="1" hangingPunct="1">
              <a:lnSpc>
                <a:spcPct val="80000"/>
              </a:lnSpc>
              <a:spcAft>
                <a:spcPct val="25000"/>
              </a:spcAft>
              <a:buNone/>
            </a:pPr>
            <a:r>
              <a:rPr lang="en-US" altLang="zh-TW" sz="32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 </a:t>
            </a:r>
            <a:r>
              <a:rPr lang="en-US" altLang="zh-TW" sz="32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      </a:t>
            </a:r>
            <a:r>
              <a:rPr lang="zh-TW" altLang="en-US" sz="32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商品交易的市場。</a:t>
            </a:r>
          </a:p>
          <a:p>
            <a:pPr marL="0" indent="0" eaLnBrk="1" hangingPunct="1">
              <a:lnSpc>
                <a:spcPct val="80000"/>
              </a:lnSpc>
              <a:spcAft>
                <a:spcPct val="25000"/>
              </a:spcAft>
              <a:buNone/>
            </a:pPr>
            <a:r>
              <a:rPr lang="zh-TW" altLang="en-US" sz="32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    </a:t>
            </a:r>
            <a:r>
              <a:rPr lang="en-US" altLang="zh-TW" sz="32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ii.</a:t>
            </a:r>
            <a:r>
              <a:rPr lang="zh-TW" altLang="en-US" sz="32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生產要素市場</a:t>
            </a:r>
            <a:r>
              <a:rPr lang="en-US" altLang="zh-TW" sz="32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(factor markets)：</a:t>
            </a:r>
          </a:p>
          <a:p>
            <a:pPr marL="0" indent="0" eaLnBrk="1" hangingPunct="1">
              <a:lnSpc>
                <a:spcPct val="80000"/>
              </a:lnSpc>
              <a:spcAft>
                <a:spcPct val="25000"/>
              </a:spcAft>
              <a:buNone/>
            </a:pPr>
            <a:r>
              <a:rPr lang="zh-TW" altLang="en-US" sz="32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 </a:t>
            </a:r>
            <a:r>
              <a:rPr lang="zh-TW" altLang="en-US" sz="32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      生產要素交易的市場。</a:t>
            </a:r>
          </a:p>
          <a:p>
            <a:pPr marL="228600" indent="-228600" algn="just" eaLnBrk="1" hangingPunct="1">
              <a:lnSpc>
                <a:spcPct val="80000"/>
              </a:lnSpc>
              <a:spcAft>
                <a:spcPct val="25000"/>
              </a:spcAft>
            </a:pPr>
            <a:endParaRPr lang="en-US" altLang="zh-TW" sz="3200" b="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</p:txBody>
      </p:sp>
      <p:sp>
        <p:nvSpPr>
          <p:cNvPr id="4096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C9C587-8425-4DE7-B639-7031339D2C94}" type="slidenum">
              <a:rPr lang="zh-TW" altLang="en-US" smtClean="0">
                <a:solidFill>
                  <a:srgbClr val="000000"/>
                </a:solidFill>
                <a:ea typeface="新細明體" charset="-120"/>
              </a:rPr>
              <a:pPr/>
              <a:t>42</a:t>
            </a:fld>
            <a:endParaRPr lang="en-US" altLang="zh-TW" smtClean="0">
              <a:solidFill>
                <a:srgbClr val="000000"/>
              </a:solidFill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139175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64906" y="260648"/>
            <a:ext cx="7543800" cy="1143000"/>
          </a:xfrm>
        </p:spPr>
        <p:txBody>
          <a:bodyPr/>
          <a:lstStyle/>
          <a:p>
            <a:pPr eaLnBrk="1" hangingPunct="1"/>
            <a:r>
              <a:rPr lang="zh-TW" altLang="en-US" sz="40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六、經濟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活動的</a:t>
            </a:r>
            <a:r>
              <a:rPr lang="zh-TW" altLang="en-US" sz="40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整合</a:t>
            </a:r>
            <a:endParaRPr lang="en-US" altLang="zh-TW" sz="4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524000"/>
            <a:ext cx="8784976" cy="4762520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spcAft>
                <a:spcPct val="25000"/>
              </a:spcAft>
              <a:buNone/>
              <a:defRPr/>
            </a:pPr>
            <a:r>
              <a:rPr lang="en-US" altLang="zh-TW" sz="2800" b="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   </a:t>
            </a:r>
            <a:r>
              <a:rPr lang="en-US" altLang="zh-TW" sz="3200" b="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(3)</a:t>
            </a:r>
            <a:r>
              <a:rPr lang="zh-TW" altLang="en-US" sz="32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財產權的擁有</a:t>
            </a:r>
            <a:endParaRPr lang="en-US" altLang="zh-TW" sz="3200" dirty="0" smtClean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spcAft>
                <a:spcPct val="25000"/>
              </a:spcAft>
              <a:buNone/>
              <a:defRPr/>
            </a:pPr>
            <a:endParaRPr lang="zh-TW" altLang="en-US" sz="2800" dirty="0" smtClean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marL="720000" indent="0" eaLnBrk="1" hangingPunct="1">
              <a:spcAft>
                <a:spcPct val="25000"/>
              </a:spcAft>
              <a:buNone/>
              <a:defRPr/>
            </a:pPr>
            <a:r>
              <a:rPr lang="zh-TW" altLang="en-US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財產權</a:t>
            </a:r>
            <a:r>
              <a:rPr lang="en-US" altLang="zh-TW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(</a:t>
            </a:r>
            <a:r>
              <a:rPr lang="en-US" altLang="zh-TW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property rights</a:t>
            </a:r>
            <a:r>
              <a:rPr lang="en-US" altLang="zh-TW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)</a:t>
            </a:r>
            <a:r>
              <a:rPr lang="zh-TW" altLang="en-US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 有</a:t>
            </a:r>
            <a:r>
              <a:rPr lang="zh-TW" altLang="en-US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實質</a:t>
            </a:r>
            <a:r>
              <a:rPr lang="zh-TW" altLang="en-US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財產權</a:t>
            </a:r>
            <a:r>
              <a:rPr lang="en-US" altLang="zh-TW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(</a:t>
            </a:r>
            <a:r>
              <a:rPr lang="en-US" altLang="zh-TW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real property</a:t>
            </a:r>
            <a:r>
              <a:rPr lang="en-US" altLang="zh-TW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)</a:t>
            </a:r>
            <a:r>
              <a:rPr lang="zh-TW" altLang="en-US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、金融</a:t>
            </a:r>
            <a:r>
              <a:rPr lang="zh-TW" altLang="en-US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財產權</a:t>
            </a:r>
            <a:r>
              <a:rPr lang="en-US" altLang="zh-TW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(financial property</a:t>
            </a:r>
            <a:r>
              <a:rPr lang="en-US" altLang="zh-TW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)</a:t>
            </a:r>
            <a:r>
              <a:rPr lang="zh-TW" altLang="en-US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以及</a:t>
            </a:r>
            <a:r>
              <a:rPr lang="zh-TW" altLang="en-US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智慧財產權</a:t>
            </a:r>
            <a:r>
              <a:rPr lang="en-US" altLang="zh-TW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(intellectual property</a:t>
            </a:r>
            <a:r>
              <a:rPr lang="en-US" altLang="zh-TW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)</a:t>
            </a:r>
            <a:r>
              <a:rPr lang="zh-TW" altLang="en-US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等三類：</a:t>
            </a:r>
            <a:endParaRPr lang="en-US" altLang="zh-TW" sz="2800" b="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marL="720000" indent="0" algn="just" eaLnBrk="1" hangingPunct="1">
              <a:lnSpc>
                <a:spcPct val="80000"/>
              </a:lnSpc>
              <a:spcAft>
                <a:spcPct val="25000"/>
              </a:spcAft>
              <a:buNone/>
              <a:defRPr/>
            </a:pPr>
            <a:endParaRPr lang="zh-TW" altLang="en-US" sz="2800" b="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720000" indent="0" eaLnBrk="1" hangingPunct="1">
              <a:lnSpc>
                <a:spcPct val="80000"/>
              </a:lnSpc>
              <a:spcAft>
                <a:spcPct val="25000"/>
              </a:spcAft>
              <a:buNone/>
              <a:defRPr/>
            </a:pPr>
            <a:r>
              <a:rPr lang="en-US" altLang="zh-TW" sz="2800" b="0" dirty="0" err="1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i</a:t>
            </a:r>
            <a:r>
              <a:rPr lang="en-US" altLang="zh-TW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. </a:t>
            </a:r>
            <a:r>
              <a:rPr lang="zh-TW" altLang="en-US" sz="28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實質財產權</a:t>
            </a:r>
            <a:r>
              <a:rPr lang="en-US" altLang="zh-TW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：</a:t>
            </a:r>
            <a:r>
              <a:rPr lang="zh-TW" altLang="en-US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例如土地</a:t>
            </a:r>
            <a:r>
              <a:rPr lang="zh-TW" altLang="en-US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、房子、 </a:t>
            </a:r>
            <a:r>
              <a:rPr lang="zh-TW" altLang="en-US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生產設備。</a:t>
            </a:r>
            <a:endParaRPr lang="zh-TW" altLang="en-US" sz="2800" b="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marL="720000" indent="0" eaLnBrk="1" hangingPunct="1">
              <a:lnSpc>
                <a:spcPct val="80000"/>
              </a:lnSpc>
              <a:spcAft>
                <a:spcPct val="25000"/>
              </a:spcAft>
              <a:buNone/>
              <a:defRPr/>
            </a:pPr>
            <a:r>
              <a:rPr lang="en-US" altLang="zh-TW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ii</a:t>
            </a:r>
            <a:r>
              <a:rPr lang="en-US" altLang="zh-TW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. </a:t>
            </a:r>
            <a:r>
              <a:rPr lang="zh-TW" altLang="en-US" sz="2800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金融</a:t>
            </a:r>
            <a:r>
              <a:rPr lang="zh-TW" altLang="en-US" sz="28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財產權</a:t>
            </a:r>
            <a:r>
              <a:rPr lang="en-US" altLang="zh-TW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：</a:t>
            </a:r>
            <a:r>
              <a:rPr lang="zh-TW" altLang="en-US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例如股票</a:t>
            </a:r>
            <a:r>
              <a:rPr lang="zh-TW" altLang="en-US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、</a:t>
            </a:r>
            <a:r>
              <a:rPr lang="zh-TW" altLang="en-US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債券、存款。</a:t>
            </a:r>
          </a:p>
          <a:p>
            <a:pPr marL="720000" indent="0" eaLnBrk="1" hangingPunct="1">
              <a:spcAft>
                <a:spcPct val="25000"/>
              </a:spcAft>
              <a:buNone/>
              <a:defRPr/>
            </a:pPr>
            <a:r>
              <a:rPr lang="en-US" altLang="zh-TW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iii. </a:t>
            </a:r>
            <a:r>
              <a:rPr lang="zh-TW" altLang="en-US" sz="28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智慧財產權</a:t>
            </a:r>
            <a:r>
              <a:rPr lang="en-US" altLang="zh-TW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：</a:t>
            </a:r>
            <a:r>
              <a:rPr lang="zh-TW" altLang="en-US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例如</a:t>
            </a:r>
            <a:r>
              <a:rPr lang="en-US" altLang="zh-TW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：</a:t>
            </a:r>
            <a:r>
              <a:rPr lang="zh-TW" altLang="en-US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版權、</a:t>
            </a:r>
            <a:r>
              <a:rPr lang="zh-TW" altLang="en-US" sz="28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專利。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TW" altLang="en-US" sz="28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</a:t>
            </a:r>
            <a:endParaRPr lang="en-US" altLang="zh-TW" sz="2800" b="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198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47B363-EA63-4DC4-B5D5-2AD5B8CC1BC9}" type="slidenum">
              <a:rPr lang="zh-TW" altLang="en-US" smtClean="0">
                <a:ea typeface="新細明體" charset="-120"/>
              </a:rPr>
              <a:pPr/>
              <a:t>43</a:t>
            </a:fld>
            <a:endParaRPr lang="en-US" altLang="zh-TW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65047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64906" y="260648"/>
            <a:ext cx="7543800" cy="1143000"/>
          </a:xfrm>
        </p:spPr>
        <p:txBody>
          <a:bodyPr/>
          <a:lstStyle/>
          <a:p>
            <a:pPr eaLnBrk="1" hangingPunct="1"/>
            <a:r>
              <a:rPr lang="zh-TW" altLang="en-US" sz="40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六、經濟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活動的</a:t>
            </a:r>
            <a:r>
              <a:rPr lang="zh-TW" altLang="en-US" sz="40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整合</a:t>
            </a:r>
            <a:endParaRPr lang="en-US" altLang="zh-TW" sz="4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524000"/>
            <a:ext cx="8629680" cy="476252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ts val="500"/>
              </a:spcBef>
              <a:buNone/>
              <a:defRPr/>
            </a:pPr>
            <a:r>
              <a:rPr lang="en-US" altLang="zh-TW" sz="2800" b="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   </a:t>
            </a:r>
            <a:r>
              <a:rPr lang="en-US" altLang="zh-TW" sz="3200" b="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(4)</a:t>
            </a:r>
            <a:r>
              <a:rPr lang="zh-TW" altLang="en-US" sz="32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貨幣</a:t>
            </a:r>
            <a:r>
              <a:rPr lang="zh-TW" altLang="en-US" sz="3200" dirty="0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的存在</a:t>
            </a:r>
            <a:r>
              <a:rPr lang="zh-TW" altLang="en-US" sz="3200" b="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lang="en-US" altLang="zh-TW" sz="3200" b="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500"/>
              </a:spcBef>
              <a:buNone/>
              <a:defRPr/>
            </a:pPr>
            <a:endParaRPr lang="en-US" altLang="zh-TW" sz="2800" dirty="0" smtClean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500"/>
              </a:spcBef>
              <a:buNone/>
              <a:defRPr/>
            </a:pPr>
            <a:r>
              <a:rPr lang="zh-TW" altLang="en-US" sz="28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</a:t>
            </a:r>
            <a:r>
              <a:rPr lang="zh-TW" altLang="en-US" sz="32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貨幣</a:t>
            </a:r>
            <a:r>
              <a:rPr lang="en-US" altLang="zh-TW" sz="32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(money)</a:t>
            </a:r>
            <a:r>
              <a:rPr lang="zh-TW" altLang="en-US" sz="3200" b="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是市場交易</a:t>
            </a:r>
            <a:r>
              <a:rPr lang="zh-TW" altLang="en-US" sz="32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</a:t>
            </a:r>
            <a:r>
              <a:rPr lang="zh-TW" altLang="en-US" sz="3200" b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媒介</a:t>
            </a:r>
            <a:r>
              <a:rPr lang="zh-TW" altLang="en-US" sz="32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</a:t>
            </a:r>
            <a:endParaRPr lang="en-US" altLang="zh-TW" sz="3200" b="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228600" indent="0" eaLnBrk="1" hangingPunct="1">
              <a:lnSpc>
                <a:spcPct val="90000"/>
              </a:lnSpc>
              <a:buNone/>
              <a:defRPr/>
            </a:pPr>
            <a:r>
              <a:rPr lang="zh-TW" altLang="en-US" sz="32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讓市場的交易更容易進行、也更有效率。</a:t>
            </a:r>
            <a:r>
              <a:rPr lang="zh-TW" altLang="en-US" sz="32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lang="zh-TW" altLang="en-US" sz="3200" b="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TW" altLang="en-US" sz="32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</a:t>
            </a:r>
            <a:endParaRPr lang="en-US" altLang="zh-TW" sz="3200" b="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198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47B363-EA63-4DC4-B5D5-2AD5B8CC1BC9}" type="slidenum">
              <a:rPr lang="zh-TW" altLang="en-US" smtClean="0">
                <a:ea typeface="新細明體" charset="-120"/>
              </a:rPr>
              <a:pPr/>
              <a:t>44</a:t>
            </a:fld>
            <a:endParaRPr lang="en-US" altLang="zh-TW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3385829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77929" y="548680"/>
            <a:ext cx="7543800" cy="648072"/>
          </a:xfrm>
        </p:spPr>
        <p:txBody>
          <a:bodyPr/>
          <a:lstStyle/>
          <a:p>
            <a:pPr eaLnBrk="1" hangingPunct="1"/>
            <a:r>
              <a:rPr lang="zh-TW" altLang="en-US" sz="40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六、經濟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活動的</a:t>
            </a:r>
            <a:r>
              <a:rPr lang="zh-TW" altLang="en-US" sz="40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整合</a:t>
            </a:r>
            <a:endParaRPr lang="en-US" altLang="zh-TW" sz="4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4784"/>
            <a:ext cx="8219256" cy="4968552"/>
          </a:xfrm>
        </p:spPr>
        <p:txBody>
          <a:bodyPr/>
          <a:lstStyle/>
          <a:p>
            <a:pPr marL="536575" indent="-536575" eaLnBrk="1" hangingPunct="1">
              <a:spcAft>
                <a:spcPct val="25000"/>
              </a:spcAft>
              <a:buNone/>
            </a:pPr>
            <a:r>
              <a:rPr lang="zh-TW" altLang="en-US" sz="28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2.市場經濟流程</a:t>
            </a:r>
            <a:r>
              <a:rPr lang="en-US" altLang="zh-TW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(circular flows in the market economy)</a:t>
            </a:r>
            <a:endParaRPr lang="en-US" altLang="zh-TW" sz="3200" b="0" dirty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540000" indent="0" eaLnBrk="1" hangingPunct="1">
              <a:spcAft>
                <a:spcPct val="25000"/>
              </a:spcAft>
              <a:buNone/>
            </a:pPr>
            <a:r>
              <a:rPr lang="zh-TW" altLang="en-US" sz="30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假設經濟行為的決策單位有「家戶</a:t>
            </a:r>
            <a:r>
              <a:rPr lang="zh-TW" altLang="en-US" sz="3000" b="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」單位</a:t>
            </a:r>
            <a:r>
              <a:rPr lang="en-US" altLang="zh-TW" sz="30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(households) </a:t>
            </a:r>
            <a:r>
              <a:rPr lang="zh-TW" altLang="en-US" sz="30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與「廠商」</a:t>
            </a:r>
            <a:r>
              <a:rPr lang="en-US" altLang="zh-TW" sz="30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(firms)</a:t>
            </a:r>
            <a:r>
              <a:rPr lang="zh-TW" altLang="en-US" sz="30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</a:p>
          <a:p>
            <a:pPr marL="540000" indent="0" eaLnBrk="1" hangingPunct="1">
              <a:spcAft>
                <a:spcPct val="25000"/>
              </a:spcAft>
              <a:buNone/>
            </a:pPr>
            <a:r>
              <a:rPr lang="zh-TW" altLang="en-US" sz="3000" dirty="0" smtClean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家</a:t>
            </a:r>
            <a:r>
              <a:rPr lang="zh-TW" altLang="en-US" sz="3000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戶</a:t>
            </a:r>
            <a:r>
              <a:rPr lang="zh-TW" altLang="en-US" sz="3000" dirty="0" smtClean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單位</a:t>
            </a:r>
            <a:r>
              <a:rPr lang="zh-TW" altLang="en-US" sz="30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一方面提供擁有的生產要素參與生產， 以賺取所得；另一方面以賺取的所得購買商品，進行消費。</a:t>
            </a:r>
            <a:endParaRPr lang="en-US" altLang="zh-TW" sz="3000" b="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540000" indent="0" eaLnBrk="1" hangingPunct="1">
              <a:spcAft>
                <a:spcPct val="25000"/>
              </a:spcAft>
              <a:buNone/>
            </a:pPr>
            <a:r>
              <a:rPr lang="zh-TW" altLang="en-US" sz="30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故家戶單位是生產要素市場的供給者，商品市場的需求者。</a:t>
            </a:r>
            <a:endParaRPr lang="en-US" altLang="zh-TW" sz="3000" b="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301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FA10AD-7F9A-4F24-B4F3-48523C02C352}" type="slidenum">
              <a:rPr lang="zh-TW" altLang="en-US" smtClean="0">
                <a:ea typeface="新細明體" charset="-120"/>
              </a:rPr>
              <a:pPr/>
              <a:t>45</a:t>
            </a:fld>
            <a:endParaRPr lang="en-US" altLang="zh-TW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503400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0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六、經濟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活動的</a:t>
            </a:r>
            <a:r>
              <a:rPr lang="zh-TW" altLang="en-US" sz="40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整合</a:t>
            </a:r>
            <a:endParaRPr lang="en-US" altLang="zh-TW" sz="4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3519" y="2132856"/>
            <a:ext cx="7488832" cy="3916363"/>
          </a:xfrm>
        </p:spPr>
        <p:txBody>
          <a:bodyPr/>
          <a:lstStyle/>
          <a:p>
            <a:pPr marL="0" indent="0" eaLnBrk="1" hangingPunct="1">
              <a:spcAft>
                <a:spcPct val="25000"/>
              </a:spcAft>
              <a:buNone/>
            </a:pPr>
            <a:r>
              <a:rPr lang="zh-TW" altLang="en-US" sz="3200" dirty="0" smtClean="0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廠商</a:t>
            </a:r>
            <a:r>
              <a:rPr lang="zh-TW" altLang="en-US" sz="3200" b="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支付各項費用</a:t>
            </a:r>
            <a:r>
              <a:rPr lang="zh-TW" altLang="en-US" sz="32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，雇用各類生產要素參與生產，再將產品銷售出去，以獲取收入。</a:t>
            </a:r>
            <a:endParaRPr lang="en-US" altLang="zh-TW" sz="3200" b="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 eaLnBrk="1" hangingPunct="1">
              <a:spcAft>
                <a:spcPct val="25000"/>
              </a:spcAft>
              <a:buNone/>
            </a:pPr>
            <a:r>
              <a:rPr lang="zh-TW" altLang="en-US" sz="3200" b="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故廠商是生產要素市場的需求者，商品市場的供給者。</a:t>
            </a:r>
            <a:endParaRPr lang="en-US" altLang="zh-TW" sz="3200" b="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403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6109F8-3E75-4B09-9BA6-B5E5313CF458}" type="slidenum">
              <a:rPr lang="zh-TW" altLang="en-US" smtClean="0">
                <a:ea typeface="新細明體" charset="-120"/>
              </a:rPr>
              <a:pPr/>
              <a:t>46</a:t>
            </a:fld>
            <a:endParaRPr lang="en-US" altLang="zh-TW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694347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291916"/>
            <a:ext cx="7543800" cy="1143000"/>
          </a:xfrm>
        </p:spPr>
        <p:txBody>
          <a:bodyPr/>
          <a:lstStyle/>
          <a:p>
            <a:pPr eaLnBrk="1" hangingPunct="1"/>
            <a:r>
              <a:rPr lang="zh-TW" altLang="en-US" sz="40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六、經濟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活動的</a:t>
            </a:r>
            <a:r>
              <a:rPr lang="zh-TW" altLang="en-US" sz="40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整合</a:t>
            </a:r>
            <a:endParaRPr lang="en-US" altLang="zh-TW" sz="4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327686" name="Picture 6" descr="Fig0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76400" y="2286000"/>
            <a:ext cx="5867400" cy="4148138"/>
          </a:xfrm>
          <a:noFill/>
        </p:spPr>
      </p:pic>
      <p:sp>
        <p:nvSpPr>
          <p:cNvPr id="45060" name="文字方塊 4"/>
          <p:cNvSpPr txBox="1">
            <a:spLocks noChangeArrowheads="1"/>
          </p:cNvSpPr>
          <p:nvPr/>
        </p:nvSpPr>
        <p:spPr bwMode="auto">
          <a:xfrm>
            <a:off x="1676400" y="1466790"/>
            <a:ext cx="6279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FIGURE </a:t>
            </a:r>
            <a:r>
              <a:rPr lang="en-US" altLang="zh-TW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2.8</a:t>
            </a:r>
            <a:r>
              <a:rPr lang="en-US" altLang="zh-TW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TW" altLang="en-US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TW" sz="20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Circular </a:t>
            </a:r>
            <a:r>
              <a:rPr lang="en-US" altLang="zh-TW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Flows in the Market Economy</a:t>
            </a:r>
            <a:endParaRPr lang="zh-TW" alt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61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73DBB6-7D6D-4C0E-8745-D478A2F9FBB6}" type="slidenum">
              <a:rPr lang="zh-TW" altLang="en-US" smtClean="0">
                <a:ea typeface="新細明體" charset="-120"/>
              </a:rPr>
              <a:pPr/>
              <a:t>47</a:t>
            </a:fld>
            <a:endParaRPr lang="en-US" altLang="zh-TW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954765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2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投影片編號版面配置區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024F8DC-CE0E-4FE2-9178-4F98AA8CA527}" type="slidenum">
              <a:rPr lang="zh-TW" altLang="en-US" sz="1600" b="1" smtClean="0">
                <a:solidFill>
                  <a:srgbClr val="000000"/>
                </a:solidFill>
                <a:latin typeface="Verdana" pitchFamily="34" charset="0"/>
                <a:ea typeface="新細明體" pitchFamily="18" charset="-12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48</a:t>
            </a:fld>
            <a:endParaRPr lang="zh-TW" altLang="en-US" sz="1600" b="1" smtClean="0">
              <a:solidFill>
                <a:srgbClr val="000000"/>
              </a:solidFill>
              <a:latin typeface="Verdana" pitchFamily="34" charset="0"/>
              <a:ea typeface="新細明體" pitchFamily="18" charset="-120"/>
            </a:endParaRPr>
          </a:p>
        </p:txBody>
      </p:sp>
      <p:pic>
        <p:nvPicPr>
          <p:cNvPr id="5" name="Picture 4" descr="C:\Users\lohas\AppData\Local\Microsoft\Windows\Temporary Internet Files\Content.IE5\MVGFYBYN\MC90043447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1052736"/>
            <a:ext cx="3816424" cy="1509432"/>
          </a:xfrm>
          <a:prstGeom prst="rect">
            <a:avLst/>
          </a:prstGeom>
          <a:noFill/>
        </p:spPr>
      </p:pic>
      <p:pic>
        <p:nvPicPr>
          <p:cNvPr id="92162" name="Picture 2" descr="https://encrypted-tbn1.gstatic.com/images?q=tbn:ANd9GcQdauNhOBEIhy7y7UY5wqznXiOjBvqPyM7amfe9r-ZLkX9Vjy5dm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2780927"/>
            <a:ext cx="3168352" cy="33274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99218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57829"/>
            <a:ext cx="7543800" cy="1143000"/>
          </a:xfrm>
        </p:spPr>
        <p:txBody>
          <a:bodyPr/>
          <a:lstStyle/>
          <a:p>
            <a:pPr eaLnBrk="1" hangingPunct="1"/>
            <a:r>
              <a:rPr lang="zh-TW" altLang="en-US" sz="40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二、機會成本</a:t>
            </a:r>
            <a:endParaRPr lang="en-US" altLang="zh-TW" sz="4000" dirty="0" smtClean="0">
              <a:solidFill>
                <a:srgbClr val="FF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8176" y="1345287"/>
            <a:ext cx="5680008" cy="5334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None/>
            </a:pPr>
            <a:r>
              <a:rPr lang="en-US" altLang="zh-TW" sz="2800" b="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1.</a:t>
            </a:r>
            <a:r>
              <a:rPr lang="en-US" altLang="zh-TW" sz="28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Pizzas </a:t>
            </a:r>
            <a:r>
              <a:rPr lang="zh-TW" altLang="en-US" sz="28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與 </a:t>
            </a:r>
            <a:r>
              <a:rPr lang="en-US" altLang="zh-TW" sz="28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Cola</a:t>
            </a:r>
            <a:r>
              <a:rPr lang="zh-TW" altLang="en-US" sz="28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的生產可能組合</a:t>
            </a:r>
            <a:endParaRPr lang="en-US" altLang="zh-TW" sz="2800" dirty="0" smtClean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</p:txBody>
      </p:sp>
      <p:graphicFrame>
        <p:nvGraphicFramePr>
          <p:cNvPr id="1026" name="Object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4447408"/>
              </p:ext>
            </p:extLst>
          </p:nvPr>
        </p:nvGraphicFramePr>
        <p:xfrm>
          <a:off x="638331" y="1938317"/>
          <a:ext cx="8097838" cy="265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65" name="Worksheet" r:id="rId4" imgW="5314866" imgH="1752679" progId="Excel.Sheet.8">
                  <p:embed/>
                </p:oleObj>
              </mc:Choice>
              <mc:Fallback>
                <p:oleObj name="Worksheet" r:id="rId4" imgW="5314866" imgH="1752679" progId="Excel.Sheet.8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331" y="1938317"/>
                        <a:ext cx="8097838" cy="2651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Rectangle 93"/>
          <p:cNvSpPr>
            <a:spLocks noChangeArrowheads="1"/>
          </p:cNvSpPr>
          <p:nvPr/>
        </p:nvSpPr>
        <p:spPr bwMode="auto">
          <a:xfrm>
            <a:off x="685800" y="5105400"/>
            <a:ext cx="8077200" cy="93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</a:pPr>
            <a:endParaRPr lang="en-US" altLang="zh-TW" sz="2400" b="1">
              <a:solidFill>
                <a:srgbClr val="00A5A8"/>
              </a:solidFill>
              <a:ea typeface="新細明體" charset="-120"/>
            </a:endParaRPr>
          </a:p>
        </p:txBody>
      </p:sp>
      <p:sp>
        <p:nvSpPr>
          <p:cNvPr id="1030" name="Text Box 94"/>
          <p:cNvSpPr txBox="1">
            <a:spLocks noChangeArrowheads="1"/>
          </p:cNvSpPr>
          <p:nvPr/>
        </p:nvSpPr>
        <p:spPr bwMode="auto">
          <a:xfrm>
            <a:off x="609600" y="5181600"/>
            <a:ext cx="411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en-US">
              <a:ea typeface="新細明體" charset="-120"/>
            </a:endParaRPr>
          </a:p>
        </p:txBody>
      </p:sp>
      <p:sp>
        <p:nvSpPr>
          <p:cNvPr id="1031" name="Text Box 95"/>
          <p:cNvSpPr txBox="1">
            <a:spLocks noChangeArrowheads="1"/>
          </p:cNvSpPr>
          <p:nvPr/>
        </p:nvSpPr>
        <p:spPr bwMode="auto">
          <a:xfrm>
            <a:off x="548176" y="4686538"/>
            <a:ext cx="8153400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arenBoth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每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生產一單位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Pizza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的機會成本以所放棄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Cola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的產量來衡量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，將隨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Pizza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產量的增加逐漸遞增。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arenBoth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每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生產一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單位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Cola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的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機會成本以所放棄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Pizza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的產量來衡量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，將隨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Cola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產量的增加逐漸遞增。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</p:txBody>
      </p:sp>
      <p:sp>
        <p:nvSpPr>
          <p:cNvPr id="1032" name="投影片編號版面配置區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D89C91-3287-4C7C-BF49-683437DA6289}" type="slidenum">
              <a:rPr lang="zh-TW" altLang="en-US" smtClean="0">
                <a:ea typeface="新細明體" charset="-120"/>
              </a:rPr>
              <a:pPr/>
              <a:t>5</a:t>
            </a:fld>
            <a:endParaRPr lang="en-US" altLang="zh-TW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029091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0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二、機會成本</a:t>
            </a:r>
            <a:endParaRPr lang="en-US" altLang="zh-TW" sz="4000" dirty="0" smtClean="0">
              <a:solidFill>
                <a:srgbClr val="FF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447800"/>
            <a:ext cx="7924800" cy="1405136"/>
          </a:xfrm>
        </p:spPr>
        <p:txBody>
          <a:bodyPr/>
          <a:lstStyle/>
          <a:p>
            <a:pPr marL="0" indent="-457200" eaLnBrk="1" hangingPunct="1">
              <a:spcBef>
                <a:spcPct val="25000"/>
              </a:spcBef>
              <a:spcAft>
                <a:spcPct val="25000"/>
              </a:spcAft>
              <a:buNone/>
            </a:pPr>
            <a:r>
              <a:rPr kumimoji="1" lang="zh-TW" altLang="en-US" sz="3200" kern="1200" dirty="0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kumimoji="1" lang="zh-TW" altLang="en-US" sz="3200" kern="1200" dirty="0" smtClean="0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 生產</a:t>
            </a:r>
            <a:r>
              <a:rPr kumimoji="1" lang="zh-TW" altLang="en-US" sz="3200" kern="1200" dirty="0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的機會成本遞增時</a:t>
            </a:r>
            <a:r>
              <a:rPr kumimoji="1" lang="zh-TW" altLang="en-US" sz="3200" kern="1200" dirty="0" smtClean="0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</a:t>
            </a:r>
            <a:endParaRPr kumimoji="1" lang="en-US" altLang="zh-TW" sz="3200" kern="1200" dirty="0" smtClean="0">
              <a:solidFill>
                <a:schemeClr val="accent2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-457200" eaLnBrk="1" hangingPunct="1">
              <a:spcBef>
                <a:spcPct val="25000"/>
              </a:spcBef>
              <a:spcAft>
                <a:spcPct val="25000"/>
              </a:spcAft>
              <a:buNone/>
            </a:pPr>
            <a:r>
              <a:rPr kumimoji="1" lang="en-US" altLang="zh-TW" sz="3200" kern="1200" dirty="0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kumimoji="1" lang="en-US" altLang="zh-TW" sz="3200" kern="1200" dirty="0" smtClean="0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r>
              <a:rPr kumimoji="1" lang="zh-TW" altLang="en-US" sz="3200" kern="1200" dirty="0" smtClean="0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生產可能</a:t>
            </a:r>
            <a:r>
              <a:rPr kumimoji="1" lang="zh-TW" altLang="en-US" sz="3200" kern="1200" dirty="0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曲線是向外凸出的 </a:t>
            </a:r>
            <a:r>
              <a:rPr kumimoji="1" lang="en-US" altLang="zh-TW" sz="3200" kern="1200" dirty="0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(bowed-out)。 </a:t>
            </a: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3381375" y="2476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TW" altLang="en-US">
              <a:ea typeface="新細明體" charset="-120"/>
            </a:endParaRPr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1970052"/>
              </p:ext>
            </p:extLst>
          </p:nvPr>
        </p:nvGraphicFramePr>
        <p:xfrm>
          <a:off x="1102197" y="2609258"/>
          <a:ext cx="5867400" cy="350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91" name="圖片" r:id="rId4" imgW="2374900" imgH="1905000" progId="Word.Picture.8">
                  <p:embed/>
                </p:oleObj>
              </mc:Choice>
              <mc:Fallback>
                <p:oleObj name="圖片" r:id="rId4" imgW="2374900" imgH="1905000" progId="Word.Picture.8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2197" y="2609258"/>
                        <a:ext cx="5867400" cy="350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0A827D-A8E6-4FAD-B845-89E2164D2844}" type="slidenum">
              <a:rPr lang="zh-TW" altLang="en-US" smtClean="0">
                <a:ea typeface="新細明體" charset="-120"/>
              </a:rPr>
              <a:pPr/>
              <a:t>6</a:t>
            </a:fld>
            <a:endParaRPr lang="en-US" altLang="zh-TW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684783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0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二、機會成本</a:t>
            </a:r>
            <a:endParaRPr lang="en-US" altLang="zh-TW" sz="4000" dirty="0" smtClean="0">
              <a:solidFill>
                <a:srgbClr val="FF0000"/>
              </a:solidFill>
              <a:latin typeface="新細明體" charset="-120"/>
              <a:ea typeface="新細明體" charset="-120"/>
              <a:cs typeface="Times New Roman" pitchFamily="18" charset="0"/>
            </a:endParaRPr>
          </a:p>
        </p:txBody>
      </p:sp>
      <p:sp>
        <p:nvSpPr>
          <p:cNvPr id="16387" name="Rectangle 19"/>
          <p:cNvSpPr>
            <a:spLocks noChangeArrowheads="1"/>
          </p:cNvSpPr>
          <p:nvPr/>
        </p:nvSpPr>
        <p:spPr bwMode="auto">
          <a:xfrm>
            <a:off x="3381375" y="2476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16388" name="Rectangle 20"/>
          <p:cNvSpPr>
            <a:spLocks noChangeArrowheads="1"/>
          </p:cNvSpPr>
          <p:nvPr/>
        </p:nvSpPr>
        <p:spPr bwMode="auto">
          <a:xfrm>
            <a:off x="539552" y="1844824"/>
            <a:ext cx="8363272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zh-TW" altLang="en-US" sz="3200" dirty="0" smtClean="0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</a:t>
            </a:r>
            <a:r>
              <a:rPr lang="zh-TW" altLang="en-US" sz="3200" b="1" dirty="0" smtClean="0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 生產的機會成本為什麼會遞增呢？</a:t>
            </a: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若從資源配置的觀點來看，有些資源比較適合生產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Cola，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有些資源則比較適合生產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Pizza; </a:t>
            </a: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倘若為了增加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Pizza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的產量，將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原先用於生產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Cola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的資源移轉到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Pizza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的生產，勢必會逐漸用到原本不適合用在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Pizza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生產的資源，因而造成生產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Pizza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的機會成本遞增。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algn="just">
              <a:spcBef>
                <a:spcPct val="25000"/>
              </a:spcBef>
              <a:spcAft>
                <a:spcPct val="25000"/>
              </a:spcAft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    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</p:txBody>
      </p:sp>
      <p:sp>
        <p:nvSpPr>
          <p:cNvPr id="16389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13614A-ADAF-4D17-800E-140F576531D4}" type="slidenum">
              <a:rPr lang="zh-TW" altLang="en-US" smtClean="0">
                <a:ea typeface="新細明體" charset="-120"/>
              </a:rPr>
              <a:pPr/>
              <a:t>7</a:t>
            </a:fld>
            <a:endParaRPr lang="en-US" altLang="zh-TW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200434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2420"/>
            <a:ext cx="7543800" cy="1143000"/>
          </a:xfrm>
        </p:spPr>
        <p:txBody>
          <a:bodyPr/>
          <a:lstStyle/>
          <a:p>
            <a:pPr eaLnBrk="1" hangingPunct="1"/>
            <a:r>
              <a:rPr lang="zh-TW" altLang="en-US" sz="40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二、機會成本</a:t>
            </a:r>
            <a:endParaRPr lang="en-US" altLang="zh-TW" sz="4000" dirty="0" smtClean="0">
              <a:solidFill>
                <a:srgbClr val="FF0000"/>
              </a:solidFill>
              <a:latin typeface="新細明體" charset="-120"/>
              <a:ea typeface="新細明體" charset="-120"/>
              <a:cs typeface="Times New Roman" pitchFamily="18" charset="0"/>
            </a:endParaRPr>
          </a:p>
        </p:txBody>
      </p:sp>
      <p:sp>
        <p:nvSpPr>
          <p:cNvPr id="3076" name="Rectangle 12"/>
          <p:cNvSpPr>
            <a:spLocks noChangeArrowheads="1"/>
          </p:cNvSpPr>
          <p:nvPr/>
        </p:nvSpPr>
        <p:spPr bwMode="auto">
          <a:xfrm>
            <a:off x="645427" y="2995231"/>
            <a:ext cx="2558421" cy="367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457200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</a:pPr>
            <a:endParaRPr lang="en-US" altLang="zh-TW" sz="3200" b="1" dirty="0">
              <a:solidFill>
                <a:schemeClr val="accent2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077" name="Rectangle 14"/>
          <p:cNvSpPr>
            <a:spLocks noChangeArrowheads="1"/>
          </p:cNvSpPr>
          <p:nvPr/>
        </p:nvSpPr>
        <p:spPr bwMode="auto">
          <a:xfrm>
            <a:off x="3400425" y="2586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TW" altLang="en-US">
              <a:ea typeface="新細明體" charset="-120"/>
            </a:endParaRPr>
          </a:p>
        </p:txBody>
      </p:sp>
      <p:graphicFrame>
        <p:nvGraphicFramePr>
          <p:cNvPr id="307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2842998"/>
              </p:ext>
            </p:extLst>
          </p:nvPr>
        </p:nvGraphicFramePr>
        <p:xfrm>
          <a:off x="1187624" y="3435350"/>
          <a:ext cx="54102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16" name="Picture" r:id="rId4" imgW="2336800" imgH="1689100" progId="Word.Picture.8">
                  <p:embed/>
                </p:oleObj>
              </mc:Choice>
              <mc:Fallback>
                <p:oleObj name="Picture" r:id="rId4" imgW="2336800" imgH="1689100" progId="Word.Picture.8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3435350"/>
                        <a:ext cx="5410200" cy="304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Text Box 16"/>
          <p:cNvSpPr txBox="1">
            <a:spLocks noChangeArrowheads="1"/>
          </p:cNvSpPr>
          <p:nvPr/>
        </p:nvSpPr>
        <p:spPr bwMode="auto">
          <a:xfrm>
            <a:off x="876300" y="5803899"/>
            <a:ext cx="739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en-US">
              <a:ea typeface="新細明體" charset="-120"/>
            </a:endParaRPr>
          </a:p>
        </p:txBody>
      </p:sp>
      <p:sp>
        <p:nvSpPr>
          <p:cNvPr id="3079" name="投影片編號版面配置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931C09-2A2F-4203-8224-35DF220D1327}" type="slidenum">
              <a:rPr lang="zh-TW" altLang="en-US" smtClean="0">
                <a:ea typeface="新細明體" charset="-120"/>
              </a:rPr>
              <a:pPr/>
              <a:t>8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11560" y="1425384"/>
            <a:ext cx="82544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b="1" dirty="0">
                <a:solidFill>
                  <a:srgbClr val="3333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4.</a:t>
            </a:r>
            <a:r>
              <a:rPr lang="zh-TW" altLang="en-US" sz="3200" b="1" dirty="0">
                <a:solidFill>
                  <a:srgbClr val="3333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有時會因大量生產而降低生產的機會成本</a:t>
            </a:r>
            <a:r>
              <a:rPr lang="en-US" altLang="zh-TW" sz="3200" b="1" dirty="0">
                <a:solidFill>
                  <a:srgbClr val="3333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1056432" y="2145917"/>
            <a:ext cx="7704856" cy="486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457200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zh-TW" altLang="en-US" sz="3200" b="1" dirty="0">
                <a:solidFill>
                  <a:srgbClr val="3333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此時生產可能曲線是向內</a:t>
            </a:r>
            <a:r>
              <a:rPr lang="zh-TW" altLang="en-US" sz="3200" b="1" dirty="0" smtClean="0">
                <a:solidFill>
                  <a:srgbClr val="3333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凸出 </a:t>
            </a:r>
            <a:r>
              <a:rPr lang="en-US" altLang="zh-TW" sz="3200" b="1" dirty="0" smtClean="0">
                <a:solidFill>
                  <a:srgbClr val="3333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en-US" altLang="zh-TW" sz="3200" b="1" dirty="0">
                <a:solidFill>
                  <a:srgbClr val="3333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bowed-in)。</a:t>
            </a:r>
          </a:p>
        </p:txBody>
      </p:sp>
    </p:spTree>
    <p:extLst>
      <p:ext uri="{BB962C8B-B14F-4D97-AF65-F5344CB8AC3E}">
        <p14:creationId xmlns:p14="http://schemas.microsoft.com/office/powerpoint/2010/main" val="336786317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0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二、機會成本</a:t>
            </a:r>
            <a:endParaRPr lang="en-US" altLang="zh-TW" sz="4000" dirty="0" smtClean="0">
              <a:solidFill>
                <a:srgbClr val="FF0000"/>
              </a:solidFill>
              <a:latin typeface="新細明體" charset="-120"/>
              <a:ea typeface="新細明體" charset="-120"/>
              <a:cs typeface="Times New Roman" pitchFamily="18" charset="0"/>
            </a:endParaRP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476250" y="1600200"/>
            <a:ext cx="8153400" cy="104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altLang="zh-TW" sz="3200" b="1" dirty="0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5</a:t>
            </a:r>
            <a:r>
              <a:rPr lang="en-US" altLang="zh-TW" sz="3200" b="1" dirty="0" smtClean="0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 </a:t>
            </a:r>
            <a:r>
              <a:rPr lang="zh-TW" altLang="en-US" sz="3200" b="1" dirty="0" smtClean="0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生產</a:t>
            </a:r>
            <a:r>
              <a:rPr lang="zh-TW" altLang="en-US" sz="3200" b="1" dirty="0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的機會成本固定時</a:t>
            </a:r>
            <a:r>
              <a:rPr lang="zh-TW" altLang="en-US" sz="3200" b="1" dirty="0" smtClean="0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</a:t>
            </a:r>
            <a:endParaRPr lang="en-US" altLang="zh-TW" sz="3200" b="1" dirty="0" smtClean="0">
              <a:solidFill>
                <a:schemeClr val="accent2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altLang="zh-TW" sz="3200" b="1" dirty="0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3200" b="1" dirty="0" smtClean="0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r>
              <a:rPr lang="zh-TW" altLang="en-US" sz="3200" b="1" dirty="0" smtClean="0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生產</a:t>
            </a:r>
            <a:r>
              <a:rPr lang="zh-TW" altLang="en-US" sz="3200" b="1" dirty="0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可能曲線為一直線。</a:t>
            </a:r>
          </a:p>
          <a:p>
            <a:pPr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</a:pPr>
            <a:endParaRPr lang="en-US" altLang="zh-TW" sz="2400" b="1" dirty="0">
              <a:latin typeface="新細明體" charset="-120"/>
              <a:ea typeface="新細明體" charset="-12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</a:pPr>
            <a:endParaRPr lang="en-US" altLang="zh-TW" sz="2000" b="1" dirty="0">
              <a:latin typeface="Times New Roman" pitchFamily="18" charset="0"/>
              <a:ea typeface="新細明體" charset="-12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</a:pPr>
            <a:endParaRPr lang="en-US" altLang="zh-TW" sz="2000" b="1" dirty="0">
              <a:ea typeface="新細明體" charset="-120"/>
              <a:cs typeface="Times New Roman" pitchFamily="18" charset="0"/>
            </a:endParaRPr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3400425" y="2586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838200" y="5715000"/>
            <a:ext cx="739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en-US">
              <a:ea typeface="新細明體" charset="-120"/>
            </a:endParaRPr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3348038" y="2571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TW" altLang="en-US">
              <a:ea typeface="新細明體" charset="-120"/>
            </a:endParaRPr>
          </a:p>
        </p:txBody>
      </p:sp>
      <p:graphicFrame>
        <p:nvGraphicFramePr>
          <p:cNvPr id="409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9721587"/>
              </p:ext>
            </p:extLst>
          </p:nvPr>
        </p:nvGraphicFramePr>
        <p:xfrm>
          <a:off x="899592" y="2996952"/>
          <a:ext cx="6192688" cy="3088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39" name="圖片" r:id="rId4" imgW="2451100" imgH="1714500" progId="Word.Picture.8">
                  <p:embed/>
                </p:oleObj>
              </mc:Choice>
              <mc:Fallback>
                <p:oleObj name="圖片" r:id="rId4" imgW="2451100" imgH="1714500" progId="Word.Picture.8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996952"/>
                        <a:ext cx="6192688" cy="308863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投影片編號版面配置區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2382A0-1C7D-4C99-ACF4-9572AE91BE01}" type="slidenum">
              <a:rPr lang="zh-TW" altLang="en-US" smtClean="0">
                <a:ea typeface="新細明體" charset="-120"/>
              </a:rPr>
              <a:pPr/>
              <a:t>9</a:t>
            </a:fld>
            <a:endParaRPr lang="en-US" altLang="zh-TW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5306567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US6e">
  <a:themeElements>
    <a:clrScheme name="1_US6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US6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US6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S6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S6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S6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S6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S6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S6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S6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S6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S6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S6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S6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5_found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3300"/>
      </a:hlink>
      <a:folHlink>
        <a:srgbClr val="B2B2B2"/>
      </a:folHlink>
    </a:clrScheme>
    <a:fontScheme name="5_found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5_foundation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foundation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foundation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foundation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foundation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foundation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foundation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US6e</Template>
  <TotalTime>4216</TotalTime>
  <Words>2193</Words>
  <Application>Microsoft Office PowerPoint</Application>
  <PresentationFormat>如螢幕大小 (4:3)</PresentationFormat>
  <Paragraphs>361</Paragraphs>
  <Slides>48</Slides>
  <Notes>33</Notes>
  <HiddenSlides>0</HiddenSlides>
  <MMClips>0</MMClips>
  <ScaleCrop>false</ScaleCrop>
  <HeadingPairs>
    <vt:vector size="8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3</vt:i4>
      </vt:variant>
      <vt:variant>
        <vt:lpstr>內嵌 OLE 伺服程式</vt:lpstr>
      </vt:variant>
      <vt:variant>
        <vt:i4>5</vt:i4>
      </vt:variant>
      <vt:variant>
        <vt:lpstr>投影片標題</vt:lpstr>
      </vt:variant>
      <vt:variant>
        <vt:i4>48</vt:i4>
      </vt:variant>
    </vt:vector>
  </HeadingPairs>
  <TitlesOfParts>
    <vt:vector size="67" baseType="lpstr">
      <vt:lpstr>GillSans</vt:lpstr>
      <vt:lpstr>新細明體</vt:lpstr>
      <vt:lpstr>標楷體</vt:lpstr>
      <vt:lpstr>Arial</vt:lpstr>
      <vt:lpstr>Calibri</vt:lpstr>
      <vt:lpstr>Calibri Light</vt:lpstr>
      <vt:lpstr>Comic Sans MS</vt:lpstr>
      <vt:lpstr>Gill Sans MT</vt:lpstr>
      <vt:lpstr>Times New Roman</vt:lpstr>
      <vt:lpstr>Verdana</vt:lpstr>
      <vt:lpstr>Wingdings</vt:lpstr>
      <vt:lpstr>1_US6e</vt:lpstr>
      <vt:lpstr>Office 佈景主題</vt:lpstr>
      <vt:lpstr>5_foundations</vt:lpstr>
      <vt:lpstr>Worksheet</vt:lpstr>
      <vt:lpstr>圖片</vt:lpstr>
      <vt:lpstr>Picture</vt:lpstr>
      <vt:lpstr>Equation</vt:lpstr>
      <vt:lpstr>工作表</vt:lpstr>
      <vt:lpstr>PowerPoint 簡報</vt:lpstr>
      <vt:lpstr>一、生產可能曲線</vt:lpstr>
      <vt:lpstr>一、生產可能曲線</vt:lpstr>
      <vt:lpstr>一、生產可能曲線</vt:lpstr>
      <vt:lpstr>二、機會成本</vt:lpstr>
      <vt:lpstr>二、機會成本</vt:lpstr>
      <vt:lpstr>二、機會成本</vt:lpstr>
      <vt:lpstr>二、機會成本</vt:lpstr>
      <vt:lpstr>二、機會成本</vt:lpstr>
      <vt:lpstr>三、資源的有效運用  (using resources efficiently)</vt:lpstr>
      <vt:lpstr>三、資源的有效運用</vt:lpstr>
      <vt:lpstr>三、資源的有效運用</vt:lpstr>
      <vt:lpstr>三、資源的有效運用</vt:lpstr>
      <vt:lpstr>三、資源的有效運用</vt:lpstr>
      <vt:lpstr>三、資源的有效運用</vt:lpstr>
      <vt:lpstr>三、資源的有效運用</vt:lpstr>
      <vt:lpstr>三、資源的有效運用</vt:lpstr>
      <vt:lpstr>三、資源的有效運用</vt:lpstr>
      <vt:lpstr>三、資源的有效運用</vt:lpstr>
      <vt:lpstr>三、資源的有效運用</vt:lpstr>
      <vt:lpstr>三、資源的有效運用</vt:lpstr>
      <vt:lpstr>四、經濟成長(economic growth)</vt:lpstr>
      <vt:lpstr>四、經濟成長</vt:lpstr>
      <vt:lpstr>四、經濟成長</vt:lpstr>
      <vt:lpstr>四、經濟成長</vt:lpstr>
      <vt:lpstr>四、經濟成長</vt:lpstr>
      <vt:lpstr>PowerPoint 簡報</vt:lpstr>
      <vt:lpstr>四、經濟成長</vt:lpstr>
      <vt:lpstr>PowerPoint 簡報</vt:lpstr>
      <vt:lpstr>五、貿易利得(gains from trade)</vt:lpstr>
      <vt:lpstr>五、貿易利得</vt:lpstr>
      <vt:lpstr>五、貿易利得</vt:lpstr>
      <vt:lpstr>五、貿易利得</vt:lpstr>
      <vt:lpstr>五、貿易利得</vt:lpstr>
      <vt:lpstr>五、貿易利得</vt:lpstr>
      <vt:lpstr>PowerPoint 簡報</vt:lpstr>
      <vt:lpstr>五、貿易利得</vt:lpstr>
      <vt:lpstr>五、貿易利得</vt:lpstr>
      <vt:lpstr>五、貿易利得</vt:lpstr>
      <vt:lpstr>五、貿易利得</vt:lpstr>
      <vt:lpstr>六、經濟活動的整合</vt:lpstr>
      <vt:lpstr>六、經濟活動的整合</vt:lpstr>
      <vt:lpstr>六、經濟活動的整合</vt:lpstr>
      <vt:lpstr>六、經濟活動的整合</vt:lpstr>
      <vt:lpstr>六、經濟活動的整合</vt:lpstr>
      <vt:lpstr>六、經濟活動的整合</vt:lpstr>
      <vt:lpstr>六、經濟活動的整合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</dc:creator>
  <cp:lastModifiedBy>JT Huang</cp:lastModifiedBy>
  <cp:revision>294</cp:revision>
  <cp:lastPrinted>2017-09-19T16:44:13Z</cp:lastPrinted>
  <dcterms:created xsi:type="dcterms:W3CDTF">2002-06-16T06:13:43Z</dcterms:created>
  <dcterms:modified xsi:type="dcterms:W3CDTF">2017-10-02T03:27:12Z</dcterms:modified>
</cp:coreProperties>
</file>