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0"/>
  </p:notesMasterIdLst>
  <p:sldIdLst>
    <p:sldId id="257" r:id="rId2"/>
    <p:sldId id="353" r:id="rId3"/>
    <p:sldId id="261" r:id="rId4"/>
    <p:sldId id="262" r:id="rId5"/>
    <p:sldId id="263" r:id="rId6"/>
    <p:sldId id="264" r:id="rId7"/>
    <p:sldId id="265" r:id="rId8"/>
    <p:sldId id="266"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1"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300" r:id="rId39"/>
    <p:sldId id="301" r:id="rId40"/>
    <p:sldId id="303" r:id="rId41"/>
    <p:sldId id="305" r:id="rId42"/>
    <p:sldId id="306" r:id="rId43"/>
    <p:sldId id="307" r:id="rId44"/>
    <p:sldId id="309" r:id="rId45"/>
    <p:sldId id="311" r:id="rId46"/>
    <p:sldId id="313" r:id="rId47"/>
    <p:sldId id="314" r:id="rId48"/>
    <p:sldId id="315" r:id="rId49"/>
    <p:sldId id="319" r:id="rId50"/>
    <p:sldId id="320" r:id="rId51"/>
    <p:sldId id="325" r:id="rId52"/>
    <p:sldId id="326" r:id="rId53"/>
    <p:sldId id="329" r:id="rId54"/>
    <p:sldId id="330" r:id="rId55"/>
    <p:sldId id="333" r:id="rId56"/>
    <p:sldId id="335" r:id="rId57"/>
    <p:sldId id="337" r:id="rId58"/>
    <p:sldId id="339" r:id="rId59"/>
    <p:sldId id="340" r:id="rId60"/>
    <p:sldId id="342" r:id="rId61"/>
    <p:sldId id="344" r:id="rId62"/>
    <p:sldId id="345" r:id="rId63"/>
    <p:sldId id="347" r:id="rId64"/>
    <p:sldId id="348" r:id="rId65"/>
    <p:sldId id="349" r:id="rId66"/>
    <p:sldId id="350" r:id="rId67"/>
    <p:sldId id="351" r:id="rId68"/>
    <p:sldId id="35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52" autoAdjust="0"/>
  </p:normalViewPr>
  <p:slideViewPr>
    <p:cSldViewPr>
      <p:cViewPr>
        <p:scale>
          <a:sx n="50" d="100"/>
          <a:sy n="50" d="100"/>
        </p:scale>
        <p:origin x="-1860" y="-4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t>‹#›</a:t>
            </a:fld>
            <a:endParaRPr lang="en-US"/>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a:p>
        </p:txBody>
      </p:sp>
    </p:spTree>
    <p:extLst>
      <p:ext uri="{BB962C8B-B14F-4D97-AF65-F5344CB8AC3E}">
        <p14:creationId xmlns:p14="http://schemas.microsoft.com/office/powerpoint/2010/main" val="297041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i="1" dirty="0" smtClean="0"/>
              <a:t>The value of models.</a:t>
            </a:r>
            <a:r>
              <a:rPr lang="en-US" altLang="en-US" dirty="0" smtClean="0"/>
              <a:t> Help the students to appreciate the power of models as tools for understanding reality. The analogy of a model as a map is easy and convincing. Jim Peach, a fine economics teacher at the University of New Mexico, gets his students to make paper airplanes on the first day of class. After flying their paper planes around the classroom (and picking up the debris!) he gets them to talk about what they can learn about real airplanes from experimenting with paper (and other model) planes.</a:t>
            </a:r>
          </a:p>
        </p:txBody>
      </p:sp>
      <p:sp>
        <p:nvSpPr>
          <p:cNvPr id="4" name="Slide Number Placeholder 3"/>
          <p:cNvSpPr>
            <a:spLocks noGrp="1"/>
          </p:cNvSpPr>
          <p:nvPr>
            <p:ph type="sldNum" sz="quarter" idx="10"/>
          </p:nvPr>
        </p:nvSpPr>
        <p:spPr/>
        <p:txBody>
          <a:bodyPr/>
          <a:lstStyle/>
          <a:p>
            <a:fld id="{60004E23-57C8-46BF-A38E-3B9709954C77}" type="slidenum">
              <a:rPr lang="en-US" smtClean="0"/>
              <a:t>32</a:t>
            </a:fld>
            <a:endParaRPr lang="en-US"/>
          </a:p>
        </p:txBody>
      </p:sp>
    </p:spTree>
    <p:extLst>
      <p:ext uri="{BB962C8B-B14F-4D97-AF65-F5344CB8AC3E}">
        <p14:creationId xmlns:p14="http://schemas.microsoft.com/office/powerpoint/2010/main" val="120715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00"/>
              </a:spcBef>
            </a:pPr>
            <a:r>
              <a:rPr lang="en-CA" altLang="en-US" dirty="0" smtClean="0"/>
              <a:t>Notes and teaching tips: 4, 6, 13, 15, 16, 24, 28, and 32. </a:t>
            </a:r>
          </a:p>
          <a:p>
            <a:pPr eaLnBrk="1" hangingPunct="1">
              <a:spcBef>
                <a:spcPts val="100"/>
              </a:spcBef>
            </a:pPr>
            <a:r>
              <a:rPr lang="en-CA" altLang="en-US" smtClean="0"/>
              <a:t>To </a:t>
            </a:r>
            <a:r>
              <a:rPr lang="en-CA" altLang="en-US" dirty="0" smtClean="0"/>
              <a:t>advance to the next slide, click anywhere on the full screen figure.</a:t>
            </a:r>
          </a:p>
          <a:p>
            <a:r>
              <a:rPr lang="en-AU" altLang="en-US" dirty="0" smtClean="0"/>
              <a:t>Applying the principles of economics to interpret and understand the news is a major goal of the principles course. You can encourage your students in this activity by using the features called </a:t>
            </a:r>
            <a:r>
              <a:rPr lang="en-AU" altLang="en-US" i="1" dirty="0" smtClean="0"/>
              <a:t>Economics in the News</a:t>
            </a:r>
            <a:r>
              <a:rPr lang="en-AU" altLang="en-US" dirty="0" smtClean="0"/>
              <a:t>.</a:t>
            </a:r>
            <a:endParaRPr lang="en-US" altLang="en-US" dirty="0" smtClean="0"/>
          </a:p>
          <a:p>
            <a:r>
              <a:rPr lang="en-AU" altLang="en-US" dirty="0" smtClean="0"/>
              <a:t>(1) </a:t>
            </a:r>
            <a:r>
              <a:rPr lang="en-AU" altLang="en-US" i="1" dirty="0" smtClean="0"/>
              <a:t>Before each class</a:t>
            </a:r>
            <a:r>
              <a:rPr lang="en-AU" altLang="en-US" dirty="0" smtClean="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smtClean="0"/>
          </a:p>
          <a:p>
            <a:r>
              <a:rPr lang="en-AU" altLang="en-US" dirty="0" smtClean="0"/>
              <a:t>(2) </a:t>
            </a:r>
            <a:r>
              <a:rPr lang="en-AU" altLang="en-US" i="1" dirty="0" smtClean="0"/>
              <a:t>Once or twice a semester</a:t>
            </a:r>
            <a:r>
              <a:rPr lang="en-AU" altLang="en-US" dirty="0" smtClean="0"/>
              <a:t>, set an assignment, for credit, with the following instructions:</a:t>
            </a:r>
            <a:endParaRPr lang="en-US" altLang="en-US" dirty="0" smtClean="0"/>
          </a:p>
          <a:p>
            <a:pPr>
              <a:spcBef>
                <a:spcPts val="100"/>
              </a:spcBef>
            </a:pPr>
            <a:r>
              <a:rPr lang="en-AU" altLang="en-US" dirty="0" smtClean="0"/>
              <a:t>(a) Find a news article about an economic topic that you find interesting.</a:t>
            </a:r>
            <a:endParaRPr lang="en-US" altLang="en-US" dirty="0" smtClean="0"/>
          </a:p>
          <a:p>
            <a:pPr>
              <a:spcBef>
                <a:spcPts val="100"/>
              </a:spcBef>
            </a:pPr>
            <a:r>
              <a:rPr lang="en-AU" altLang="en-US" dirty="0" smtClean="0"/>
              <a:t>(b) Make a short bullet-list summary of the article.</a:t>
            </a:r>
            <a:endParaRPr lang="en-US" altLang="en-US" dirty="0" smtClean="0"/>
          </a:p>
          <a:p>
            <a:pPr>
              <a:spcBef>
                <a:spcPts val="100"/>
              </a:spcBef>
            </a:pPr>
            <a:r>
              <a:rPr lang="en-AU" altLang="en-US" dirty="0" smtClean="0"/>
              <a:t>(c) Write and illustrate with appropriate graphs an economic analysis of the key points in the article.</a:t>
            </a:r>
            <a:endParaRPr lang="en-US" altLang="en-US" dirty="0" smtClean="0"/>
          </a:p>
          <a:p>
            <a:r>
              <a:rPr lang="en-AU" altLang="en-US" dirty="0" smtClean="0"/>
              <a:t>Use the </a:t>
            </a:r>
            <a:r>
              <a:rPr lang="en-AU" altLang="en-US" i="1" dirty="0" smtClean="0"/>
              <a:t>Economics in the News</a:t>
            </a:r>
            <a:r>
              <a:rPr lang="en-AU" altLang="en-US" dirty="0" smtClean="0"/>
              <a:t> features in your textbook as models.</a:t>
            </a:r>
            <a:endParaRPr lang="en-US" altLang="en-US" dirty="0" smtClean="0"/>
          </a:p>
        </p:txBody>
      </p:sp>
      <p:sp>
        <p:nvSpPr>
          <p:cNvPr id="4" name="Slide Number Placeholder 3"/>
          <p:cNvSpPr>
            <a:spLocks noGrp="1"/>
          </p:cNvSpPr>
          <p:nvPr>
            <p:ph type="sldNum" sz="quarter" idx="10"/>
          </p:nvPr>
        </p:nvSpPr>
        <p:spPr/>
        <p:txBody>
          <a:bodyPr/>
          <a:lstStyle/>
          <a:p>
            <a:fld id="{60004E23-57C8-46BF-A38E-3B9709954C77}" type="slidenum">
              <a:rPr lang="en-US" smtClean="0"/>
              <a:t>2</a:t>
            </a:fld>
            <a:endParaRPr lang="en-US"/>
          </a:p>
        </p:txBody>
      </p:sp>
    </p:spTree>
    <p:extLst>
      <p:ext uri="{BB962C8B-B14F-4D97-AF65-F5344CB8AC3E}">
        <p14:creationId xmlns:p14="http://schemas.microsoft.com/office/powerpoint/2010/main" val="375611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t>No definition of economics can adequately capture the subject. For that reason, some teachers don’t like definitions and skip right over them. If you are one of these teachers, go ahead. Not much is lost.</a:t>
            </a:r>
          </a:p>
          <a:p>
            <a:pPr eaLnBrk="1" hangingPunct="1"/>
            <a:r>
              <a:rPr lang="en-US" altLang="en-US" sz="1200" dirty="0" smtClean="0"/>
              <a:t>Other teachers regard a basic definition as essential, and the textbook takes this view. The definition in the text…“the social science that studies the choices that individuals, businesses, and governments, and entire societies make as they cope with scarcity,” is a modern language version of Lionel Robbins famous definition, “Economics is the science which studies human behavior as a relationship between ends and scarce means that have alternative uses.”</a:t>
            </a:r>
          </a:p>
          <a:p>
            <a:pPr eaLnBrk="1" hangingPunct="1"/>
            <a:r>
              <a:rPr lang="en-US" altLang="en-US" sz="1200" dirty="0" smtClean="0"/>
              <a:t>Some teachers like to play with definitions a bit more elaborately. If you are one of these, here are four more, all of which add some useful insight and the last one a bit of fun:</a:t>
            </a:r>
          </a:p>
          <a:p>
            <a:pPr eaLnBrk="1" hangingPunct="1"/>
            <a:r>
              <a:rPr lang="en-US" altLang="en-US" sz="1200" dirty="0" smtClean="0"/>
              <a:t>John Maynard Keynes: “The theory of economics does not furnish a body of settled conclusions immediately applicable to policy. It is a method rather than a doctrine, an apparatus of the mind, a technique of thinking, which helps its possessors to draw correct conclusions.”</a:t>
            </a:r>
          </a:p>
          <a:p>
            <a:pPr eaLnBrk="1" hangingPunct="1"/>
            <a:r>
              <a:rPr lang="en-US" altLang="en-US" sz="1200" dirty="0" smtClean="0"/>
              <a:t>Alfred Marshall: “Economics is a study of mankind in the ordinary business of life; it examines that part of individual and social action which is most closely connected with the attainment and with the use of the material requisites of wellbeing.”</a:t>
            </a:r>
          </a:p>
          <a:p>
            <a:pPr eaLnBrk="1" hangingPunct="1"/>
            <a:r>
              <a:rPr lang="en-US" altLang="en-US" sz="1200" dirty="0" smtClean="0"/>
              <a:t>Jacob Viner: “Economics is what economists do.”</a:t>
            </a:r>
          </a:p>
          <a:p>
            <a:pPr eaLnBrk="1" hangingPunct="1"/>
            <a:r>
              <a:rPr lang="en-US" altLang="en-US" sz="1200" dirty="0" smtClean="0"/>
              <a:t>Jim </a:t>
            </a:r>
            <a:r>
              <a:rPr lang="en-US" altLang="en-US" sz="1200" dirty="0" err="1" smtClean="0"/>
              <a:t>Duesenberry</a:t>
            </a:r>
            <a:r>
              <a:rPr lang="en-US" altLang="en-US" sz="1200" dirty="0" smtClean="0"/>
              <a:t>: “Economics is all about how people make choices. Sociology is about why there isn’t any choice to be made.”</a:t>
            </a:r>
          </a:p>
        </p:txBody>
      </p:sp>
      <p:sp>
        <p:nvSpPr>
          <p:cNvPr id="4" name="Slide Number Placeholder 3"/>
          <p:cNvSpPr>
            <a:spLocks noGrp="1"/>
          </p:cNvSpPr>
          <p:nvPr>
            <p:ph type="sldNum" sz="quarter" idx="10"/>
          </p:nvPr>
        </p:nvSpPr>
        <p:spPr/>
        <p:txBody>
          <a:bodyPr/>
          <a:lstStyle/>
          <a:p>
            <a:fld id="{60004E23-57C8-46BF-A38E-3B9709954C77}" type="slidenum">
              <a:rPr lang="en-US" smtClean="0"/>
              <a:t>4</a:t>
            </a:fld>
            <a:endParaRPr lang="en-US"/>
          </a:p>
        </p:txBody>
      </p:sp>
    </p:spTree>
    <p:extLst>
      <p:ext uri="{BB962C8B-B14F-4D97-AF65-F5344CB8AC3E}">
        <p14:creationId xmlns:p14="http://schemas.microsoft.com/office/powerpoint/2010/main" val="132733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Don’t skip the questions in a rush to get to the economic way of thinking. Open your students’ eyes to economics in the world around them. Ask them to bring a newspaper to class and to identify headlines that deal with stories about </a:t>
            </a:r>
            <a:r>
              <a:rPr lang="en-US" altLang="en-US" i="1" dirty="0" smtClean="0"/>
              <a:t>What</a:t>
            </a:r>
            <a:r>
              <a:rPr lang="en-US" altLang="en-US" dirty="0" smtClean="0"/>
              <a:t>, </a:t>
            </a:r>
            <a:r>
              <a:rPr lang="en-US" altLang="en-US" i="1" dirty="0" smtClean="0"/>
              <a:t>How</a:t>
            </a:r>
            <a:r>
              <a:rPr lang="en-US" altLang="en-US" dirty="0" smtClean="0"/>
              <a:t>, and </a:t>
            </a:r>
            <a:r>
              <a:rPr lang="en-US" altLang="en-US" i="1" dirty="0" smtClean="0"/>
              <a:t>For Whom</a:t>
            </a:r>
            <a:r>
              <a:rPr lang="en-US" altLang="en-US" dirty="0" smtClean="0"/>
              <a:t>. Use </a:t>
            </a:r>
            <a:r>
              <a:rPr lang="en-US" altLang="en-US" i="1" dirty="0" smtClean="0"/>
              <a:t>Economics in the News Today</a:t>
            </a:r>
            <a:r>
              <a:rPr lang="en-US" altLang="en-US" dirty="0" smtClean="0"/>
              <a:t> on your </a:t>
            </a:r>
            <a:r>
              <a:rPr lang="en-US" altLang="en-US" dirty="0" err="1" smtClean="0"/>
              <a:t>Parkin</a:t>
            </a:r>
            <a:r>
              <a:rPr lang="en-US" altLang="en-US" dirty="0" smtClean="0"/>
              <a:t> Web site for a current news item and for an archive of past items (with questions). Pose questions and be sure that the students appreciate that they will have a much better handle on questions like these when they’ve completed their economics course.</a:t>
            </a:r>
          </a:p>
        </p:txBody>
      </p:sp>
      <p:sp>
        <p:nvSpPr>
          <p:cNvPr id="4" name="Slide Number Placeholder 3"/>
          <p:cNvSpPr>
            <a:spLocks noGrp="1"/>
          </p:cNvSpPr>
          <p:nvPr>
            <p:ph type="sldNum" sz="quarter" idx="10"/>
          </p:nvPr>
        </p:nvSpPr>
        <p:spPr/>
        <p:txBody>
          <a:bodyPr/>
          <a:lstStyle/>
          <a:p>
            <a:fld id="{60004E23-57C8-46BF-A38E-3B9709954C77}" type="slidenum">
              <a:rPr lang="en-US" smtClean="0"/>
              <a:t>6</a:t>
            </a:fld>
            <a:endParaRPr lang="en-US"/>
          </a:p>
        </p:txBody>
      </p:sp>
    </p:spTree>
    <p:extLst>
      <p:ext uri="{BB962C8B-B14F-4D97-AF65-F5344CB8AC3E}">
        <p14:creationId xmlns:p14="http://schemas.microsoft.com/office/powerpoint/2010/main" val="51889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rPr>
              <a:t>Classroom activity</a:t>
            </a:r>
          </a:p>
          <a:p>
            <a:pPr eaLnBrk="1" hangingPunct="1"/>
            <a:r>
              <a:rPr lang="en-CA" altLang="en-US" dirty="0" smtClean="0"/>
              <a:t>Check out the </a:t>
            </a:r>
            <a:r>
              <a:rPr lang="en-CA" altLang="en-US" i="1" dirty="0" smtClean="0"/>
              <a:t>AT Issue</a:t>
            </a:r>
            <a:r>
              <a:rPr lang="en-CA" altLang="en-US" dirty="0" smtClean="0"/>
              <a:t>: The Protest Against Market Capitalism” </a:t>
            </a:r>
          </a:p>
          <a:p>
            <a:pPr eaLnBrk="1" hangingPunct="1"/>
            <a:r>
              <a:rPr lang="en-CA" altLang="en-US" dirty="0" smtClean="0"/>
              <a:t>Checkout </a:t>
            </a:r>
            <a:r>
              <a:rPr lang="en-CA" altLang="en-US" i="1" dirty="0" smtClean="0"/>
              <a:t>Economics in the News</a:t>
            </a:r>
            <a:r>
              <a:rPr lang="en-CA" altLang="en-US" dirty="0" smtClean="0"/>
              <a:t>: The Invisible Hand</a:t>
            </a:r>
          </a:p>
          <a:p>
            <a:pPr eaLnBrk="1" hangingPunct="1"/>
            <a:r>
              <a:rPr lang="en-CA" altLang="en-US" dirty="0" smtClean="0"/>
              <a:t>Check out </a:t>
            </a:r>
            <a:r>
              <a:rPr lang="en-CA" altLang="en-US" i="1" dirty="0" smtClean="0"/>
              <a:t>Economics in the News</a:t>
            </a:r>
            <a:r>
              <a:rPr lang="en-CA" altLang="en-US" dirty="0" smtClean="0"/>
              <a:t>: The Internet for Everyone</a:t>
            </a:r>
          </a:p>
        </p:txBody>
      </p:sp>
      <p:sp>
        <p:nvSpPr>
          <p:cNvPr id="4" name="Slide Number Placeholder 3"/>
          <p:cNvSpPr>
            <a:spLocks noGrp="1"/>
          </p:cNvSpPr>
          <p:nvPr>
            <p:ph type="sldNum" sz="quarter" idx="10"/>
          </p:nvPr>
        </p:nvSpPr>
        <p:spPr/>
        <p:txBody>
          <a:bodyPr/>
          <a:lstStyle/>
          <a:p>
            <a:fld id="{60004E23-57C8-46BF-A38E-3B9709954C77}" type="slidenum">
              <a:rPr lang="en-US" smtClean="0"/>
              <a:t>13</a:t>
            </a:fld>
            <a:endParaRPr lang="en-US"/>
          </a:p>
        </p:txBody>
      </p:sp>
    </p:spTree>
    <p:extLst>
      <p:ext uri="{BB962C8B-B14F-4D97-AF65-F5344CB8AC3E}">
        <p14:creationId xmlns:p14="http://schemas.microsoft.com/office/powerpoint/2010/main" val="105826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dirty="0" smtClean="0"/>
              <a:t>Talk about Adam Smith and the Wealth of Nations.</a:t>
            </a:r>
          </a:p>
          <a:p>
            <a:pPr eaLnBrk="1" hangingPunct="1"/>
            <a:r>
              <a:rPr lang="en-CA" altLang="en-US" dirty="0" smtClean="0"/>
              <a:t>Note that this book was the first systematic attempt to address this big question and that economists have been trying to answer it ever since.</a:t>
            </a:r>
          </a:p>
          <a:p>
            <a:pPr eaLnBrk="1" hangingPunct="1"/>
            <a:r>
              <a:rPr lang="en-CA" altLang="en-US" dirty="0" smtClean="0"/>
              <a:t>You might like to mention that several Nobel Prizes have been awarded to economists who have worked on the question including Ken Arrow, John Hicks, and Gerard Debreu, as well as John Nash of “Beautiful Mind” fame.</a:t>
            </a:r>
          </a:p>
        </p:txBody>
      </p:sp>
      <p:sp>
        <p:nvSpPr>
          <p:cNvPr id="4" name="Slide Number Placeholder 3"/>
          <p:cNvSpPr>
            <a:spLocks noGrp="1"/>
          </p:cNvSpPr>
          <p:nvPr>
            <p:ph type="sldNum" sz="quarter" idx="10"/>
          </p:nvPr>
        </p:nvSpPr>
        <p:spPr/>
        <p:txBody>
          <a:bodyPr/>
          <a:lstStyle/>
          <a:p>
            <a:fld id="{60004E23-57C8-46BF-A38E-3B9709954C77}" type="slidenum">
              <a:rPr lang="en-US" smtClean="0"/>
              <a:t>15</a:t>
            </a:fld>
            <a:endParaRPr lang="en-US"/>
          </a:p>
        </p:txBody>
      </p:sp>
    </p:spTree>
    <p:extLst>
      <p:ext uri="{BB962C8B-B14F-4D97-AF65-F5344CB8AC3E}">
        <p14:creationId xmlns:p14="http://schemas.microsoft.com/office/powerpoint/2010/main" val="283261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dirty="0" smtClean="0"/>
              <a:t>There is not much that we can say to our students at this early point in the course about the way we try to describe the tension between self-interest and the social interest demonstrated by these topics. We can raise the interest level and excitement about the economics course by talking about issues like these four. The Boxes in the textbook flush out the topics.</a:t>
            </a:r>
          </a:p>
          <a:p>
            <a:pPr eaLnBrk="1" hangingPunct="1"/>
            <a:r>
              <a:rPr lang="en-CA" altLang="en-US" dirty="0" smtClean="0"/>
              <a:t>Talk about some of these and any others that you happen to know a decent amount about. Try very hard to turn your students on! Get them debating these issues and try to steer the discussion toward benefits, costs, and who receives and bears them. </a:t>
            </a:r>
          </a:p>
        </p:txBody>
      </p:sp>
      <p:sp>
        <p:nvSpPr>
          <p:cNvPr id="4" name="Slide Number Placeholder 3"/>
          <p:cNvSpPr>
            <a:spLocks noGrp="1"/>
          </p:cNvSpPr>
          <p:nvPr>
            <p:ph type="sldNum" sz="quarter" idx="10"/>
          </p:nvPr>
        </p:nvSpPr>
        <p:spPr/>
        <p:txBody>
          <a:bodyPr/>
          <a:lstStyle/>
          <a:p>
            <a:fld id="{60004E23-57C8-46BF-A38E-3B9709954C77}" type="slidenum">
              <a:rPr lang="en-US" smtClean="0"/>
              <a:t>16</a:t>
            </a:fld>
            <a:endParaRPr lang="en-US"/>
          </a:p>
        </p:txBody>
      </p:sp>
    </p:spTree>
    <p:extLst>
      <p:ext uri="{BB962C8B-B14F-4D97-AF65-F5344CB8AC3E}">
        <p14:creationId xmlns:p14="http://schemas.microsoft.com/office/powerpoint/2010/main" val="429094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Begin by encouraging the students to use the economic way of thinking to reflect on their own lives.</a:t>
            </a:r>
            <a:endParaRPr lang="en-US" altLang="en-US" b="1" i="1" dirty="0" smtClean="0"/>
          </a:p>
          <a:p>
            <a:pPr eaLnBrk="1" hangingPunct="1"/>
            <a:r>
              <a:rPr lang="en-US" altLang="en-US" b="1" i="1" dirty="0" smtClean="0"/>
              <a:t>Why are you here in college?</a:t>
            </a:r>
            <a:r>
              <a:rPr lang="en-US" altLang="en-US" dirty="0" smtClean="0"/>
              <a:t> Ask the students why they are pursuing a university degree. Most of them will say that they want a good paying job. Tell them about jobs such as postal workers, long haul truck drivers or grocery clerks that require relatively little training and offer up to $30,000 a year plus benefits. Ask the students to calculate the opportunity cost of being in school. Most students are shaken when they realize that the opportunity cost of a college degree approaches $150,000 to $200,000. Don’t leave them hanging here though. Mention that a college education does yield a high rate of return and suggest that they return to this topic when they get through Chapter 2.</a:t>
            </a:r>
            <a:endParaRPr lang="en-US" altLang="en-US" b="1" i="1" dirty="0" smtClean="0"/>
          </a:p>
        </p:txBody>
      </p:sp>
      <p:sp>
        <p:nvSpPr>
          <p:cNvPr id="4" name="Slide Number Placeholder 3"/>
          <p:cNvSpPr>
            <a:spLocks noGrp="1"/>
          </p:cNvSpPr>
          <p:nvPr>
            <p:ph type="sldNum" sz="quarter" idx="10"/>
          </p:nvPr>
        </p:nvSpPr>
        <p:spPr/>
        <p:txBody>
          <a:bodyPr/>
          <a:lstStyle/>
          <a:p>
            <a:fld id="{60004E23-57C8-46BF-A38E-3B9709954C77}" type="slidenum">
              <a:rPr lang="en-US" smtClean="0"/>
              <a:t>24</a:t>
            </a:fld>
            <a:endParaRPr lang="en-US"/>
          </a:p>
        </p:txBody>
      </p:sp>
    </p:spTree>
    <p:extLst>
      <p:ext uri="{BB962C8B-B14F-4D97-AF65-F5344CB8AC3E}">
        <p14:creationId xmlns:p14="http://schemas.microsoft.com/office/powerpoint/2010/main" val="46939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i="1" dirty="0" smtClean="0"/>
              <a:t>Will your tradeoffs improve?</a:t>
            </a:r>
            <a:r>
              <a:rPr lang="en-US" altLang="en-US" dirty="0" smtClean="0"/>
              <a:t> You can do your student’s a further favor by helping them to realize that the tradeoffs they face today are as favorable as they will ever be. It’s an old cliché, but effective, to remind them that they are not going to be any more attractive than they are now, nor are they going to gain any additional physical prowess or have any greater capacity to learn than they have at this very moment in their lives. Right now they could do almost anything they set their minds to do. Encourage the students to figure out and be utterly convinced that the benefits they receive from being in college exceed the large opportunity cost that scarcity forces them to bear. Remind them of the relevance of this cost-benefit calculation to their decisions to skip classes, not study for exams, or retake core courses and delay graduation.</a:t>
            </a:r>
            <a:endParaRPr lang="en-US" altLang="en-US" b="1" i="1" dirty="0" smtClean="0"/>
          </a:p>
          <a:p>
            <a:pPr eaLnBrk="1" hangingPunct="1"/>
            <a:r>
              <a:rPr lang="en-US" altLang="en-US" b="1" i="1" dirty="0" smtClean="0"/>
              <a:t>Scarcity Versus Poverty</a:t>
            </a:r>
            <a:r>
              <a:rPr lang="en-US" altLang="en-US" dirty="0" smtClean="0"/>
              <a:t> Ask the students why they haven’t yet attained all of their personal goals. One reason will be that they lack sufficient money. Ask them if they could attain all of their goals if they were as rich as Bill Gates. They quickly realize that time is a big constraint. They have stumbled on the fact that scarcity, which even Bill Gates faces, is not poverty. You can emphasize this distinction.</a:t>
            </a:r>
            <a:endParaRPr lang="en-US" altLang="en-US" b="1" i="1" dirty="0" smtClean="0"/>
          </a:p>
        </p:txBody>
      </p:sp>
      <p:sp>
        <p:nvSpPr>
          <p:cNvPr id="4" name="Slide Number Placeholder 3"/>
          <p:cNvSpPr>
            <a:spLocks noGrp="1"/>
          </p:cNvSpPr>
          <p:nvPr>
            <p:ph type="sldNum" sz="quarter" idx="10"/>
          </p:nvPr>
        </p:nvSpPr>
        <p:spPr/>
        <p:txBody>
          <a:bodyPr/>
          <a:lstStyle/>
          <a:p>
            <a:fld id="{60004E23-57C8-46BF-A38E-3B9709954C77}" type="slidenum">
              <a:rPr lang="en-US" smtClean="0"/>
              <a:t>28</a:t>
            </a:fld>
            <a:endParaRPr lang="en-US"/>
          </a:p>
        </p:txBody>
      </p:sp>
    </p:spTree>
    <p:extLst>
      <p:ext uri="{BB962C8B-B14F-4D97-AF65-F5344CB8AC3E}">
        <p14:creationId xmlns:p14="http://schemas.microsoft.com/office/powerpoint/2010/main" val="3151487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p:nvSpPr>
        <p:spPr bwMode="white">
          <a:xfrm>
            <a:off x="-14975" y="6449878"/>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6647" y="6478588"/>
            <a:ext cx="9081248" cy="379413"/>
            <a:chOff x="-16647" y="6437563"/>
            <a:chExt cx="9081248" cy="379413"/>
          </a:xfrm>
          <a:no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28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9" name="Group 8"/>
          <p:cNvGrpSpPr/>
          <p:nvPr userDrawn="1"/>
        </p:nvGrpSpPr>
        <p:grpSpPr>
          <a:xfrm>
            <a:off x="-7938" y="6435725"/>
            <a:ext cx="9197976" cy="436563"/>
            <a:chOff x="-7938" y="6435725"/>
            <a:chExt cx="9197976" cy="436563"/>
          </a:xfrm>
        </p:grpSpPr>
        <p:sp>
          <p:nvSpPr>
            <p:cNvPr id="10" name="Rectangle 9"/>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1"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234483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grpSp>
        <p:nvGrpSpPr>
          <p:cNvPr id="17" name="Group 16"/>
          <p:cNvGrpSpPr/>
          <p:nvPr userDrawn="1"/>
        </p:nvGrpSpPr>
        <p:grpSpPr>
          <a:xfrm>
            <a:off x="-7938" y="6435725"/>
            <a:ext cx="9197976" cy="436563"/>
            <a:chOff x="-7938" y="6435725"/>
            <a:chExt cx="9197976" cy="436563"/>
          </a:xfrm>
        </p:grpSpPr>
        <p:sp>
          <p:nvSpPr>
            <p:cNvPr id="18" name="Rectangle 17"/>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9"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75858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860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no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7" name="Picture 2" descr="C:\Users\sameerjena\Pictures\Parkin.jpg"/>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99" y="1385247"/>
            <a:ext cx="3963600" cy="50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53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00495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6270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3175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11" name="Group 10"/>
          <p:cNvGrpSpPr/>
          <p:nvPr userDrawn="1"/>
        </p:nvGrpSpPr>
        <p:grpSpPr>
          <a:xfrm>
            <a:off x="-7938" y="6435725"/>
            <a:ext cx="9197976" cy="436563"/>
            <a:chOff x="-7938" y="6435725"/>
            <a:chExt cx="9197976" cy="436563"/>
          </a:xfrm>
        </p:grpSpPr>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136034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7803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15192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38303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8/20/2015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grpSp>
        <p:nvGrpSpPr>
          <p:cNvPr id="10" name="Group 9"/>
          <p:cNvGrpSpPr/>
          <p:nvPr userDrawn="1"/>
        </p:nvGrpSpPr>
        <p:grpSpPr>
          <a:xfrm>
            <a:off x="-7938" y="6435725"/>
            <a:ext cx="9197976" cy="436563"/>
            <a:chOff x="-7938" y="6435725"/>
            <a:chExt cx="9197976" cy="436563"/>
          </a:xfrm>
        </p:grpSpPr>
        <p:sp>
          <p:nvSpPr>
            <p:cNvPr id="9" name="Rectangle 8"/>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A85944"/>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A8594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A8594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 Target="slide22.xml"/><Relationship Id="rId1" Type="http://schemas.openxmlformats.org/officeDocument/2006/relationships/slideLayout" Target="../slideLayouts/slideLayout6.xml"/><Relationship Id="rId6" Type="http://schemas.openxmlformats.org/officeDocument/2006/relationships/slide" Target="slide37.xml"/><Relationship Id="rId5" Type="http://schemas.openxmlformats.org/officeDocument/2006/relationships/image" Target="../media/image14.png"/><Relationship Id="rId4" Type="http://schemas.openxmlformats.org/officeDocument/2006/relationships/slide" Target="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 Target="slide23.xml"/><Relationship Id="rId1" Type="http://schemas.openxmlformats.org/officeDocument/2006/relationships/slideLayout" Target="../slideLayouts/slideLayout6.xml"/><Relationship Id="rId6" Type="http://schemas.openxmlformats.org/officeDocument/2006/relationships/slide" Target="slide38.xml"/><Relationship Id="rId5" Type="http://schemas.openxmlformats.org/officeDocument/2006/relationships/image" Target="../media/image17.png"/><Relationship Id="rId4" Type="http://schemas.openxmlformats.org/officeDocument/2006/relationships/slide" Target="slide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4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slide" Target="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22828"/>
          </a:xfrm>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Twelfth </a:t>
            </a:r>
            <a:r>
              <a:rPr lang="en-US" dirty="0" smtClean="0"/>
              <a:t>Edition, Global Edition</a:t>
            </a:r>
            <a:endParaRPr lang="en-US" dirty="0"/>
          </a:p>
        </p:txBody>
      </p:sp>
      <p:sp>
        <p:nvSpPr>
          <p:cNvPr id="4" name="Text Placeholder 3"/>
          <p:cNvSpPr>
            <a:spLocks noGrp="1"/>
          </p:cNvSpPr>
          <p:nvPr>
            <p:ph type="body" sz="quarter" idx="14"/>
          </p:nvPr>
        </p:nvSpPr>
        <p:spPr/>
        <p:txBody>
          <a:bodyPr/>
          <a:lstStyle/>
          <a:p>
            <a:pPr algn="ctr"/>
            <a:r>
              <a:rPr lang="en-US" b="1" dirty="0" smtClean="0"/>
              <a:t>Chapter 1</a:t>
            </a:r>
          </a:p>
        </p:txBody>
      </p:sp>
      <p:sp>
        <p:nvSpPr>
          <p:cNvPr id="5" name="Text Placeholder 4"/>
          <p:cNvSpPr>
            <a:spLocks noGrp="1"/>
          </p:cNvSpPr>
          <p:nvPr>
            <p:ph type="body" sz="quarter" idx="15"/>
          </p:nvPr>
        </p:nvSpPr>
        <p:spPr/>
        <p:txBody>
          <a:bodyPr/>
          <a:lstStyle/>
          <a:p>
            <a:pPr algn="ctr"/>
            <a:endParaRPr lang="en-US" b="1" dirty="0" smtClean="0"/>
          </a:p>
          <a:p>
            <a:pPr algn="ctr"/>
            <a:r>
              <a:rPr lang="en-US" b="1" dirty="0" smtClean="0"/>
              <a:t>What is </a:t>
            </a:r>
          </a:p>
          <a:p>
            <a:pPr algn="ctr"/>
            <a:r>
              <a:rPr lang="en-US" b="1" dirty="0" smtClean="0"/>
              <a:t>Economics?</a:t>
            </a:r>
            <a:endParaRPr lang="en-US" b="1" dirty="0"/>
          </a:p>
        </p:txBody>
      </p:sp>
    </p:spTree>
    <p:extLst>
      <p:ext uri="{BB962C8B-B14F-4D97-AF65-F5344CB8AC3E}">
        <p14:creationId xmlns:p14="http://schemas.microsoft.com/office/powerpoint/2010/main" val="108221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smtClean="0"/>
              <a:t>(5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marL="259200" lvl="1" indent="-259200">
              <a:lnSpc>
                <a:spcPct val="90000"/>
              </a:lnSpc>
              <a:spcBef>
                <a:spcPts val="1200"/>
              </a:spcBef>
              <a:buFont typeface="Arial" panose="020B0604020202020204" pitchFamily="34" charset="0"/>
              <a:buChar char="•"/>
            </a:pPr>
            <a:r>
              <a:rPr lang="en-US" altLang="en-US" dirty="0"/>
              <a:t>The “gifts of nature” that we use to produce goods and services are </a:t>
            </a:r>
            <a:r>
              <a:rPr lang="en-US" altLang="en-US" b="1" dirty="0"/>
              <a:t>land</a:t>
            </a:r>
            <a:r>
              <a:rPr lang="en-US" altLang="en-US" dirty="0"/>
              <a:t>.</a:t>
            </a:r>
          </a:p>
          <a:p>
            <a:pPr marL="259200" lvl="1" indent="-259200">
              <a:lnSpc>
                <a:spcPct val="90000"/>
              </a:lnSpc>
              <a:spcBef>
                <a:spcPts val="1200"/>
              </a:spcBef>
              <a:buFont typeface="Arial" panose="020B0604020202020204" pitchFamily="34" charset="0"/>
              <a:buChar char="•"/>
            </a:pPr>
            <a:r>
              <a:rPr lang="en-US" altLang="en-US" dirty="0"/>
              <a:t>The work time and work effort that people devote to producing goods and services is </a:t>
            </a:r>
            <a:r>
              <a:rPr lang="en-US" altLang="en-US" b="1" dirty="0"/>
              <a:t>labor</a:t>
            </a:r>
            <a:r>
              <a:rPr lang="en-US" altLang="en-US" dirty="0"/>
              <a:t>.</a:t>
            </a:r>
          </a:p>
          <a:p>
            <a:pPr marL="259200" lvl="1" indent="-259200">
              <a:lnSpc>
                <a:spcPct val="90000"/>
              </a:lnSpc>
              <a:spcBef>
                <a:spcPts val="1200"/>
              </a:spcBef>
              <a:buFont typeface="Arial" panose="020B0604020202020204" pitchFamily="34" charset="0"/>
              <a:buChar char="•"/>
            </a:pPr>
            <a:r>
              <a:rPr lang="en-US" altLang="en-US" dirty="0"/>
              <a:t>The </a:t>
            </a:r>
            <a:r>
              <a:rPr lang="en-US" altLang="en-US" i="1" dirty="0"/>
              <a:t>quality</a:t>
            </a:r>
            <a:r>
              <a:rPr lang="en-US" altLang="en-US" dirty="0"/>
              <a:t> of labor depends on </a:t>
            </a:r>
            <a:r>
              <a:rPr lang="en-US" altLang="en-US" b="1" dirty="0"/>
              <a:t>human capital</a:t>
            </a:r>
            <a:r>
              <a:rPr lang="en-US" altLang="en-US" dirty="0"/>
              <a:t>, which is the knowledge and skill that people obtain from education, on-the-job training, and work experience.</a:t>
            </a:r>
          </a:p>
          <a:p>
            <a:pPr marL="259200" lvl="1" indent="-259200">
              <a:lnSpc>
                <a:spcPct val="90000"/>
              </a:lnSpc>
              <a:spcBef>
                <a:spcPts val="1200"/>
              </a:spcBef>
              <a:buFont typeface="Arial" panose="020B0604020202020204" pitchFamily="34" charset="0"/>
              <a:buChar char="•"/>
            </a:pPr>
            <a:r>
              <a:rPr lang="en-US" altLang="en-US" dirty="0"/>
              <a:t>The tools, instruments, machines, buildings, and other constructions that businesses use to produce goods and services are </a:t>
            </a:r>
            <a:r>
              <a:rPr lang="en-US" altLang="en-US" b="1" dirty="0"/>
              <a:t>capital</a:t>
            </a:r>
            <a:r>
              <a:rPr lang="en-US" altLang="en-US" dirty="0"/>
              <a:t>.</a:t>
            </a:r>
          </a:p>
          <a:p>
            <a:pPr marL="259200" lvl="1" indent="-259200">
              <a:lnSpc>
                <a:spcPct val="90000"/>
              </a:lnSpc>
              <a:spcBef>
                <a:spcPts val="1200"/>
              </a:spcBef>
              <a:buFont typeface="Arial" panose="020B0604020202020204" pitchFamily="34" charset="0"/>
              <a:buChar char="•"/>
            </a:pPr>
            <a:r>
              <a:rPr lang="en-US" altLang="en-US" dirty="0"/>
              <a:t>The human resource that organizes land, labor, and capital is </a:t>
            </a:r>
            <a:r>
              <a:rPr lang="en-US" altLang="en-US" b="1" dirty="0"/>
              <a:t>entrepreneurship</a:t>
            </a:r>
            <a:r>
              <a:rPr lang="en-US" altLang="en-US" dirty="0" smtClean="0"/>
              <a:t>.</a:t>
            </a:r>
            <a:endParaRPr lang="en-US" altLang="en-US" dirty="0"/>
          </a:p>
        </p:txBody>
      </p:sp>
    </p:spTree>
    <p:extLst>
      <p:ext uri="{BB962C8B-B14F-4D97-AF65-F5344CB8AC3E}">
        <p14:creationId xmlns:p14="http://schemas.microsoft.com/office/powerpoint/2010/main" val="185529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smtClean="0"/>
              <a:t>(6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a:xfrm>
            <a:off x="457200" y="1600200"/>
            <a:ext cx="3733800" cy="4525963"/>
          </a:xfrm>
        </p:spPr>
        <p:txBody>
          <a:bodyPr/>
          <a:lstStyle/>
          <a:p>
            <a:pPr marL="255600" lvl="1" indent="-255600">
              <a:spcBef>
                <a:spcPts val="1200"/>
              </a:spcBef>
              <a:buFont typeface="Arial" panose="020B0604020202020204" pitchFamily="34" charset="0"/>
              <a:buChar char="•"/>
            </a:pPr>
            <a:r>
              <a:rPr lang="en-US" altLang="en-US" dirty="0"/>
              <a:t>Figure 1.2 shows a measure of the growth of human capital in the United States over the last century—the percentage of the population that has completed different levels of education.</a:t>
            </a:r>
          </a:p>
          <a:p>
            <a:pPr marL="255600" lvl="1" indent="-255600">
              <a:spcBef>
                <a:spcPts val="1200"/>
              </a:spcBef>
              <a:buFont typeface="Arial" panose="020B0604020202020204" pitchFamily="34" charset="0"/>
              <a:buChar char="•"/>
            </a:pPr>
            <a:r>
              <a:rPr lang="en-US" altLang="en-US" dirty="0"/>
              <a:t>Economics explains these trends</a:t>
            </a:r>
            <a:r>
              <a:rPr lang="en-US" altLang="en-US" dirty="0" smtClean="0"/>
              <a:t>.</a:t>
            </a:r>
            <a:endParaRPr lang="en-US" altLang="en-US" dirty="0"/>
          </a:p>
        </p:txBody>
      </p:sp>
      <p:pic>
        <p:nvPicPr>
          <p:cNvPr id="5" name="Picture 4" descr="The graph shows a trend toward more education, with all values estimated. The percentages of the adult population attaining different education levels in 1903 and 2013 are as follows: Less than 5 years of elementary school, 25% in 1903, 1% in 2013; some high school, 64% in 1903, 12% in 2013; completed high school, 8% in 1903, 60% in 2013; 4 years or more of college, 3% in 1903, 27% in 2013.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8221" y="1676400"/>
            <a:ext cx="4589218"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14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smtClean="0"/>
              <a:t>(7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marL="114300"/>
            <a:r>
              <a:rPr lang="en-US" altLang="en-US" sz="2400" b="1" dirty="0"/>
              <a:t>For Whom?</a:t>
            </a:r>
          </a:p>
          <a:p>
            <a:pPr lvl="1" indent="-259200"/>
            <a:r>
              <a:rPr lang="en-US" altLang="en-US" sz="2000" dirty="0"/>
              <a:t>Who gets the goods and services depends on the incomes that people earn.</a:t>
            </a:r>
          </a:p>
          <a:p>
            <a:pPr lvl="2">
              <a:spcBef>
                <a:spcPct val="20000"/>
              </a:spcBef>
              <a:spcAft>
                <a:spcPct val="20000"/>
              </a:spcAft>
              <a:buSzPct val="120000"/>
            </a:pPr>
            <a:r>
              <a:rPr lang="en-US" altLang="en-US" sz="1800" dirty="0"/>
              <a:t> Land earns </a:t>
            </a:r>
            <a:r>
              <a:rPr lang="en-US" altLang="en-US" sz="1800" b="1" dirty="0"/>
              <a:t>rent</a:t>
            </a:r>
            <a:r>
              <a:rPr lang="en-US" altLang="en-US" sz="1800" dirty="0"/>
              <a:t>.</a:t>
            </a:r>
          </a:p>
          <a:p>
            <a:pPr lvl="2">
              <a:spcBef>
                <a:spcPct val="20000"/>
              </a:spcBef>
              <a:spcAft>
                <a:spcPct val="20000"/>
              </a:spcAft>
              <a:buSzPct val="120000"/>
            </a:pPr>
            <a:r>
              <a:rPr lang="en-US" altLang="en-US" sz="1800" dirty="0"/>
              <a:t> Labor earns </a:t>
            </a:r>
            <a:r>
              <a:rPr lang="en-US" altLang="en-US" sz="1800" b="1" dirty="0"/>
              <a:t>wages</a:t>
            </a:r>
            <a:r>
              <a:rPr lang="en-US" altLang="en-US" sz="1800" dirty="0"/>
              <a:t>. </a:t>
            </a:r>
          </a:p>
          <a:p>
            <a:pPr lvl="2">
              <a:spcBef>
                <a:spcPct val="20000"/>
              </a:spcBef>
              <a:spcAft>
                <a:spcPct val="20000"/>
              </a:spcAft>
              <a:buSzPct val="120000"/>
            </a:pPr>
            <a:r>
              <a:rPr lang="en-US" altLang="en-US" sz="1800" dirty="0"/>
              <a:t> Capital earns </a:t>
            </a:r>
            <a:r>
              <a:rPr lang="en-US" altLang="en-US" sz="1800" b="1" dirty="0"/>
              <a:t>interest</a:t>
            </a:r>
            <a:r>
              <a:rPr lang="en-US" altLang="en-US" sz="1800" dirty="0"/>
              <a:t>.</a:t>
            </a:r>
          </a:p>
          <a:p>
            <a:pPr lvl="2">
              <a:spcBef>
                <a:spcPct val="20000"/>
              </a:spcBef>
              <a:spcAft>
                <a:spcPct val="20000"/>
              </a:spcAft>
              <a:buSzPct val="120000"/>
            </a:pPr>
            <a:r>
              <a:rPr lang="en-US" altLang="en-US" sz="1800" dirty="0"/>
              <a:t> Entrepreneurship earns </a:t>
            </a:r>
            <a:r>
              <a:rPr lang="en-US" altLang="en-US" sz="1800" b="1" dirty="0"/>
              <a:t>profit</a:t>
            </a:r>
            <a:r>
              <a:rPr lang="en-US" altLang="en-US" sz="1800" dirty="0" smtClean="0"/>
              <a:t>.</a:t>
            </a:r>
            <a:endParaRPr lang="en-US" altLang="en-US" sz="1800" dirty="0"/>
          </a:p>
        </p:txBody>
      </p:sp>
    </p:spTree>
    <p:extLst>
      <p:ext uri="{BB962C8B-B14F-4D97-AF65-F5344CB8AC3E}">
        <p14:creationId xmlns:p14="http://schemas.microsoft.com/office/powerpoint/2010/main" val="36843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smtClean="0"/>
              <a:t>(8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marL="255600"/>
            <a:r>
              <a:rPr lang="en-US" altLang="en-US" sz="2400" b="1" dirty="0"/>
              <a:t>Do Choices Made in the Pursuit of Self-Interest also Promote the Social Interest?</a:t>
            </a:r>
          </a:p>
          <a:p>
            <a:pPr lvl="1" indent="-259200">
              <a:spcBef>
                <a:spcPts val="1200"/>
              </a:spcBef>
            </a:pPr>
            <a:r>
              <a:rPr lang="en-US" altLang="en-US" sz="2000" dirty="0"/>
              <a:t>Every day, 320 million Americans and 7.2 billion people in other countries make economic choices that result in </a:t>
            </a:r>
            <a:r>
              <a:rPr lang="en-US" altLang="en-US" sz="2000" i="1" dirty="0"/>
              <a:t>What</a:t>
            </a:r>
            <a:r>
              <a:rPr lang="en-US" altLang="en-US" sz="2000" dirty="0"/>
              <a:t>, </a:t>
            </a:r>
            <a:r>
              <a:rPr lang="en-US" altLang="en-US" sz="2000" i="1" dirty="0"/>
              <a:t>How</a:t>
            </a:r>
            <a:r>
              <a:rPr lang="en-US" altLang="en-US" sz="2000" dirty="0"/>
              <a:t>, and </a:t>
            </a:r>
            <a:r>
              <a:rPr lang="en-US" altLang="en-US" sz="2000" i="1" dirty="0"/>
              <a:t>For Whom</a:t>
            </a:r>
            <a:r>
              <a:rPr lang="en-US" altLang="en-US" sz="2000" dirty="0"/>
              <a:t> goods and services are produced.</a:t>
            </a:r>
          </a:p>
          <a:p>
            <a:pPr lvl="1" indent="-259200">
              <a:spcBef>
                <a:spcPts val="1200"/>
              </a:spcBef>
            </a:pPr>
            <a:r>
              <a:rPr lang="en-US" altLang="en-US" sz="2000" dirty="0"/>
              <a:t>These choices are made by people who are pursuing their self-interest.</a:t>
            </a:r>
          </a:p>
          <a:p>
            <a:pPr lvl="1" indent="-259200">
              <a:spcBef>
                <a:spcPts val="1200"/>
              </a:spcBef>
            </a:pPr>
            <a:r>
              <a:rPr lang="en-US" altLang="en-US" sz="2000" dirty="0"/>
              <a:t>Are they promoting the social interest</a:t>
            </a:r>
            <a:r>
              <a:rPr lang="en-US" altLang="en-US" sz="2000" dirty="0" smtClean="0"/>
              <a:t>?</a:t>
            </a:r>
            <a:endParaRPr lang="en-US" altLang="en-US" sz="2000" dirty="0"/>
          </a:p>
        </p:txBody>
      </p:sp>
    </p:spTree>
    <p:extLst>
      <p:ext uri="{BB962C8B-B14F-4D97-AF65-F5344CB8AC3E}">
        <p14:creationId xmlns:p14="http://schemas.microsoft.com/office/powerpoint/2010/main" val="284830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smtClean="0"/>
              <a:t>(9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defRPr/>
            </a:pPr>
            <a:r>
              <a:rPr lang="en-US" b="1" dirty="0"/>
              <a:t>Self-Interest </a:t>
            </a:r>
          </a:p>
          <a:p>
            <a:pPr marL="742950" lvl="2" indent="-259200">
              <a:spcBef>
                <a:spcPts val="1200"/>
              </a:spcBef>
              <a:buFont typeface="Arial" panose="020B0604020202020204" pitchFamily="34" charset="0"/>
              <a:buChar char="‒"/>
              <a:defRPr/>
            </a:pPr>
            <a:r>
              <a:rPr lang="en-US" dirty="0"/>
              <a:t>You make choices that are in your </a:t>
            </a:r>
            <a:r>
              <a:rPr lang="en-US" b="1" dirty="0"/>
              <a:t>self-interest</a:t>
            </a:r>
            <a:r>
              <a:rPr lang="en-US" dirty="0"/>
              <a:t>—choices that you think are best for you.</a:t>
            </a:r>
          </a:p>
          <a:p>
            <a:pPr marL="255600" lvl="1" indent="-255600">
              <a:spcBef>
                <a:spcPts val="1200"/>
              </a:spcBef>
              <a:buFont typeface="Arial" panose="020B0604020202020204" pitchFamily="34" charset="0"/>
              <a:buChar char="•"/>
              <a:defRPr/>
            </a:pPr>
            <a:r>
              <a:rPr lang="en-AU" b="1" dirty="0"/>
              <a:t>Social Interest</a:t>
            </a:r>
            <a:endParaRPr lang="en-US" b="1" dirty="0"/>
          </a:p>
          <a:p>
            <a:pPr marL="742950" lvl="2" indent="-259200">
              <a:spcBef>
                <a:spcPts val="1200"/>
              </a:spcBef>
              <a:buFont typeface="Arial" panose="020B0604020202020204" pitchFamily="34" charset="0"/>
              <a:buChar char="‒"/>
              <a:defRPr/>
            </a:pPr>
            <a:r>
              <a:rPr lang="en-US" dirty="0"/>
              <a:t>Choices that are best for society as a whole are said to be in the </a:t>
            </a:r>
            <a:r>
              <a:rPr lang="en-US" b="1" dirty="0"/>
              <a:t>social interest</a:t>
            </a:r>
            <a:r>
              <a:rPr lang="en-US" dirty="0"/>
              <a:t>.</a:t>
            </a:r>
          </a:p>
          <a:p>
            <a:pPr marL="742950" lvl="2" indent="-259200">
              <a:spcBef>
                <a:spcPts val="1200"/>
              </a:spcBef>
              <a:buFont typeface="Arial" panose="020B0604020202020204" pitchFamily="34" charset="0"/>
              <a:buChar char="‒"/>
              <a:defRPr/>
            </a:pPr>
            <a:r>
              <a:rPr lang="en-AU" dirty="0"/>
              <a:t>Social interest has two dimensions:</a:t>
            </a:r>
          </a:p>
          <a:p>
            <a:pPr marL="1143000" lvl="3" indent="-285750">
              <a:spcBef>
                <a:spcPts val="1200"/>
              </a:spcBef>
              <a:spcAft>
                <a:spcPts val="576"/>
              </a:spcAft>
              <a:buSzPct val="120000"/>
              <a:buFont typeface="Wingdings" panose="05000000000000000000" pitchFamily="2" charset="2"/>
              <a:buChar char="§"/>
              <a:defRPr/>
            </a:pPr>
            <a:r>
              <a:rPr lang="en-AU" dirty="0"/>
              <a:t>Efficiency</a:t>
            </a:r>
          </a:p>
          <a:p>
            <a:pPr marL="1143000" lvl="3" indent="-285750">
              <a:spcBef>
                <a:spcPts val="0"/>
              </a:spcBef>
              <a:buSzPct val="120000"/>
              <a:buFont typeface="Wingdings" panose="05000000000000000000" pitchFamily="2" charset="2"/>
              <a:buChar char="§"/>
              <a:defRPr/>
            </a:pPr>
            <a:r>
              <a:rPr lang="en-AU" dirty="0" smtClean="0"/>
              <a:t>Equity</a:t>
            </a:r>
            <a:endParaRPr lang="en-US" dirty="0"/>
          </a:p>
        </p:txBody>
      </p:sp>
    </p:spTree>
    <p:extLst>
      <p:ext uri="{BB962C8B-B14F-4D97-AF65-F5344CB8AC3E}">
        <p14:creationId xmlns:p14="http://schemas.microsoft.com/office/powerpoint/2010/main" val="223124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smtClean="0"/>
              <a:t>(10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marL="255600" lvl="1" indent="-255600">
              <a:lnSpc>
                <a:spcPct val="90000"/>
              </a:lnSpc>
              <a:spcBef>
                <a:spcPts val="1200"/>
              </a:spcBef>
              <a:buFont typeface="Arial" panose="020B0604020202020204" pitchFamily="34" charset="0"/>
              <a:buChar char="•"/>
            </a:pPr>
            <a:r>
              <a:rPr lang="en-AU" altLang="en-US" b="1" dirty="0"/>
              <a:t>Efficiency and Social Interest</a:t>
            </a:r>
            <a:endParaRPr lang="en-US" altLang="en-US" b="1" dirty="0"/>
          </a:p>
          <a:p>
            <a:pPr marL="655650" lvl="2" indent="-255600">
              <a:lnSpc>
                <a:spcPct val="90000"/>
              </a:lnSpc>
              <a:spcBef>
                <a:spcPts val="1200"/>
              </a:spcBef>
              <a:buFont typeface="Arial" panose="020B0604020202020204" pitchFamily="34" charset="0"/>
              <a:buChar char="•"/>
            </a:pPr>
            <a:r>
              <a:rPr lang="en-US" altLang="en-US" dirty="0"/>
              <a:t>Resource use is </a:t>
            </a:r>
            <a:r>
              <a:rPr lang="en-US" altLang="en-US" b="1" dirty="0"/>
              <a:t>efficient</a:t>
            </a:r>
            <a:r>
              <a:rPr lang="en-US" altLang="en-US" dirty="0"/>
              <a:t> if it is </a:t>
            </a:r>
            <a:r>
              <a:rPr lang="en-US" altLang="en-US" i="1" dirty="0"/>
              <a:t>not</a:t>
            </a:r>
            <a:r>
              <a:rPr lang="en-US" altLang="en-US" dirty="0"/>
              <a:t> possible to make someone better off without making someone else worse off</a:t>
            </a:r>
            <a:r>
              <a:rPr lang="en-US" altLang="en-US" dirty="0" smtClean="0"/>
              <a:t>.</a:t>
            </a:r>
          </a:p>
          <a:p>
            <a:pPr marL="655650" lvl="2" indent="-255600">
              <a:lnSpc>
                <a:spcPct val="90000"/>
              </a:lnSpc>
              <a:spcBef>
                <a:spcPts val="1200"/>
              </a:spcBef>
              <a:buFont typeface="Arial" panose="020B0604020202020204" pitchFamily="34" charset="0"/>
              <a:buChar char="•"/>
            </a:pPr>
            <a:r>
              <a:rPr lang="en-AU" altLang="en-US" b="1" dirty="0"/>
              <a:t>Equity</a:t>
            </a:r>
            <a:r>
              <a:rPr lang="en-AU" altLang="en-US" dirty="0"/>
              <a:t> is fairness, but economists have a variety of views about what is fair.</a:t>
            </a:r>
          </a:p>
          <a:p>
            <a:pPr marL="255600" lvl="1" indent="-255600">
              <a:lnSpc>
                <a:spcPct val="90000"/>
              </a:lnSpc>
              <a:spcBef>
                <a:spcPts val="1200"/>
              </a:spcBef>
              <a:buFont typeface="Arial" panose="020B0604020202020204" pitchFamily="34" charset="0"/>
              <a:buChar char="•"/>
            </a:pPr>
            <a:r>
              <a:rPr lang="en-AU" altLang="en-US" b="1" dirty="0" smtClean="0"/>
              <a:t>Fair </a:t>
            </a:r>
            <a:r>
              <a:rPr lang="en-AU" altLang="en-US" b="1" dirty="0"/>
              <a:t>Shares and Social Interest</a:t>
            </a:r>
            <a:endParaRPr lang="en-US" altLang="en-US" b="1" dirty="0"/>
          </a:p>
          <a:p>
            <a:pPr marL="655650" lvl="2" indent="-255600">
              <a:lnSpc>
                <a:spcPct val="90000"/>
              </a:lnSpc>
              <a:spcBef>
                <a:spcPts val="1200"/>
              </a:spcBef>
              <a:buFont typeface="Arial" panose="020B0604020202020204" pitchFamily="34" charset="0"/>
              <a:buChar char="•"/>
            </a:pPr>
            <a:r>
              <a:rPr lang="en-AU" altLang="en-US" dirty="0"/>
              <a:t>The idea that the social interest requires “fair shares” is a deeply held one.</a:t>
            </a:r>
          </a:p>
          <a:p>
            <a:pPr marL="655650" lvl="2" indent="-255600">
              <a:lnSpc>
                <a:spcPct val="90000"/>
              </a:lnSpc>
              <a:spcBef>
                <a:spcPts val="1200"/>
              </a:spcBef>
              <a:buFont typeface="Arial" panose="020B0604020202020204" pitchFamily="34" charset="0"/>
              <a:buChar char="•"/>
            </a:pPr>
            <a:r>
              <a:rPr lang="en-AU" altLang="en-US" dirty="0"/>
              <a:t>But what is </a:t>
            </a:r>
            <a:r>
              <a:rPr lang="en-AU" altLang="en-US" i="1" dirty="0"/>
              <a:t>fair</a:t>
            </a:r>
            <a:r>
              <a:rPr lang="en-AU" altLang="en-US" dirty="0" smtClean="0"/>
              <a:t>?</a:t>
            </a:r>
            <a:endParaRPr lang="en-US" altLang="en-US" dirty="0"/>
          </a:p>
        </p:txBody>
      </p:sp>
    </p:spTree>
    <p:extLst>
      <p:ext uri="{BB962C8B-B14F-4D97-AF65-F5344CB8AC3E}">
        <p14:creationId xmlns:p14="http://schemas.microsoft.com/office/powerpoint/2010/main" val="63024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a:t>(</a:t>
            </a:r>
            <a:r>
              <a:rPr lang="en-US" altLang="en-US" sz="2000" dirty="0" smtClean="0"/>
              <a:t>11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marL="255600" lvl="1" indent="-255600" defTabSz="406400">
              <a:spcBef>
                <a:spcPts val="1200"/>
              </a:spcBef>
              <a:buFont typeface="Arial" panose="020B0604020202020204" pitchFamily="34" charset="0"/>
              <a:buChar char="•"/>
            </a:pPr>
            <a:r>
              <a:rPr lang="en-US" altLang="en-US" dirty="0"/>
              <a:t>Four topics that generate discussion and that illustrate tension between self-interest and social interest are:</a:t>
            </a:r>
          </a:p>
          <a:p>
            <a:pPr marL="741600" lvl="3" indent="-259200" defTabSz="406400">
              <a:spcBef>
                <a:spcPts val="1200"/>
              </a:spcBef>
              <a:buSzPct val="100000"/>
              <a:buFont typeface="Arial" panose="020B0604020202020204" pitchFamily="34" charset="0"/>
              <a:buChar char="‒"/>
            </a:pPr>
            <a:r>
              <a:rPr lang="en-US" altLang="en-US" sz="2000" dirty="0"/>
              <a:t> Globalization</a:t>
            </a:r>
          </a:p>
          <a:p>
            <a:pPr marL="741600" lvl="3" indent="-259200" defTabSz="406400">
              <a:spcBef>
                <a:spcPts val="1200"/>
              </a:spcBef>
              <a:buSzPct val="100000"/>
              <a:buFont typeface="Arial" panose="020B0604020202020204" pitchFamily="34" charset="0"/>
              <a:buChar char="‒"/>
            </a:pPr>
            <a:r>
              <a:rPr lang="en-US" altLang="en-US" sz="2000" dirty="0"/>
              <a:t> The information-age monopolies</a:t>
            </a:r>
          </a:p>
          <a:p>
            <a:pPr marL="741600" lvl="3" indent="-259200" defTabSz="406400">
              <a:spcBef>
                <a:spcPts val="1200"/>
              </a:spcBef>
              <a:buSzPct val="100000"/>
              <a:buFont typeface="Arial" panose="020B0604020202020204" pitchFamily="34" charset="0"/>
              <a:buChar char="‒"/>
            </a:pPr>
            <a:r>
              <a:rPr lang="en-US" altLang="en-US" sz="2000" dirty="0"/>
              <a:t> Climate change</a:t>
            </a:r>
          </a:p>
          <a:p>
            <a:pPr marL="741600" lvl="3" indent="-259200" defTabSz="406400">
              <a:spcBef>
                <a:spcPts val="1200"/>
              </a:spcBef>
              <a:buSzPct val="100000"/>
              <a:buFont typeface="Arial" panose="020B0604020202020204" pitchFamily="34" charset="0"/>
              <a:buChar char="‒"/>
            </a:pPr>
            <a:r>
              <a:rPr lang="en-US" altLang="en-US" sz="2000" dirty="0"/>
              <a:t> Economic </a:t>
            </a:r>
            <a:r>
              <a:rPr lang="en-US" altLang="en-US" sz="2000" dirty="0" smtClean="0"/>
              <a:t>instability</a:t>
            </a:r>
            <a:endParaRPr lang="en-US" altLang="en-US" sz="2000" dirty="0"/>
          </a:p>
        </p:txBody>
      </p:sp>
    </p:spTree>
    <p:extLst>
      <p:ext uri="{BB962C8B-B14F-4D97-AF65-F5344CB8AC3E}">
        <p14:creationId xmlns:p14="http://schemas.microsoft.com/office/powerpoint/2010/main" val="77413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a:t>(</a:t>
            </a:r>
            <a:r>
              <a:rPr lang="en-US" altLang="en-US" sz="2000" dirty="0" smtClean="0"/>
              <a:t>12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marL="255600" lvl="1" indent="-255600" defTabSz="406400">
              <a:lnSpc>
                <a:spcPct val="90000"/>
              </a:lnSpc>
              <a:buFont typeface="Arial" panose="020B0604020202020204" pitchFamily="34" charset="0"/>
              <a:buChar char="•"/>
            </a:pPr>
            <a:r>
              <a:rPr lang="en-US" altLang="en-US" b="1" dirty="0"/>
              <a:t>Globalization</a:t>
            </a:r>
            <a:r>
              <a:rPr lang="en-US" altLang="en-US" b="1" dirty="0">
                <a:solidFill>
                  <a:srgbClr val="DB8657"/>
                </a:solidFill>
              </a:rPr>
              <a:t> </a:t>
            </a:r>
          </a:p>
          <a:p>
            <a:pPr marL="742950" lvl="2" indent="-259200" defTabSz="406400">
              <a:lnSpc>
                <a:spcPct val="90000"/>
              </a:lnSpc>
              <a:spcBef>
                <a:spcPts val="1200"/>
              </a:spcBef>
              <a:buFont typeface="Arial" panose="020B0604020202020204" pitchFamily="34" charset="0"/>
              <a:buChar char="‒"/>
            </a:pPr>
            <a:r>
              <a:rPr lang="en-US" altLang="en-US" i="1" dirty="0"/>
              <a:t>Globalization</a:t>
            </a:r>
            <a:r>
              <a:rPr lang="en-US" altLang="en-US" dirty="0"/>
              <a:t> means the expansion of international trade, borrowing and lending, and investment.</a:t>
            </a:r>
          </a:p>
          <a:p>
            <a:pPr marL="742950" lvl="2" indent="-259200" defTabSz="406400">
              <a:lnSpc>
                <a:spcPct val="90000"/>
              </a:lnSpc>
              <a:spcBef>
                <a:spcPts val="1200"/>
              </a:spcBef>
              <a:buFont typeface="Arial" panose="020B0604020202020204" pitchFamily="34" charset="0"/>
              <a:buChar char="‒"/>
            </a:pPr>
            <a:r>
              <a:rPr lang="en-US" altLang="en-US" dirty="0"/>
              <a:t>Globalization is in the self-interest of consumers who buy low-cost imported goods and services.</a:t>
            </a:r>
          </a:p>
          <a:p>
            <a:pPr marL="742950" lvl="2" indent="-259200" defTabSz="406400">
              <a:lnSpc>
                <a:spcPct val="90000"/>
              </a:lnSpc>
              <a:spcBef>
                <a:spcPts val="1200"/>
              </a:spcBef>
              <a:buFont typeface="Arial" panose="020B0604020202020204" pitchFamily="34" charset="0"/>
              <a:buChar char="‒"/>
            </a:pPr>
            <a:r>
              <a:rPr lang="en-US" altLang="en-US" dirty="0"/>
              <a:t>Globalization is also in the self-interest of the multinational firms that produce in low-cost regions and sell in high-price regions. </a:t>
            </a:r>
          </a:p>
          <a:p>
            <a:pPr marL="742950" lvl="2" indent="-259200" defTabSz="406400">
              <a:lnSpc>
                <a:spcPct val="90000"/>
              </a:lnSpc>
              <a:spcBef>
                <a:spcPts val="1200"/>
              </a:spcBef>
              <a:buFont typeface="Arial" panose="020B0604020202020204" pitchFamily="34" charset="0"/>
              <a:buChar char="‒"/>
            </a:pPr>
            <a:r>
              <a:rPr lang="en-US" altLang="en-US" dirty="0"/>
              <a:t>But is globalization in the self-interest of low-wage workers in other countries and U.S. firms that can’t compete with low-cost imports?</a:t>
            </a:r>
          </a:p>
          <a:p>
            <a:pPr marL="742950" lvl="2" indent="-259200" defTabSz="406400">
              <a:lnSpc>
                <a:spcPct val="90000"/>
              </a:lnSpc>
              <a:spcBef>
                <a:spcPts val="1200"/>
              </a:spcBef>
              <a:buFont typeface="Arial" panose="020B0604020202020204" pitchFamily="34" charset="0"/>
              <a:buChar char="‒"/>
            </a:pPr>
            <a:r>
              <a:rPr lang="en-US" altLang="en-US" dirty="0"/>
              <a:t>Is globalization in the social interest</a:t>
            </a:r>
            <a:r>
              <a:rPr lang="en-US" altLang="en-US" dirty="0" smtClean="0"/>
              <a:t>?</a:t>
            </a:r>
            <a:endParaRPr lang="en-US" altLang="en-US" dirty="0"/>
          </a:p>
        </p:txBody>
      </p:sp>
    </p:spTree>
    <p:extLst>
      <p:ext uri="{BB962C8B-B14F-4D97-AF65-F5344CB8AC3E}">
        <p14:creationId xmlns:p14="http://schemas.microsoft.com/office/powerpoint/2010/main" val="419774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a:t>(</a:t>
            </a:r>
            <a:r>
              <a:rPr lang="en-US" altLang="en-US" sz="2000" dirty="0" smtClean="0"/>
              <a:t>13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marL="255600" lvl="1" indent="-255600" defTabSz="406400">
              <a:buFont typeface="Arial" panose="020B0604020202020204" pitchFamily="34" charset="0"/>
              <a:buChar char="•"/>
            </a:pPr>
            <a:r>
              <a:rPr lang="en-US" altLang="en-US" b="1" dirty="0"/>
              <a:t>The Information-Age Monopolies </a:t>
            </a:r>
          </a:p>
          <a:p>
            <a:pPr marL="742950" lvl="2" indent="-259200" defTabSz="406400">
              <a:spcBef>
                <a:spcPts val="1200"/>
              </a:spcBef>
              <a:buFont typeface="Arial" panose="020B0604020202020204" pitchFamily="34" charset="0"/>
              <a:buChar char="‒"/>
            </a:pPr>
            <a:r>
              <a:rPr lang="en-US" altLang="en-US" dirty="0"/>
              <a:t>The technological change of the past forty years has been called the </a:t>
            </a:r>
            <a:r>
              <a:rPr lang="en-US" altLang="en-US" i="1" dirty="0"/>
              <a:t>Information Revolution</a:t>
            </a:r>
            <a:r>
              <a:rPr lang="en-US" altLang="en-US" dirty="0"/>
              <a:t>.</a:t>
            </a:r>
          </a:p>
          <a:p>
            <a:pPr marL="742950" lvl="2" indent="-259200" defTabSz="406400">
              <a:spcBef>
                <a:spcPts val="1200"/>
              </a:spcBef>
              <a:buFont typeface="Arial" panose="020B0604020202020204" pitchFamily="34" charset="0"/>
              <a:buChar char="‒"/>
            </a:pPr>
            <a:r>
              <a:rPr lang="en-US" altLang="en-US" dirty="0"/>
              <a:t>The information revolution has clearly served your self-interest: It has provided your cell-phone, laptop, loads of handy applications, and the Internet. </a:t>
            </a:r>
          </a:p>
          <a:p>
            <a:pPr marL="742950" lvl="2" indent="-259200" defTabSz="406400">
              <a:spcBef>
                <a:spcPts val="1200"/>
              </a:spcBef>
              <a:buFont typeface="Arial" panose="020B0604020202020204" pitchFamily="34" charset="0"/>
              <a:buChar char="‒"/>
            </a:pPr>
            <a:r>
              <a:rPr lang="en-US" altLang="en-US" dirty="0"/>
              <a:t>It has also served the self-interest of Bill Gates of Microsoft and Gordon Moore of Intel, both of whom have seen their wealth soar.</a:t>
            </a:r>
          </a:p>
          <a:p>
            <a:pPr marL="742950" lvl="2" indent="-259200" defTabSz="406400">
              <a:spcBef>
                <a:spcPts val="1200"/>
              </a:spcBef>
              <a:buFont typeface="Arial" panose="020B0604020202020204" pitchFamily="34" charset="0"/>
              <a:buChar char="‒"/>
            </a:pPr>
            <a:r>
              <a:rPr lang="en-US" altLang="en-US" dirty="0"/>
              <a:t>But did the information revolution serve the social interest</a:t>
            </a:r>
            <a:r>
              <a:rPr lang="en-US" altLang="en-US" dirty="0" smtClean="0"/>
              <a:t>?</a:t>
            </a:r>
            <a:endParaRPr lang="en-US" altLang="en-US" dirty="0"/>
          </a:p>
        </p:txBody>
      </p:sp>
    </p:spTree>
    <p:extLst>
      <p:ext uri="{BB962C8B-B14F-4D97-AF65-F5344CB8AC3E}">
        <p14:creationId xmlns:p14="http://schemas.microsoft.com/office/powerpoint/2010/main" val="173902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a:t>(</a:t>
            </a:r>
            <a:r>
              <a:rPr lang="en-US" altLang="en-US" sz="2000" dirty="0" smtClean="0"/>
              <a:t>14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marL="255600" lvl="1" indent="-255600" defTabSz="406400">
              <a:spcBef>
                <a:spcPts val="1200"/>
              </a:spcBef>
              <a:buFont typeface="Arial" panose="020B0604020202020204" pitchFamily="34" charset="0"/>
              <a:buChar char="•"/>
            </a:pPr>
            <a:r>
              <a:rPr lang="en-US" altLang="en-US" b="1" dirty="0"/>
              <a:t>Climate Change</a:t>
            </a:r>
            <a:r>
              <a:rPr lang="en-US" altLang="en-US" sz="2000" b="1" dirty="0">
                <a:solidFill>
                  <a:srgbClr val="DB8657"/>
                </a:solidFill>
              </a:rPr>
              <a:t> </a:t>
            </a:r>
          </a:p>
          <a:p>
            <a:pPr marL="742518" lvl="1" indent="-255600" defTabSz="406400">
              <a:spcBef>
                <a:spcPts val="1200"/>
              </a:spcBef>
              <a:spcAft>
                <a:spcPts val="600"/>
              </a:spcAft>
            </a:pPr>
            <a:r>
              <a:rPr lang="en-AU" altLang="en-US" sz="2000" dirty="0"/>
              <a:t>Climate change is a huge political issue today. </a:t>
            </a:r>
          </a:p>
          <a:p>
            <a:pPr marL="742518" lvl="1" indent="-255600" defTabSz="406400">
              <a:spcBef>
                <a:spcPts val="1200"/>
              </a:spcBef>
              <a:spcAft>
                <a:spcPts val="600"/>
              </a:spcAft>
            </a:pPr>
            <a:r>
              <a:rPr lang="en-AU" altLang="en-US" sz="2000" dirty="0"/>
              <a:t>Every serious political leader is acutely aware of the problem and of the popularity of having proposals that might lower carbon emissions.</a:t>
            </a:r>
          </a:p>
          <a:p>
            <a:pPr marL="742518" lvl="1" indent="-255600" defTabSz="406400">
              <a:spcBef>
                <a:spcPts val="1200"/>
              </a:spcBef>
              <a:spcAft>
                <a:spcPts val="600"/>
              </a:spcAft>
            </a:pPr>
            <a:r>
              <a:rPr lang="en-AU" altLang="en-US" sz="2000" dirty="0"/>
              <a:t>Burning fossil fuels to generate electricity and to power airplanes, automobiles, and trucks pours a staggering </a:t>
            </a:r>
            <a:r>
              <a:rPr lang="en-AU" altLang="en-US" sz="2000" dirty="0" smtClean="0"/>
              <a:t>28 </a:t>
            </a:r>
            <a:r>
              <a:rPr lang="en-AU" altLang="en-US" sz="2000" dirty="0"/>
              <a:t>billion tons—4 tons per person—of carbon dioxide into the atmosphere each year</a:t>
            </a:r>
            <a:r>
              <a:rPr lang="en-AU" altLang="en-US" sz="2000" dirty="0" smtClean="0"/>
              <a:t>.</a:t>
            </a:r>
            <a:endParaRPr lang="en-AU" altLang="en-US" sz="2000" dirty="0"/>
          </a:p>
        </p:txBody>
      </p:sp>
    </p:spTree>
    <p:extLst>
      <p:ext uri="{BB962C8B-B14F-4D97-AF65-F5344CB8AC3E}">
        <p14:creationId xmlns:p14="http://schemas.microsoft.com/office/powerpoint/2010/main" val="403909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622828"/>
          </a:xfrm>
        </p:spPr>
        <p:txBody>
          <a:bodyPr/>
          <a:lstStyle/>
          <a:p>
            <a:r>
              <a:rPr lang="en-US" sz="3550" dirty="0"/>
              <a:t>Chapter Outline and </a:t>
            </a:r>
            <a:r>
              <a:rPr lang="en-US" sz="3550" dirty="0" smtClean="0"/>
              <a:t>Learning Objectives</a:t>
            </a:r>
            <a:endParaRPr lang="en-US" sz="3550" dirty="0"/>
          </a:p>
        </p:txBody>
      </p:sp>
      <p:sp>
        <p:nvSpPr>
          <p:cNvPr id="3" name="Content Placeholder 2"/>
          <p:cNvSpPr>
            <a:spLocks noGrp="1"/>
          </p:cNvSpPr>
          <p:nvPr>
            <p:ph sz="quarter" idx="14"/>
          </p:nvPr>
        </p:nvSpPr>
        <p:spPr>
          <a:xfrm>
            <a:off x="457200" y="1600200"/>
            <a:ext cx="4114800" cy="4525963"/>
          </a:xfrm>
        </p:spPr>
        <p:txBody>
          <a:bodyPr/>
          <a:lstStyle/>
          <a:p>
            <a:pPr marL="0" indent="0">
              <a:buNone/>
            </a:pPr>
            <a:r>
              <a:rPr lang="en-US" sz="2200" b="1" dirty="0">
                <a:solidFill>
                  <a:srgbClr val="A85944"/>
                </a:solidFill>
              </a:rPr>
              <a:t>1</a:t>
            </a:r>
            <a:r>
              <a:rPr lang="en-US" sz="2200" b="1" dirty="0" smtClean="0">
                <a:solidFill>
                  <a:srgbClr val="A85944"/>
                </a:solidFill>
              </a:rPr>
              <a:t>.1</a:t>
            </a:r>
            <a:r>
              <a:rPr lang="en-US" sz="2200" dirty="0" smtClean="0"/>
              <a:t> </a:t>
            </a:r>
            <a:r>
              <a:rPr lang="en-CA" altLang="en-US" sz="2200" dirty="0">
                <a:cs typeface="Arial" panose="020B0604020202020204" pitchFamily="34" charset="0"/>
              </a:rPr>
              <a:t>Define economics and distinguish </a:t>
            </a:r>
            <a:r>
              <a:rPr lang="en-CA" altLang="en-US" sz="2200" dirty="0" smtClean="0">
                <a:cs typeface="Arial" panose="020B0604020202020204" pitchFamily="34" charset="0"/>
              </a:rPr>
              <a:t>between microeconomics </a:t>
            </a:r>
            <a:r>
              <a:rPr lang="en-CA" altLang="en-US" sz="2200" dirty="0">
                <a:cs typeface="Arial" panose="020B0604020202020204" pitchFamily="34" charset="0"/>
              </a:rPr>
              <a:t>and macroeconomics</a:t>
            </a:r>
            <a:endParaRPr lang="en-US" sz="2200" dirty="0"/>
          </a:p>
          <a:p>
            <a:pPr marL="0" indent="0">
              <a:buNone/>
            </a:pPr>
            <a:r>
              <a:rPr lang="en-US" sz="2200" b="1" dirty="0" smtClean="0">
                <a:solidFill>
                  <a:srgbClr val="A85944"/>
                </a:solidFill>
              </a:rPr>
              <a:t>1.2</a:t>
            </a:r>
            <a:r>
              <a:rPr lang="en-US" sz="2200" dirty="0" smtClean="0"/>
              <a:t> </a:t>
            </a:r>
            <a:r>
              <a:rPr lang="en-CA" altLang="en-US" sz="2200" dirty="0">
                <a:cs typeface="Arial" panose="020B0604020202020204" pitchFamily="34" charset="0"/>
              </a:rPr>
              <a:t>Explain the two big questions of economics</a:t>
            </a:r>
            <a:endParaRPr lang="en-US" sz="2200" dirty="0"/>
          </a:p>
          <a:p>
            <a:pPr marL="0" indent="0">
              <a:buNone/>
            </a:pPr>
            <a:r>
              <a:rPr lang="en-US" sz="2200" b="1" dirty="0" smtClean="0">
                <a:solidFill>
                  <a:srgbClr val="A85944"/>
                </a:solidFill>
              </a:rPr>
              <a:t>1.3</a:t>
            </a:r>
            <a:r>
              <a:rPr lang="en-US" sz="2200" dirty="0" smtClean="0"/>
              <a:t> </a:t>
            </a:r>
            <a:r>
              <a:rPr lang="en-CA" altLang="en-US" sz="2200" dirty="0">
                <a:cs typeface="Arial" panose="020B0604020202020204" pitchFamily="34" charset="0"/>
              </a:rPr>
              <a:t>Explain the key ideas that define the economic way of </a:t>
            </a:r>
            <a:r>
              <a:rPr lang="en-CA" altLang="en-US" sz="2200" dirty="0" smtClean="0">
                <a:cs typeface="Arial" panose="020B0604020202020204" pitchFamily="34" charset="0"/>
              </a:rPr>
              <a:t>thinking</a:t>
            </a:r>
          </a:p>
          <a:p>
            <a:pPr marL="0" indent="0">
              <a:buNone/>
            </a:pPr>
            <a:r>
              <a:rPr lang="en-US" sz="2200" b="1" dirty="0" smtClean="0">
                <a:solidFill>
                  <a:srgbClr val="A85944"/>
                </a:solidFill>
              </a:rPr>
              <a:t>1.4</a:t>
            </a:r>
            <a:r>
              <a:rPr lang="en-US" sz="2200" dirty="0" smtClean="0"/>
              <a:t> </a:t>
            </a:r>
            <a:r>
              <a:rPr lang="en-CA" altLang="en-US" sz="2200" dirty="0">
                <a:cs typeface="Arial" panose="020B0604020202020204" pitchFamily="34" charset="0"/>
              </a:rPr>
              <a:t>Explain how economists go about their work as social scientists and policy advisers</a:t>
            </a:r>
            <a:endParaRPr lang="en-US" sz="2200"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7643"/>
            <a:ext cx="4038600" cy="258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32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a:t>(</a:t>
            </a:r>
            <a:r>
              <a:rPr lang="en-US" altLang="en-US" sz="2000" dirty="0" smtClean="0"/>
              <a:t>15 of 17)</a:t>
            </a:r>
            <a:endParaRPr lang="en-IN" dirty="0"/>
          </a:p>
        </p:txBody>
      </p:sp>
      <p:sp>
        <p:nvSpPr>
          <p:cNvPr id="4" name="Content Placeholder 3"/>
          <p:cNvSpPr>
            <a:spLocks noGrp="1"/>
          </p:cNvSpPr>
          <p:nvPr>
            <p:ph sz="quarter" idx="14"/>
          </p:nvPr>
        </p:nvSpPr>
        <p:spPr/>
        <p:txBody>
          <a:bodyPr/>
          <a:lstStyle/>
          <a:p>
            <a:pPr marL="255600">
              <a:spcBef>
                <a:spcPts val="1200"/>
              </a:spcBef>
              <a:spcAft>
                <a:spcPts val="600"/>
              </a:spcAft>
            </a:pPr>
            <a:r>
              <a:rPr lang="en-AU" altLang="en-US" sz="2400" dirty="0"/>
              <a:t>Two thirds of the world’s carbon emissions comes from the United States, China, the European Union, Russia, and India. </a:t>
            </a:r>
          </a:p>
          <a:p>
            <a:pPr marL="255600">
              <a:spcBef>
                <a:spcPts val="1200"/>
              </a:spcBef>
              <a:spcAft>
                <a:spcPts val="600"/>
              </a:spcAft>
            </a:pPr>
            <a:r>
              <a:rPr lang="en-AU" altLang="en-US" sz="2400" dirty="0"/>
              <a:t>The fastest growing emissions are coming from India and China.</a:t>
            </a:r>
          </a:p>
          <a:p>
            <a:pPr marL="255600">
              <a:spcBef>
                <a:spcPts val="1200"/>
              </a:spcBef>
              <a:spcAft>
                <a:spcPts val="600"/>
              </a:spcAft>
            </a:pPr>
            <a:r>
              <a:rPr lang="en-AU" altLang="en-US" sz="2400" dirty="0"/>
              <a:t>The amount of global warming caused by economic activity and its effects are uncertain, but the emissions continue to grow and pose huge risks</a:t>
            </a:r>
            <a:r>
              <a:rPr lang="en-AU" altLang="en-US" sz="2400" dirty="0" smtClean="0"/>
              <a:t>.</a:t>
            </a:r>
            <a:endParaRPr lang="en-US" altLang="en-US" sz="2400" dirty="0"/>
          </a:p>
        </p:txBody>
      </p:sp>
    </p:spTree>
    <p:extLst>
      <p:ext uri="{BB962C8B-B14F-4D97-AF65-F5344CB8AC3E}">
        <p14:creationId xmlns:p14="http://schemas.microsoft.com/office/powerpoint/2010/main" val="312453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a:t>(</a:t>
            </a:r>
            <a:r>
              <a:rPr lang="en-US" altLang="en-US" sz="2000" dirty="0" smtClean="0"/>
              <a:t>16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a:xfrm>
            <a:off x="457200" y="1522566"/>
            <a:ext cx="8229600" cy="4802034"/>
          </a:xfrm>
        </p:spPr>
        <p:txBody>
          <a:bodyPr/>
          <a:lstStyle/>
          <a:p>
            <a:pPr marL="255600" indent="-255600">
              <a:spcBef>
                <a:spcPts val="1200"/>
              </a:spcBef>
            </a:pPr>
            <a:r>
              <a:rPr lang="en-AU" altLang="en-US" sz="2400" dirty="0" smtClean="0"/>
              <a:t>Every day, when you make self-interested choices to use electricity and gasoline, you contribute to carbon emissions.</a:t>
            </a:r>
          </a:p>
          <a:p>
            <a:pPr marL="255600" indent="-255600">
              <a:spcBef>
                <a:spcPts val="1200"/>
              </a:spcBef>
            </a:pPr>
            <a:r>
              <a:rPr lang="en-US" altLang="en-US" sz="2400" dirty="0" smtClean="0"/>
              <a:t>You leave your carbon footprint.</a:t>
            </a:r>
          </a:p>
          <a:p>
            <a:pPr marL="342900" lvl="1" indent="-342900">
              <a:spcBef>
                <a:spcPts val="1200"/>
              </a:spcBef>
              <a:buFont typeface="Arial" panose="020B0604020202020204" pitchFamily="34" charset="0"/>
              <a:buChar char="•"/>
            </a:pPr>
            <a:r>
              <a:rPr lang="en-US" altLang="en-US" dirty="0" smtClean="0"/>
              <a:t>You can lessen your carbon footprint by walking, riding a bike, taking a cold shower, or planting a tree.</a:t>
            </a:r>
          </a:p>
          <a:p>
            <a:pPr marL="342900" lvl="1" indent="-342900">
              <a:spcBef>
                <a:spcPts val="1200"/>
              </a:spcBef>
              <a:buFont typeface="Arial" panose="020B0604020202020204" pitchFamily="34" charset="0"/>
              <a:buChar char="•"/>
            </a:pPr>
            <a:r>
              <a:rPr lang="en-US" altLang="en-US" dirty="0" smtClean="0"/>
              <a:t>But can each one of us be relied upon to make decisions that affect the Earth’s carbon-dioxide concentration in the social interest? </a:t>
            </a:r>
          </a:p>
          <a:p>
            <a:pPr marL="255600" indent="-255600">
              <a:spcBef>
                <a:spcPts val="1200"/>
              </a:spcBef>
            </a:pPr>
            <a:r>
              <a:rPr lang="en-US" altLang="en-US" sz="2400" dirty="0" smtClean="0"/>
              <a:t>Can governments </a:t>
            </a:r>
            <a:r>
              <a:rPr lang="en-AU" altLang="en-US" sz="2400" dirty="0" smtClean="0"/>
              <a:t>change the incentives we face so that our self-interested choices are also in the social interest?</a:t>
            </a:r>
            <a:endParaRPr lang="en-US" altLang="en-US" sz="2400" dirty="0"/>
          </a:p>
        </p:txBody>
      </p:sp>
    </p:spTree>
    <p:extLst>
      <p:ext uri="{BB962C8B-B14F-4D97-AF65-F5344CB8AC3E}">
        <p14:creationId xmlns:p14="http://schemas.microsoft.com/office/powerpoint/2010/main" val="152709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a:t>(</a:t>
            </a:r>
            <a:r>
              <a:rPr lang="en-US" altLang="en-US" sz="2000" dirty="0" smtClean="0"/>
              <a:t>17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marL="255600" lvl="1" indent="-255600" defTabSz="406400">
              <a:spcBef>
                <a:spcPts val="1200"/>
              </a:spcBef>
              <a:buFont typeface="Arial" panose="020B0604020202020204" pitchFamily="34" charset="0"/>
              <a:buChar char="•"/>
            </a:pPr>
            <a:r>
              <a:rPr lang="en-US" altLang="en-US" b="1" dirty="0"/>
              <a:t>Economic</a:t>
            </a:r>
            <a:r>
              <a:rPr lang="en-US" altLang="en-US" b="1" dirty="0">
                <a:solidFill>
                  <a:srgbClr val="F2615F"/>
                </a:solidFill>
              </a:rPr>
              <a:t> </a:t>
            </a:r>
            <a:r>
              <a:rPr lang="en-US" altLang="en-US" b="1" dirty="0"/>
              <a:t>Instability</a:t>
            </a:r>
            <a:r>
              <a:rPr lang="en-US" altLang="en-US" b="1" dirty="0">
                <a:solidFill>
                  <a:srgbClr val="DB8657"/>
                </a:solidFill>
              </a:rPr>
              <a:t> </a:t>
            </a:r>
          </a:p>
          <a:p>
            <a:pPr marL="742518" lvl="1" indent="-255600" defTabSz="406400">
              <a:spcBef>
                <a:spcPts val="1200"/>
              </a:spcBef>
              <a:spcAft>
                <a:spcPts val="725"/>
              </a:spcAft>
            </a:pPr>
            <a:r>
              <a:rPr lang="en-CA" altLang="en-US" sz="2000" dirty="0"/>
              <a:t>In 2008, banks were in trouble. They had made loans that borrowers couldn’t repay and they were holding securities the values of which had crashed. </a:t>
            </a:r>
          </a:p>
          <a:p>
            <a:pPr marL="742518" lvl="1" indent="-255600" defTabSz="406400">
              <a:spcBef>
                <a:spcPts val="1200"/>
              </a:spcBef>
              <a:spcAft>
                <a:spcPts val="725"/>
              </a:spcAft>
            </a:pPr>
            <a:r>
              <a:rPr lang="en-CA" altLang="en-US" sz="2000" dirty="0"/>
              <a:t>Banks’ choices to take deposits and make loans are made in self-interest, but does this lending and borrowing serve the social interest? </a:t>
            </a:r>
          </a:p>
          <a:p>
            <a:pPr marL="742518" lvl="1" indent="-255600" defTabSz="406400">
              <a:spcBef>
                <a:spcPts val="1200"/>
              </a:spcBef>
              <a:spcAft>
                <a:spcPts val="725"/>
              </a:spcAft>
            </a:pPr>
            <a:r>
              <a:rPr lang="en-CA" altLang="en-US" sz="2000" dirty="0"/>
              <a:t>Do banks lend too much in the pursuit of profit</a:t>
            </a:r>
            <a:r>
              <a:rPr lang="en-CA" altLang="en-US" sz="2000" dirty="0" smtClean="0"/>
              <a:t>?</a:t>
            </a:r>
            <a:endParaRPr lang="en-US" altLang="en-US" sz="2000" dirty="0"/>
          </a:p>
        </p:txBody>
      </p:sp>
    </p:spTree>
    <p:extLst>
      <p:ext uri="{BB962C8B-B14F-4D97-AF65-F5344CB8AC3E}">
        <p14:creationId xmlns:p14="http://schemas.microsoft.com/office/powerpoint/2010/main" val="40080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Economic Way of </a:t>
            </a:r>
            <a:r>
              <a:rPr lang="en-US" altLang="en-US" dirty="0" smtClean="0"/>
              <a:t>Thinking </a:t>
            </a:r>
            <a:r>
              <a:rPr lang="en-US" altLang="en-US" sz="2000" dirty="0" smtClean="0"/>
              <a:t>(1 of 3)</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tabLst>
                <a:tab pos="457200" algn="l"/>
              </a:tabLst>
            </a:pPr>
            <a:r>
              <a:rPr lang="en-US" altLang="en-US" dirty="0"/>
              <a:t>Six key ideas define the economic way of thinking</a:t>
            </a:r>
            <a:r>
              <a:rPr lang="en-US" altLang="en-US" dirty="0" smtClean="0"/>
              <a:t>:</a:t>
            </a:r>
          </a:p>
          <a:p>
            <a:pPr marL="716400" lvl="3" indent="-259200">
              <a:spcBef>
                <a:spcPts val="1200"/>
              </a:spcBef>
              <a:buFont typeface="Arial" panose="020B0604020202020204" pitchFamily="34" charset="0"/>
              <a:buChar char="‒"/>
              <a:tabLst>
                <a:tab pos="457200" algn="l"/>
              </a:tabLst>
            </a:pPr>
            <a:r>
              <a:rPr lang="en-US" altLang="en-US" sz="2000" dirty="0"/>
              <a:t>A choice is a </a:t>
            </a:r>
            <a:r>
              <a:rPr lang="en-US" altLang="en-US" sz="2000" i="1" dirty="0"/>
              <a:t>tradeoff</a:t>
            </a:r>
            <a:r>
              <a:rPr lang="en-US" altLang="en-US" sz="2000" dirty="0"/>
              <a:t>.</a:t>
            </a:r>
          </a:p>
          <a:p>
            <a:pPr marL="716400" lvl="3" indent="-259200">
              <a:spcBef>
                <a:spcPts val="1200"/>
              </a:spcBef>
              <a:buFont typeface="Arial" panose="020B0604020202020204" pitchFamily="34" charset="0"/>
              <a:buChar char="‒"/>
              <a:tabLst>
                <a:tab pos="457200" algn="l"/>
              </a:tabLst>
            </a:pPr>
            <a:r>
              <a:rPr lang="en-US" altLang="en-US" sz="2000" dirty="0"/>
              <a:t>People make </a:t>
            </a:r>
            <a:r>
              <a:rPr lang="en-US" altLang="en-US" sz="2000" i="1" dirty="0"/>
              <a:t>rational choices</a:t>
            </a:r>
            <a:r>
              <a:rPr lang="en-US" altLang="en-US" sz="2000" dirty="0"/>
              <a:t> by comparing </a:t>
            </a:r>
            <a:r>
              <a:rPr lang="en-US" altLang="en-US" sz="2000" i="1" dirty="0"/>
              <a:t>benefits and costs</a:t>
            </a:r>
            <a:r>
              <a:rPr lang="en-US" altLang="en-US" sz="2000" dirty="0"/>
              <a:t>.</a:t>
            </a:r>
          </a:p>
          <a:p>
            <a:pPr marL="716400" lvl="3" indent="-259200">
              <a:spcBef>
                <a:spcPts val="1200"/>
              </a:spcBef>
              <a:buFont typeface="Arial" panose="020B0604020202020204" pitchFamily="34" charset="0"/>
              <a:buChar char="‒"/>
              <a:tabLst>
                <a:tab pos="457200" algn="l"/>
              </a:tabLst>
            </a:pPr>
            <a:r>
              <a:rPr lang="en-US" altLang="en-US" sz="2000" i="1" dirty="0"/>
              <a:t>Benefit</a:t>
            </a:r>
            <a:r>
              <a:rPr lang="en-US" altLang="en-US" sz="2000" dirty="0"/>
              <a:t> is </a:t>
            </a:r>
            <a:r>
              <a:rPr lang="en-US" altLang="en-US" sz="2000" i="1" dirty="0"/>
              <a:t>what you gain</a:t>
            </a:r>
            <a:r>
              <a:rPr lang="en-US" altLang="en-US" sz="2000" dirty="0"/>
              <a:t> from something.</a:t>
            </a:r>
          </a:p>
          <a:p>
            <a:pPr marL="716400" lvl="3" indent="-259200">
              <a:spcBef>
                <a:spcPts val="1200"/>
              </a:spcBef>
              <a:buFont typeface="Arial" panose="020B0604020202020204" pitchFamily="34" charset="0"/>
              <a:buChar char="‒"/>
              <a:tabLst>
                <a:tab pos="457200" algn="l"/>
              </a:tabLst>
            </a:pPr>
            <a:r>
              <a:rPr lang="en-US" altLang="en-US" sz="2000" i="1" dirty="0"/>
              <a:t>Cost </a:t>
            </a:r>
            <a:r>
              <a:rPr lang="en-US" altLang="en-US" sz="2000" dirty="0"/>
              <a:t>is what you </a:t>
            </a:r>
            <a:r>
              <a:rPr lang="en-US" altLang="en-US" sz="2000" i="1" dirty="0"/>
              <a:t>must give up </a:t>
            </a:r>
            <a:r>
              <a:rPr lang="en-US" altLang="en-US" sz="2000" dirty="0"/>
              <a:t>to get something.</a:t>
            </a:r>
          </a:p>
          <a:p>
            <a:pPr marL="716400" lvl="3" indent="-259200">
              <a:spcBef>
                <a:spcPts val="1200"/>
              </a:spcBef>
              <a:buFont typeface="Arial" panose="020B0604020202020204" pitchFamily="34" charset="0"/>
              <a:buChar char="‒"/>
              <a:tabLst>
                <a:tab pos="457200" algn="l"/>
              </a:tabLst>
            </a:pPr>
            <a:r>
              <a:rPr lang="en-US" altLang="en-US" sz="2000" dirty="0"/>
              <a:t>Most choices are </a:t>
            </a:r>
            <a:r>
              <a:rPr lang="en-US" altLang="en-US" sz="2000" i="1" dirty="0"/>
              <a:t>“how-much” </a:t>
            </a:r>
            <a:r>
              <a:rPr lang="en-US" altLang="en-US" sz="2000" dirty="0"/>
              <a:t>choices made at the </a:t>
            </a:r>
            <a:r>
              <a:rPr lang="en-US" altLang="en-US" sz="2000" i="1" dirty="0"/>
              <a:t>margin</a:t>
            </a:r>
            <a:r>
              <a:rPr lang="en-US" altLang="en-US" sz="2000" dirty="0"/>
              <a:t>.</a:t>
            </a:r>
          </a:p>
          <a:p>
            <a:pPr marL="716400" lvl="3" indent="-259200">
              <a:spcBef>
                <a:spcPts val="1200"/>
              </a:spcBef>
              <a:buFont typeface="Arial" panose="020B0604020202020204" pitchFamily="34" charset="0"/>
              <a:buChar char="‒"/>
              <a:tabLst>
                <a:tab pos="457200" algn="l"/>
              </a:tabLst>
            </a:pPr>
            <a:r>
              <a:rPr lang="en-US" altLang="en-US" sz="2000" dirty="0"/>
              <a:t>Choices respond to </a:t>
            </a:r>
            <a:r>
              <a:rPr lang="en-US" altLang="en-US" sz="2000" i="1" dirty="0"/>
              <a:t>incentives</a:t>
            </a:r>
            <a:r>
              <a:rPr lang="en-US" altLang="en-US" sz="2000" dirty="0" smtClean="0"/>
              <a:t>.</a:t>
            </a:r>
            <a:endParaRPr lang="en-US" altLang="en-US" sz="2000" dirty="0"/>
          </a:p>
        </p:txBody>
      </p:sp>
    </p:spTree>
    <p:extLst>
      <p:ext uri="{BB962C8B-B14F-4D97-AF65-F5344CB8AC3E}">
        <p14:creationId xmlns:p14="http://schemas.microsoft.com/office/powerpoint/2010/main" val="137690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Economic Way of Thinking </a:t>
            </a:r>
            <a:r>
              <a:rPr lang="en-US" altLang="en-US" sz="2000" dirty="0" smtClean="0"/>
              <a:t>(2 </a:t>
            </a:r>
            <a:r>
              <a:rPr lang="en-US" altLang="en-US" sz="2000" dirty="0"/>
              <a:t>of </a:t>
            </a:r>
            <a:r>
              <a:rPr lang="en-US" altLang="en-US" sz="2000" dirty="0" smtClean="0"/>
              <a:t>3)</a:t>
            </a:r>
            <a:endParaRPr lang="en-IN" dirty="0"/>
          </a:p>
        </p:txBody>
      </p:sp>
      <p:sp>
        <p:nvSpPr>
          <p:cNvPr id="4" name="Content Placeholder 3"/>
          <p:cNvSpPr>
            <a:spLocks noGrp="1"/>
          </p:cNvSpPr>
          <p:nvPr>
            <p:ph sz="quarter" idx="14"/>
          </p:nvPr>
        </p:nvSpPr>
        <p:spPr/>
        <p:txBody>
          <a:bodyPr/>
          <a:lstStyle/>
          <a:p>
            <a:pPr marL="114300"/>
            <a:r>
              <a:rPr lang="en-US" altLang="en-US" sz="2400" b="1" dirty="0"/>
              <a:t>A Choice Is a Tradeoff</a:t>
            </a:r>
          </a:p>
          <a:p>
            <a:pPr lvl="1" indent="-259200"/>
            <a:r>
              <a:rPr lang="en-US" altLang="en-US" sz="2000" dirty="0"/>
              <a:t>The</a:t>
            </a:r>
            <a:r>
              <a:rPr lang="en-US" altLang="en-US" sz="2000" i="1" dirty="0"/>
              <a:t> economic way of thinking</a:t>
            </a:r>
            <a:r>
              <a:rPr lang="en-US" altLang="en-US" sz="2000" dirty="0"/>
              <a:t> places </a:t>
            </a:r>
            <a:r>
              <a:rPr lang="en-US" altLang="en-US" sz="2000" i="1" dirty="0"/>
              <a:t>scarcity</a:t>
            </a:r>
            <a:r>
              <a:rPr lang="en-US" altLang="en-US" sz="2000" dirty="0"/>
              <a:t> and its implication, </a:t>
            </a:r>
            <a:r>
              <a:rPr lang="en-US" altLang="en-US" sz="2000" i="1" dirty="0"/>
              <a:t>choice</a:t>
            </a:r>
            <a:r>
              <a:rPr lang="en-US" altLang="en-US" sz="2000" dirty="0"/>
              <a:t>, at center stage.</a:t>
            </a:r>
          </a:p>
          <a:p>
            <a:pPr lvl="1" indent="-259200"/>
            <a:r>
              <a:rPr lang="en-US" altLang="en-US" sz="2000" dirty="0"/>
              <a:t>You can think about every choice as a </a:t>
            </a:r>
            <a:r>
              <a:rPr lang="en-US" altLang="en-US" sz="2000" b="1" dirty="0"/>
              <a:t>tradeoff</a:t>
            </a:r>
            <a:r>
              <a:rPr lang="en-US" altLang="en-US" sz="2000" i="1" dirty="0"/>
              <a:t>—</a:t>
            </a:r>
            <a:r>
              <a:rPr lang="en-US" altLang="en-US" sz="2000" dirty="0"/>
              <a:t>an exchange—giving up one thing to get something else.</a:t>
            </a:r>
          </a:p>
          <a:p>
            <a:pPr lvl="1" indent="-259200"/>
            <a:r>
              <a:rPr lang="en-US" altLang="en-US" sz="2000" dirty="0"/>
              <a:t>On Saturday night, will you study or have fun?</a:t>
            </a:r>
          </a:p>
          <a:p>
            <a:pPr lvl="1" indent="-259200"/>
            <a:r>
              <a:rPr lang="en-US" altLang="en-US" sz="2000" dirty="0"/>
              <a:t>You can’t study and have fun at the same time, so </a:t>
            </a:r>
            <a:r>
              <a:rPr lang="en-US" altLang="en-US" sz="2000" i="1" dirty="0"/>
              <a:t>y</a:t>
            </a:r>
            <a:r>
              <a:rPr lang="en-US" altLang="en-US" sz="2000" dirty="0"/>
              <a:t>ou must make a choice. </a:t>
            </a:r>
          </a:p>
          <a:p>
            <a:pPr lvl="1" indent="-259200"/>
            <a:r>
              <a:rPr lang="en-US" altLang="en-US" sz="2000" dirty="0"/>
              <a:t>Whatever you choose, you could have chosen something else. Your choice is a tradeoff</a:t>
            </a:r>
            <a:r>
              <a:rPr lang="en-US" altLang="en-US" sz="2000" dirty="0" smtClean="0"/>
              <a:t>.</a:t>
            </a:r>
            <a:endParaRPr lang="en-US" altLang="en-US" sz="2000" i="1" dirty="0"/>
          </a:p>
        </p:txBody>
      </p:sp>
    </p:spTree>
    <p:extLst>
      <p:ext uri="{BB962C8B-B14F-4D97-AF65-F5344CB8AC3E}">
        <p14:creationId xmlns:p14="http://schemas.microsoft.com/office/powerpoint/2010/main" val="250544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Economic Way of Thinking </a:t>
            </a:r>
            <a:r>
              <a:rPr lang="en-US" altLang="en-US" sz="2000" dirty="0" smtClean="0"/>
              <a:t>(3 </a:t>
            </a:r>
            <a:r>
              <a:rPr lang="en-US" altLang="en-US" sz="2000" dirty="0"/>
              <a:t>of </a:t>
            </a:r>
            <a:r>
              <a:rPr lang="en-US" altLang="en-US" sz="2000" dirty="0" smtClean="0"/>
              <a:t>3)</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US" altLang="en-US" sz="2400" b="1" dirty="0"/>
              <a:t>Making a Rational Choice</a:t>
            </a:r>
          </a:p>
          <a:p>
            <a:pPr marL="742950" lvl="2" indent="-259200">
              <a:spcBef>
                <a:spcPts val="1200"/>
              </a:spcBef>
              <a:buFont typeface="Arial" panose="020B0604020202020204" pitchFamily="34" charset="0"/>
              <a:buChar char="‒"/>
            </a:pPr>
            <a:r>
              <a:rPr lang="en-US" altLang="en-US" dirty="0"/>
              <a:t> A </a:t>
            </a:r>
            <a:r>
              <a:rPr lang="en-US" altLang="en-US" b="1" dirty="0"/>
              <a:t>rational choice</a:t>
            </a:r>
            <a:r>
              <a:rPr lang="en-US" altLang="en-US" dirty="0"/>
              <a:t> is one that compares costs and benefits and achieves the greatest benefit over cost for the person making the choice.</a:t>
            </a:r>
          </a:p>
          <a:p>
            <a:pPr marL="742950" lvl="2" indent="-259200">
              <a:spcBef>
                <a:spcPts val="1200"/>
              </a:spcBef>
              <a:buFont typeface="Arial" panose="020B0604020202020204" pitchFamily="34" charset="0"/>
              <a:buChar char="‒"/>
            </a:pPr>
            <a:r>
              <a:rPr lang="en-US" altLang="en-US" dirty="0"/>
              <a:t>Only the wants of the person making a choice are relevant to determine its rationality.</a:t>
            </a:r>
          </a:p>
          <a:p>
            <a:pPr marL="742950" lvl="2" indent="-259200">
              <a:spcBef>
                <a:spcPts val="1200"/>
              </a:spcBef>
              <a:buFont typeface="Arial" panose="020B0604020202020204" pitchFamily="34" charset="0"/>
              <a:buChar char="‒"/>
            </a:pPr>
            <a:r>
              <a:rPr lang="en-US" altLang="en-US" dirty="0"/>
              <a:t>The idea of rational choice provides an answer to the first question: </a:t>
            </a:r>
            <a:r>
              <a:rPr lang="en-US" altLang="en-US" i="1" dirty="0"/>
              <a:t>What</a:t>
            </a:r>
            <a:r>
              <a:rPr lang="en-US" altLang="en-US" dirty="0"/>
              <a:t> goods and services will be produced and in what quantities? </a:t>
            </a:r>
          </a:p>
          <a:p>
            <a:pPr marL="742950" lvl="2" indent="-259200">
              <a:spcBef>
                <a:spcPts val="1200"/>
              </a:spcBef>
              <a:buFont typeface="Arial" panose="020B0604020202020204" pitchFamily="34" charset="0"/>
              <a:buChar char="‒"/>
            </a:pPr>
            <a:r>
              <a:rPr lang="en-US" altLang="en-US" dirty="0"/>
              <a:t>The answer is: Those that people rationally choose to buy</a:t>
            </a:r>
            <a:r>
              <a:rPr lang="en-US" altLang="en-US" dirty="0" smtClean="0"/>
              <a:t>!</a:t>
            </a:r>
            <a:endParaRPr lang="en-US" altLang="en-US" dirty="0"/>
          </a:p>
        </p:txBody>
      </p:sp>
    </p:spTree>
    <p:extLst>
      <p:ext uri="{BB962C8B-B14F-4D97-AF65-F5344CB8AC3E}">
        <p14:creationId xmlns:p14="http://schemas.microsoft.com/office/powerpoint/2010/main" val="27667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Economic Way of </a:t>
            </a:r>
            <a:r>
              <a:rPr lang="en-US" altLang="en-US" dirty="0" smtClean="0"/>
              <a:t>Thinking </a:t>
            </a:r>
            <a:r>
              <a:rPr lang="en-US" altLang="en-US" sz="2000" dirty="0" smtClean="0"/>
              <a:t>(1 of 5)</a:t>
            </a:r>
            <a:endParaRPr lang="en-IN" dirty="0"/>
          </a:p>
        </p:txBody>
      </p:sp>
      <p:sp>
        <p:nvSpPr>
          <p:cNvPr id="4" name="Content Placeholder 3"/>
          <p:cNvSpPr>
            <a:spLocks noGrp="1"/>
          </p:cNvSpPr>
          <p:nvPr>
            <p:ph sz="quarter" idx="14"/>
          </p:nvPr>
        </p:nvSpPr>
        <p:spPr/>
        <p:txBody>
          <a:bodyPr/>
          <a:lstStyle/>
          <a:p>
            <a:pPr marL="255600">
              <a:spcBef>
                <a:spcPts val="1200"/>
              </a:spcBef>
              <a:spcAft>
                <a:spcPts val="600"/>
              </a:spcAft>
            </a:pPr>
            <a:r>
              <a:rPr lang="en-US" altLang="en-US" sz="2400" dirty="0"/>
              <a:t>How do people choose rationally? </a:t>
            </a:r>
          </a:p>
          <a:p>
            <a:pPr marL="255600">
              <a:spcBef>
                <a:spcPts val="1200"/>
              </a:spcBef>
              <a:spcAft>
                <a:spcPts val="600"/>
              </a:spcAft>
            </a:pPr>
            <a:r>
              <a:rPr lang="en-US" altLang="en-US" sz="2400" dirty="0"/>
              <a:t>The answers turn on benefits and costs.</a:t>
            </a:r>
          </a:p>
          <a:p>
            <a:pPr marL="255600">
              <a:spcBef>
                <a:spcPts val="1200"/>
              </a:spcBef>
              <a:spcAft>
                <a:spcPts val="600"/>
              </a:spcAft>
            </a:pPr>
            <a:r>
              <a:rPr lang="en-US" altLang="en-US" sz="2400" dirty="0"/>
              <a:t>Benefit: What you Gain</a:t>
            </a:r>
          </a:p>
          <a:p>
            <a:pPr marL="255600">
              <a:spcBef>
                <a:spcPts val="1200"/>
              </a:spcBef>
              <a:spcAft>
                <a:spcPts val="600"/>
              </a:spcAft>
            </a:pPr>
            <a:r>
              <a:rPr lang="en-US" altLang="en-US" sz="2400" dirty="0"/>
              <a:t>The benefit of something is the gain or pleasure that it brings and is determined by preferences</a:t>
            </a:r>
          </a:p>
          <a:p>
            <a:pPr marL="255600">
              <a:spcBef>
                <a:spcPts val="1200"/>
              </a:spcBef>
              <a:spcAft>
                <a:spcPts val="600"/>
              </a:spcAft>
            </a:pPr>
            <a:r>
              <a:rPr lang="en-US" altLang="en-US" sz="2400" dirty="0"/>
              <a:t>Preferences are what a person likes and dislikes and the intensity of those feelings</a:t>
            </a:r>
            <a:r>
              <a:rPr lang="en-US" altLang="en-US" sz="2400" dirty="0" smtClean="0"/>
              <a:t>.</a:t>
            </a:r>
            <a:endParaRPr lang="en-US" altLang="en-US" sz="2400" dirty="0"/>
          </a:p>
        </p:txBody>
      </p:sp>
    </p:spTree>
    <p:extLst>
      <p:ext uri="{BB962C8B-B14F-4D97-AF65-F5344CB8AC3E}">
        <p14:creationId xmlns:p14="http://schemas.microsoft.com/office/powerpoint/2010/main" val="365453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Economic Way of Thinking </a:t>
            </a:r>
            <a:r>
              <a:rPr lang="en-US" altLang="en-US" sz="2000" dirty="0" smtClean="0"/>
              <a:t>(2 </a:t>
            </a:r>
            <a:r>
              <a:rPr lang="en-US" altLang="en-US" sz="2000" dirty="0"/>
              <a:t>of 5)</a:t>
            </a:r>
            <a:endParaRPr lang="en-IN" dirty="0"/>
          </a:p>
        </p:txBody>
      </p:sp>
      <p:sp>
        <p:nvSpPr>
          <p:cNvPr id="4" name="Content Placeholder 3"/>
          <p:cNvSpPr>
            <a:spLocks noGrp="1"/>
          </p:cNvSpPr>
          <p:nvPr>
            <p:ph sz="quarter" idx="14"/>
          </p:nvPr>
        </p:nvSpPr>
        <p:spPr/>
        <p:txBody>
          <a:bodyPr/>
          <a:lstStyle/>
          <a:p>
            <a:pPr marL="114300">
              <a:tabLst>
                <a:tab pos="457200" algn="l"/>
              </a:tabLst>
            </a:pPr>
            <a:r>
              <a:rPr lang="en-US" altLang="en-US" sz="2400" b="1" dirty="0"/>
              <a:t>Cost: What you </a:t>
            </a:r>
            <a:r>
              <a:rPr lang="en-US" altLang="en-US" sz="2400" b="1" i="1" dirty="0"/>
              <a:t>Must</a:t>
            </a:r>
            <a:r>
              <a:rPr lang="en-US" altLang="en-US" sz="2400" b="1" dirty="0"/>
              <a:t> Give Up</a:t>
            </a:r>
          </a:p>
          <a:p>
            <a:pPr lvl="1" indent="-259200">
              <a:spcBef>
                <a:spcPts val="1200"/>
              </a:spcBef>
              <a:tabLst>
                <a:tab pos="457200" algn="l"/>
              </a:tabLst>
            </a:pPr>
            <a:r>
              <a:rPr lang="en-US" altLang="en-US" sz="2000" dirty="0"/>
              <a:t>The </a:t>
            </a:r>
            <a:r>
              <a:rPr lang="en-US" altLang="en-US" sz="2000" b="1" dirty="0"/>
              <a:t>opportunity cost</a:t>
            </a:r>
            <a:r>
              <a:rPr lang="en-US" altLang="en-US" sz="2000" dirty="0"/>
              <a:t> of something is the highest-valued alternative that </a:t>
            </a:r>
            <a:r>
              <a:rPr lang="en-US" altLang="en-US" sz="2000" i="1" dirty="0"/>
              <a:t>must</a:t>
            </a:r>
            <a:r>
              <a:rPr lang="en-US" altLang="en-US" sz="2000" dirty="0"/>
              <a:t> be given up to get it.</a:t>
            </a:r>
          </a:p>
          <a:p>
            <a:pPr lvl="1" indent="-259200">
              <a:spcBef>
                <a:spcPts val="1200"/>
              </a:spcBef>
              <a:tabLst>
                <a:tab pos="457200" algn="l"/>
              </a:tabLst>
            </a:pPr>
            <a:r>
              <a:rPr lang="en-US" altLang="en-US" sz="2000" dirty="0"/>
              <a:t>What is your opportunity cost of going to a live concert?</a:t>
            </a:r>
          </a:p>
          <a:p>
            <a:pPr lvl="1" indent="-259200">
              <a:spcBef>
                <a:spcPts val="1200"/>
              </a:spcBef>
              <a:tabLst>
                <a:tab pos="457200" algn="l"/>
              </a:tabLst>
            </a:pPr>
            <a:r>
              <a:rPr lang="en-US" altLang="en-US" sz="2000" dirty="0"/>
              <a:t>Opportunity cost has two components: </a:t>
            </a:r>
          </a:p>
          <a:p>
            <a:pPr lvl="2">
              <a:spcBef>
                <a:spcPts val="1200"/>
              </a:spcBef>
              <a:tabLst>
                <a:tab pos="457200" algn="l"/>
              </a:tabLst>
            </a:pPr>
            <a:r>
              <a:rPr lang="en-US" altLang="en-US" sz="1800" dirty="0" smtClean="0"/>
              <a:t>The </a:t>
            </a:r>
            <a:r>
              <a:rPr lang="en-US" altLang="en-US" sz="1800" dirty="0"/>
              <a:t>things you can’t afford to buy if you purchase the </a:t>
            </a:r>
            <a:r>
              <a:rPr lang="en-US" altLang="en-US" sz="1800" dirty="0" smtClean="0"/>
              <a:t>concert </a:t>
            </a:r>
            <a:r>
              <a:rPr lang="en-US" altLang="en-US" sz="1800" dirty="0"/>
              <a:t>ticket. </a:t>
            </a:r>
          </a:p>
          <a:p>
            <a:pPr lvl="2">
              <a:spcBef>
                <a:spcPts val="1200"/>
              </a:spcBef>
              <a:tabLst>
                <a:tab pos="457200" algn="l"/>
              </a:tabLst>
            </a:pPr>
            <a:r>
              <a:rPr lang="en-US" altLang="en-US" sz="1800" dirty="0" smtClean="0"/>
              <a:t>The </a:t>
            </a:r>
            <a:r>
              <a:rPr lang="en-US" altLang="en-US" sz="1800" dirty="0"/>
              <a:t>things you can’t do with your time if you attend the </a:t>
            </a:r>
            <a:r>
              <a:rPr lang="en-US" altLang="en-US" sz="1800" dirty="0" smtClean="0"/>
              <a:t>concert.</a:t>
            </a:r>
            <a:endParaRPr lang="en-US" altLang="en-US" sz="1800" dirty="0"/>
          </a:p>
        </p:txBody>
      </p:sp>
    </p:spTree>
    <p:extLst>
      <p:ext uri="{BB962C8B-B14F-4D97-AF65-F5344CB8AC3E}">
        <p14:creationId xmlns:p14="http://schemas.microsoft.com/office/powerpoint/2010/main" val="352656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Economic Way of Thinking </a:t>
            </a:r>
            <a:r>
              <a:rPr lang="en-US" altLang="en-US" sz="2000" dirty="0" smtClean="0"/>
              <a:t>(3 </a:t>
            </a:r>
            <a:r>
              <a:rPr lang="en-US" altLang="en-US" sz="2000" dirty="0"/>
              <a:t>of 5)</a:t>
            </a:r>
            <a:endParaRPr lang="en-IN" dirty="0"/>
          </a:p>
        </p:txBody>
      </p:sp>
      <p:sp>
        <p:nvSpPr>
          <p:cNvPr id="4" name="Content Placeholder 3"/>
          <p:cNvSpPr>
            <a:spLocks noGrp="1"/>
          </p:cNvSpPr>
          <p:nvPr>
            <p:ph sz="quarter" idx="14"/>
          </p:nvPr>
        </p:nvSpPr>
        <p:spPr/>
        <p:txBody>
          <a:bodyPr/>
          <a:lstStyle/>
          <a:p>
            <a:pPr marL="255600">
              <a:spcBef>
                <a:spcPts val="1200"/>
              </a:spcBef>
              <a:spcAft>
                <a:spcPts val="575"/>
              </a:spcAft>
            </a:pPr>
            <a:r>
              <a:rPr lang="en-US" altLang="en-US" sz="2400" b="1" dirty="0"/>
              <a:t>How Much? Choosing at the Margin</a:t>
            </a:r>
          </a:p>
          <a:p>
            <a:pPr marL="742518" lvl="1" indent="-259200">
              <a:spcBef>
                <a:spcPts val="1200"/>
              </a:spcBef>
              <a:spcAft>
                <a:spcPts val="575"/>
              </a:spcAft>
            </a:pPr>
            <a:r>
              <a:rPr lang="en-US" altLang="en-US" sz="2000" dirty="0" smtClean="0"/>
              <a:t>You </a:t>
            </a:r>
            <a:r>
              <a:rPr lang="en-US" altLang="en-US" sz="2000" dirty="0"/>
              <a:t>can allocate the next hour between studying and instant messaging your friends. </a:t>
            </a:r>
          </a:p>
          <a:p>
            <a:pPr marL="742518" lvl="1" indent="-259200">
              <a:spcBef>
                <a:spcPts val="1200"/>
              </a:spcBef>
              <a:spcAft>
                <a:spcPts val="575"/>
              </a:spcAft>
            </a:pPr>
            <a:r>
              <a:rPr lang="en-US" altLang="en-US" sz="2000" dirty="0"/>
              <a:t>The choice is not all or nothing, but you must decide how many minutes to allocate to each activity.</a:t>
            </a:r>
          </a:p>
          <a:p>
            <a:pPr marL="742518" lvl="1" indent="-259200">
              <a:spcBef>
                <a:spcPts val="1200"/>
              </a:spcBef>
              <a:spcAft>
                <a:spcPts val="575"/>
              </a:spcAft>
            </a:pPr>
            <a:r>
              <a:rPr lang="en-US" altLang="en-US" sz="2000" dirty="0"/>
              <a:t>To make this decision, you compare the benefit of a little bit more study time with its cost—you make your choice at the margin</a:t>
            </a:r>
            <a:r>
              <a:rPr lang="en-US" altLang="en-US" sz="2000" dirty="0" smtClean="0"/>
              <a:t>.</a:t>
            </a:r>
            <a:endParaRPr lang="en-US" altLang="en-US" sz="2000" dirty="0"/>
          </a:p>
        </p:txBody>
      </p:sp>
    </p:spTree>
    <p:extLst>
      <p:ext uri="{BB962C8B-B14F-4D97-AF65-F5344CB8AC3E}">
        <p14:creationId xmlns:p14="http://schemas.microsoft.com/office/powerpoint/2010/main" val="94376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Economic Way of Thinking </a:t>
            </a:r>
            <a:r>
              <a:rPr lang="en-US" altLang="en-US" sz="2000" dirty="0" smtClean="0"/>
              <a:t>(4 </a:t>
            </a:r>
            <a:r>
              <a:rPr lang="en-US" altLang="en-US" sz="2000" dirty="0"/>
              <a:t>of 5)</a:t>
            </a:r>
            <a:endParaRPr lang="en-IN" dirty="0"/>
          </a:p>
        </p:txBody>
      </p:sp>
      <p:sp>
        <p:nvSpPr>
          <p:cNvPr id="4" name="Content Placeholder 3"/>
          <p:cNvSpPr>
            <a:spLocks noGrp="1"/>
          </p:cNvSpPr>
          <p:nvPr>
            <p:ph sz="quarter" idx="14"/>
          </p:nvPr>
        </p:nvSpPr>
        <p:spPr/>
        <p:txBody>
          <a:bodyPr/>
          <a:lstStyle/>
          <a:p>
            <a:pPr marL="342900" lvl="1" indent="-342900">
              <a:lnSpc>
                <a:spcPct val="90000"/>
              </a:lnSpc>
              <a:spcBef>
                <a:spcPts val="1200"/>
              </a:spcBef>
              <a:buFont typeface="Arial" panose="020B0604020202020204" pitchFamily="34" charset="0"/>
              <a:buChar char="•"/>
            </a:pPr>
            <a:r>
              <a:rPr lang="en-US" altLang="en-US" dirty="0"/>
              <a:t>To make a choice at the</a:t>
            </a:r>
            <a:r>
              <a:rPr lang="en-US" altLang="en-US" i="1" dirty="0"/>
              <a:t> </a:t>
            </a:r>
            <a:r>
              <a:rPr lang="en-US" altLang="en-US" dirty="0"/>
              <a:t>margin, you evaluate the consequences of making </a:t>
            </a:r>
            <a:r>
              <a:rPr lang="en-US" altLang="en-US" i="1" dirty="0"/>
              <a:t>incremental changes</a:t>
            </a:r>
            <a:r>
              <a:rPr lang="en-US" altLang="en-US" dirty="0"/>
              <a:t> in the use of your time.</a:t>
            </a:r>
          </a:p>
          <a:p>
            <a:pPr marL="342900" lvl="1" indent="-342900">
              <a:lnSpc>
                <a:spcPct val="90000"/>
              </a:lnSpc>
              <a:spcBef>
                <a:spcPts val="1200"/>
              </a:spcBef>
              <a:buFont typeface="Arial" panose="020B0604020202020204" pitchFamily="34" charset="0"/>
              <a:buChar char="•"/>
            </a:pPr>
            <a:r>
              <a:rPr lang="en-US" altLang="en-US" dirty="0"/>
              <a:t>The benefit from pursuing an incremental increase in an activity is its </a:t>
            </a:r>
            <a:r>
              <a:rPr lang="en-US" altLang="en-US" b="1" dirty="0"/>
              <a:t>marginal benefit</a:t>
            </a:r>
            <a:r>
              <a:rPr lang="en-US" altLang="en-US" dirty="0"/>
              <a:t>.</a:t>
            </a:r>
          </a:p>
          <a:p>
            <a:pPr marL="342900" lvl="1" indent="-342900">
              <a:lnSpc>
                <a:spcPct val="90000"/>
              </a:lnSpc>
              <a:spcBef>
                <a:spcPts val="1200"/>
              </a:spcBef>
              <a:buFont typeface="Arial" panose="020B0604020202020204" pitchFamily="34" charset="0"/>
              <a:buChar char="•"/>
            </a:pPr>
            <a:r>
              <a:rPr lang="en-US" altLang="en-US" dirty="0"/>
              <a:t>The opportunity cost of pursuing an incremental increase in an activity is its </a:t>
            </a:r>
            <a:r>
              <a:rPr lang="en-US" altLang="en-US" b="1" dirty="0"/>
              <a:t>marginal cost</a:t>
            </a:r>
            <a:r>
              <a:rPr lang="en-US" altLang="en-US" dirty="0"/>
              <a:t>.</a:t>
            </a:r>
          </a:p>
          <a:p>
            <a:pPr marL="342900" lvl="1" indent="-342900">
              <a:lnSpc>
                <a:spcPct val="90000"/>
              </a:lnSpc>
              <a:spcBef>
                <a:spcPts val="1200"/>
              </a:spcBef>
              <a:buFont typeface="Arial" panose="020B0604020202020204" pitchFamily="34" charset="0"/>
              <a:buChar char="•"/>
            </a:pPr>
            <a:r>
              <a:rPr lang="en-US" altLang="en-US" dirty="0"/>
              <a:t>If the marginal benefit from an incremental increase in an activity exceeds its marginal cost, your rational choice is to do more of that activity</a:t>
            </a:r>
            <a:r>
              <a:rPr lang="en-US" altLang="en-US" dirty="0" smtClean="0"/>
              <a:t>.</a:t>
            </a:r>
            <a:endParaRPr lang="en-US" altLang="en-US" dirty="0"/>
          </a:p>
        </p:txBody>
      </p:sp>
    </p:spTree>
    <p:extLst>
      <p:ext uri="{BB962C8B-B14F-4D97-AF65-F5344CB8AC3E}">
        <p14:creationId xmlns:p14="http://schemas.microsoft.com/office/powerpoint/2010/main" val="183612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Definition of </a:t>
            </a:r>
            <a:r>
              <a:rPr lang="en-US" altLang="en-US" dirty="0" smtClean="0"/>
              <a:t>Economics </a:t>
            </a:r>
            <a:r>
              <a:rPr lang="en-US" altLang="en-US" sz="2000" dirty="0" smtClean="0"/>
              <a:t>(1 of 3)</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US" altLang="en-US" dirty="0"/>
              <a:t>All economic questions arise because we want more than we can get.</a:t>
            </a:r>
          </a:p>
          <a:p>
            <a:pPr marL="255600" lvl="1" indent="-255600">
              <a:spcBef>
                <a:spcPts val="1200"/>
              </a:spcBef>
              <a:buFont typeface="Arial" panose="020B0604020202020204" pitchFamily="34" charset="0"/>
              <a:buChar char="•"/>
            </a:pPr>
            <a:r>
              <a:rPr lang="en-US" altLang="en-US" dirty="0"/>
              <a:t>Our inability to satisfy all our wants is called </a:t>
            </a:r>
            <a:r>
              <a:rPr lang="en-US" altLang="en-US" b="1" dirty="0"/>
              <a:t>scarcity</a:t>
            </a:r>
            <a:r>
              <a:rPr lang="en-US" altLang="en-US" dirty="0"/>
              <a:t>.</a:t>
            </a:r>
          </a:p>
          <a:p>
            <a:pPr marL="255600" lvl="1" indent="-255600">
              <a:spcBef>
                <a:spcPts val="1200"/>
              </a:spcBef>
              <a:buFont typeface="Arial" panose="020B0604020202020204" pitchFamily="34" charset="0"/>
              <a:buChar char="•"/>
            </a:pPr>
            <a:r>
              <a:rPr lang="en-US" altLang="en-US" dirty="0"/>
              <a:t>Because we face scarcity, we must make </a:t>
            </a:r>
            <a:r>
              <a:rPr lang="en-US" altLang="en-US" b="1" i="1" dirty="0"/>
              <a:t>choices</a:t>
            </a:r>
            <a:r>
              <a:rPr lang="en-US" altLang="en-US" dirty="0"/>
              <a:t>.</a:t>
            </a:r>
          </a:p>
          <a:p>
            <a:pPr marL="255600" lvl="1" indent="-255600">
              <a:spcBef>
                <a:spcPts val="1200"/>
              </a:spcBef>
              <a:buFont typeface="Arial" panose="020B0604020202020204" pitchFamily="34" charset="0"/>
              <a:buChar char="•"/>
            </a:pPr>
            <a:r>
              <a:rPr lang="en-US" altLang="en-US" dirty="0"/>
              <a:t>The choices we make depend on the incentives we face.</a:t>
            </a:r>
          </a:p>
          <a:p>
            <a:pPr marL="255600" lvl="1" indent="-255600">
              <a:spcBef>
                <a:spcPts val="1200"/>
              </a:spcBef>
              <a:buFont typeface="Arial" panose="020B0604020202020204" pitchFamily="34" charset="0"/>
              <a:buChar char="•"/>
            </a:pPr>
            <a:r>
              <a:rPr lang="en-US" altLang="en-US" dirty="0"/>
              <a:t>An </a:t>
            </a:r>
            <a:r>
              <a:rPr lang="en-US" altLang="en-US" b="1" dirty="0"/>
              <a:t>incentive</a:t>
            </a:r>
            <a:r>
              <a:rPr lang="en-US" altLang="en-US" dirty="0"/>
              <a:t> is a reward that encourages an action or a penalty that discourages an action</a:t>
            </a:r>
            <a:r>
              <a:rPr lang="en-US" altLang="en-US" dirty="0" smtClean="0"/>
              <a:t>.</a:t>
            </a:r>
            <a:endParaRPr lang="en-US" altLang="en-US" dirty="0"/>
          </a:p>
        </p:txBody>
      </p:sp>
    </p:spTree>
    <p:extLst>
      <p:ext uri="{BB962C8B-B14F-4D97-AF65-F5344CB8AC3E}">
        <p14:creationId xmlns:p14="http://schemas.microsoft.com/office/powerpoint/2010/main" val="44984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Economic Way of Thinking </a:t>
            </a:r>
            <a:r>
              <a:rPr lang="en-US" altLang="en-US" sz="2000" dirty="0" smtClean="0"/>
              <a:t>(5 </a:t>
            </a:r>
            <a:r>
              <a:rPr lang="en-US" altLang="en-US" sz="2000" dirty="0"/>
              <a:t>of 5)</a:t>
            </a:r>
            <a:endParaRPr lang="en-IN" dirty="0"/>
          </a:p>
        </p:txBody>
      </p:sp>
      <p:sp>
        <p:nvSpPr>
          <p:cNvPr id="4" name="Content Placeholder 3"/>
          <p:cNvSpPr>
            <a:spLocks noGrp="1"/>
          </p:cNvSpPr>
          <p:nvPr>
            <p:ph sz="quarter" idx="14"/>
          </p:nvPr>
        </p:nvSpPr>
        <p:spPr/>
        <p:txBody>
          <a:bodyPr/>
          <a:lstStyle/>
          <a:p>
            <a:pPr marL="255600" indent="-255600">
              <a:spcBef>
                <a:spcPts val="1200"/>
              </a:spcBef>
              <a:spcAft>
                <a:spcPts val="600"/>
              </a:spcAft>
            </a:pPr>
            <a:r>
              <a:rPr lang="en-US" altLang="en-US" sz="2400" b="1" dirty="0"/>
              <a:t>Choices Respond to Incentives</a:t>
            </a:r>
          </a:p>
          <a:p>
            <a:pPr marL="742950" lvl="2" indent="-259200">
              <a:spcBef>
                <a:spcPts val="1200"/>
              </a:spcBef>
              <a:spcAft>
                <a:spcPts val="600"/>
              </a:spcAft>
              <a:buFont typeface="Arial" panose="020B0604020202020204" pitchFamily="34" charset="0"/>
              <a:buChar char="‒"/>
            </a:pPr>
            <a:r>
              <a:rPr lang="en-US" altLang="en-US" dirty="0"/>
              <a:t>A change in marginal cost or a change in marginal benefit changes the incentives that we face and leads us to change our choice.</a:t>
            </a:r>
          </a:p>
          <a:p>
            <a:pPr marL="742950" lvl="2" indent="-259200">
              <a:spcBef>
                <a:spcPts val="1200"/>
              </a:spcBef>
              <a:spcAft>
                <a:spcPts val="600"/>
              </a:spcAft>
              <a:buFont typeface="Arial" panose="020B0604020202020204" pitchFamily="34" charset="0"/>
              <a:buChar char="‒"/>
            </a:pPr>
            <a:r>
              <a:rPr lang="en-US" altLang="en-US" dirty="0"/>
              <a:t>The central idea of economics is that we can predict how choices will change by looking at changes in incentives.</a:t>
            </a:r>
          </a:p>
          <a:p>
            <a:pPr marL="742950" lvl="2" indent="-259200">
              <a:spcBef>
                <a:spcPts val="1200"/>
              </a:spcBef>
              <a:spcAft>
                <a:spcPts val="600"/>
              </a:spcAft>
              <a:buFont typeface="Arial" panose="020B0604020202020204" pitchFamily="34" charset="0"/>
              <a:buChar char="‒"/>
            </a:pPr>
            <a:r>
              <a:rPr lang="en-US" altLang="en-US" dirty="0"/>
              <a:t>Incentives are also the key to reconciling self-interest and the social interest</a:t>
            </a:r>
            <a:r>
              <a:rPr lang="en-US" altLang="en-US" dirty="0" smtClean="0"/>
              <a:t>.</a:t>
            </a:r>
            <a:endParaRPr lang="en-US" altLang="en-US" dirty="0"/>
          </a:p>
        </p:txBody>
      </p:sp>
    </p:spTree>
    <p:extLst>
      <p:ext uri="{BB962C8B-B14F-4D97-AF65-F5344CB8AC3E}">
        <p14:creationId xmlns:p14="http://schemas.microsoft.com/office/powerpoint/2010/main" val="361451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Economics: A Social Science and Policy </a:t>
            </a:r>
            <a:r>
              <a:rPr lang="en-US" altLang="en-US" dirty="0" smtClean="0"/>
              <a:t>Tool </a:t>
            </a:r>
            <a:r>
              <a:rPr lang="en-US" altLang="en-US" sz="2000" dirty="0" smtClean="0"/>
              <a:t>(1 of 4)</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US" altLang="en-US" b="1" dirty="0"/>
              <a:t>Economist as Social Scientist</a:t>
            </a:r>
          </a:p>
          <a:p>
            <a:pPr marL="800100" lvl="3" indent="-259200">
              <a:lnSpc>
                <a:spcPct val="90000"/>
              </a:lnSpc>
              <a:spcBef>
                <a:spcPts val="1200"/>
              </a:spcBef>
              <a:buFont typeface="Arial" panose="020B0604020202020204" pitchFamily="34" charset="0"/>
              <a:buChar char="‒"/>
            </a:pPr>
            <a:r>
              <a:rPr lang="en-US" altLang="en-US" sz="2000" dirty="0"/>
              <a:t>Economists distinguish between two types of statement:</a:t>
            </a:r>
          </a:p>
          <a:p>
            <a:pPr marL="1200150" lvl="6" indent="-285750">
              <a:lnSpc>
                <a:spcPct val="90000"/>
              </a:lnSpc>
              <a:spcBef>
                <a:spcPts val="1200"/>
              </a:spcBef>
              <a:buSzPct val="120000"/>
              <a:buFont typeface="Wingdings" panose="05000000000000000000" pitchFamily="2" charset="2"/>
              <a:buChar char="§"/>
            </a:pPr>
            <a:r>
              <a:rPr lang="en-US" altLang="en-US" dirty="0"/>
              <a:t>Positive statements</a:t>
            </a:r>
          </a:p>
          <a:p>
            <a:pPr marL="1200150" lvl="6" indent="-285750">
              <a:lnSpc>
                <a:spcPct val="90000"/>
              </a:lnSpc>
              <a:spcBef>
                <a:spcPts val="1200"/>
              </a:spcBef>
              <a:buSzPct val="120000"/>
              <a:buFont typeface="Wingdings" panose="05000000000000000000" pitchFamily="2" charset="2"/>
              <a:buChar char="§"/>
            </a:pPr>
            <a:r>
              <a:rPr lang="en-US" altLang="en-US" dirty="0"/>
              <a:t>Normative statements</a:t>
            </a:r>
          </a:p>
          <a:p>
            <a:pPr marL="800100" lvl="3" indent="-259200">
              <a:lnSpc>
                <a:spcPct val="90000"/>
              </a:lnSpc>
              <a:spcBef>
                <a:spcPts val="1200"/>
              </a:spcBef>
              <a:buFont typeface="Arial" panose="020B0604020202020204" pitchFamily="34" charset="0"/>
              <a:buChar char="‒"/>
            </a:pPr>
            <a:r>
              <a:rPr lang="en-US" altLang="en-US" sz="2000" dirty="0"/>
              <a:t>A</a:t>
            </a:r>
            <a:r>
              <a:rPr lang="en-US" altLang="en-US" sz="2000" i="1" dirty="0"/>
              <a:t> positive </a:t>
            </a:r>
            <a:r>
              <a:rPr lang="en-US" altLang="en-US" sz="2000" dirty="0"/>
              <a:t>statement can be tested by checking it against facts.</a:t>
            </a:r>
          </a:p>
          <a:p>
            <a:pPr marL="800100" lvl="3" indent="-259200">
              <a:lnSpc>
                <a:spcPct val="90000"/>
              </a:lnSpc>
              <a:spcBef>
                <a:spcPts val="1200"/>
              </a:spcBef>
              <a:buFont typeface="Arial" panose="020B0604020202020204" pitchFamily="34" charset="0"/>
              <a:buChar char="‒"/>
            </a:pPr>
            <a:r>
              <a:rPr lang="en-US" altLang="en-US" sz="2000" dirty="0"/>
              <a:t>A </a:t>
            </a:r>
            <a:r>
              <a:rPr lang="en-US" altLang="en-US" sz="2000" i="1" dirty="0"/>
              <a:t>normative</a:t>
            </a:r>
            <a:r>
              <a:rPr lang="en-US" altLang="en-US" sz="2000" dirty="0"/>
              <a:t> statement expresses an opinion and cannot be tested</a:t>
            </a:r>
            <a:r>
              <a:rPr lang="en-US" altLang="en-US" sz="2000" dirty="0" smtClean="0"/>
              <a:t>.</a:t>
            </a:r>
            <a:endParaRPr lang="en-US" altLang="en-US" sz="2000" dirty="0"/>
          </a:p>
        </p:txBody>
      </p:sp>
    </p:spTree>
    <p:extLst>
      <p:ext uri="{BB962C8B-B14F-4D97-AF65-F5344CB8AC3E}">
        <p14:creationId xmlns:p14="http://schemas.microsoft.com/office/powerpoint/2010/main" val="356167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Economics: A Social Science and Policy Tool </a:t>
            </a:r>
            <a:r>
              <a:rPr lang="en-US" altLang="en-US" sz="2000" dirty="0" smtClean="0"/>
              <a:t>(2 </a:t>
            </a:r>
            <a:r>
              <a:rPr lang="en-US" altLang="en-US" sz="2000" dirty="0"/>
              <a:t>of 4)</a:t>
            </a:r>
            <a:endParaRPr lang="en-IN" dirty="0"/>
          </a:p>
        </p:txBody>
      </p:sp>
      <p:sp>
        <p:nvSpPr>
          <p:cNvPr id="4" name="Content Placeholder 3"/>
          <p:cNvSpPr>
            <a:spLocks noGrp="1"/>
          </p:cNvSpPr>
          <p:nvPr>
            <p:ph sz="quarter" idx="14"/>
          </p:nvPr>
        </p:nvSpPr>
        <p:spPr/>
        <p:txBody>
          <a:bodyPr/>
          <a:lstStyle/>
          <a:p>
            <a:pPr marL="255600" lvl="1" indent="-255600">
              <a:spcBef>
                <a:spcPts val="1200"/>
              </a:spcBef>
              <a:spcAft>
                <a:spcPts val="600"/>
              </a:spcAft>
              <a:buFont typeface="Arial" panose="020B0604020202020204" pitchFamily="34" charset="0"/>
              <a:buChar char="•"/>
            </a:pPr>
            <a:r>
              <a:rPr lang="en-US" altLang="en-US" b="1" dirty="0"/>
              <a:t>Unscrambling Cause and Effect</a:t>
            </a:r>
          </a:p>
          <a:p>
            <a:pPr marL="742950" lvl="2" indent="-259200">
              <a:spcBef>
                <a:spcPts val="1200"/>
              </a:spcBef>
              <a:spcAft>
                <a:spcPts val="600"/>
              </a:spcAft>
              <a:buFont typeface="Arial" panose="020B0604020202020204" pitchFamily="34" charset="0"/>
              <a:buChar char="‒"/>
            </a:pPr>
            <a:r>
              <a:rPr lang="en-US" altLang="en-US" dirty="0"/>
              <a:t>The task of economic science is to discover positive statements that are consistent with what we observe in the world and that enable us to understand how the economic world works.</a:t>
            </a:r>
          </a:p>
          <a:p>
            <a:pPr marL="742950" lvl="2" indent="-259200">
              <a:spcBef>
                <a:spcPts val="1200"/>
              </a:spcBef>
              <a:spcAft>
                <a:spcPts val="600"/>
              </a:spcAft>
              <a:buFont typeface="Arial" panose="020B0604020202020204" pitchFamily="34" charset="0"/>
              <a:buChar char="‒"/>
            </a:pPr>
            <a:r>
              <a:rPr lang="en-US" altLang="en-US" dirty="0"/>
              <a:t>Economists create and test economic models.</a:t>
            </a:r>
          </a:p>
          <a:p>
            <a:pPr marL="742950" lvl="2" indent="-259200">
              <a:spcBef>
                <a:spcPts val="1200"/>
              </a:spcBef>
              <a:spcAft>
                <a:spcPts val="600"/>
              </a:spcAft>
              <a:buFont typeface="Arial" panose="020B0604020202020204" pitchFamily="34" charset="0"/>
              <a:buChar char="‒"/>
            </a:pPr>
            <a:r>
              <a:rPr lang="en-US" altLang="en-US" dirty="0"/>
              <a:t>An </a:t>
            </a:r>
            <a:r>
              <a:rPr lang="en-US" altLang="en-US" b="1" dirty="0"/>
              <a:t>economic model</a:t>
            </a:r>
            <a:r>
              <a:rPr lang="en-US" altLang="en-US" dirty="0"/>
              <a:t> is a description of some aspect of the economic world that includes only those features that are needed for the purpose at hand</a:t>
            </a:r>
            <a:r>
              <a:rPr lang="en-US" altLang="en-US" dirty="0" smtClean="0"/>
              <a:t>.</a:t>
            </a:r>
            <a:endParaRPr lang="en-US" altLang="en-US" dirty="0"/>
          </a:p>
        </p:txBody>
      </p:sp>
    </p:spTree>
    <p:extLst>
      <p:ext uri="{BB962C8B-B14F-4D97-AF65-F5344CB8AC3E}">
        <p14:creationId xmlns:p14="http://schemas.microsoft.com/office/powerpoint/2010/main" val="139240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Economics: A Social Science and Policy Tool </a:t>
            </a:r>
            <a:r>
              <a:rPr lang="en-US" altLang="en-US" sz="2000" dirty="0" smtClean="0"/>
              <a:t>(3 </a:t>
            </a:r>
            <a:r>
              <a:rPr lang="en-US" altLang="en-US" sz="2000" dirty="0"/>
              <a:t>of 4)</a:t>
            </a:r>
            <a:endParaRPr lang="en-IN" dirty="0"/>
          </a:p>
        </p:txBody>
      </p:sp>
      <p:sp>
        <p:nvSpPr>
          <p:cNvPr id="4" name="Content Placeholder 3"/>
          <p:cNvSpPr>
            <a:spLocks noGrp="1"/>
          </p:cNvSpPr>
          <p:nvPr>
            <p:ph sz="quarter" idx="14"/>
          </p:nvPr>
        </p:nvSpPr>
        <p:spPr/>
        <p:txBody>
          <a:bodyPr/>
          <a:lstStyle/>
          <a:p>
            <a:pPr marL="255600" lvl="1" indent="-255600">
              <a:spcBef>
                <a:spcPts val="1200"/>
              </a:spcBef>
              <a:spcAft>
                <a:spcPts val="600"/>
              </a:spcAft>
              <a:buFont typeface="Arial" panose="020B0604020202020204" pitchFamily="34" charset="0"/>
              <a:buChar char="•"/>
            </a:pPr>
            <a:r>
              <a:rPr lang="en-US" altLang="en-US" dirty="0"/>
              <a:t>A model is tested by comparing its predictions with the facts.</a:t>
            </a:r>
          </a:p>
          <a:p>
            <a:pPr marL="255600" lvl="1" indent="-255600">
              <a:spcBef>
                <a:spcPts val="1200"/>
              </a:spcBef>
              <a:spcAft>
                <a:spcPts val="600"/>
              </a:spcAft>
              <a:buFont typeface="Arial" panose="020B0604020202020204" pitchFamily="34" charset="0"/>
              <a:buChar char="•"/>
            </a:pPr>
            <a:r>
              <a:rPr lang="en-US" altLang="en-US" dirty="0"/>
              <a:t>But testing an economic model is difficult, so economists also use:</a:t>
            </a:r>
          </a:p>
          <a:p>
            <a:pPr marL="742950" lvl="2" indent="-259200">
              <a:spcBef>
                <a:spcPts val="1200"/>
              </a:spcBef>
              <a:spcAft>
                <a:spcPts val="600"/>
              </a:spcAft>
              <a:buSzPct val="100000"/>
              <a:buFont typeface="Arial" panose="020B0604020202020204" pitchFamily="34" charset="0"/>
              <a:buChar char="‒"/>
            </a:pPr>
            <a:r>
              <a:rPr lang="en-US" altLang="en-US" dirty="0" smtClean="0"/>
              <a:t>Natural </a:t>
            </a:r>
            <a:r>
              <a:rPr lang="en-US" altLang="en-US" dirty="0"/>
              <a:t>experiments</a:t>
            </a:r>
          </a:p>
          <a:p>
            <a:pPr marL="742950" lvl="2" indent="-259200">
              <a:spcBef>
                <a:spcPts val="1200"/>
              </a:spcBef>
              <a:spcAft>
                <a:spcPts val="600"/>
              </a:spcAft>
              <a:buSzPct val="100000"/>
              <a:buFont typeface="Arial" panose="020B0604020202020204" pitchFamily="34" charset="0"/>
              <a:buChar char="‒"/>
            </a:pPr>
            <a:r>
              <a:rPr lang="en-US" altLang="en-US" dirty="0" smtClean="0"/>
              <a:t>Statistical </a:t>
            </a:r>
            <a:r>
              <a:rPr lang="en-US" altLang="en-US" dirty="0"/>
              <a:t>investigations</a:t>
            </a:r>
          </a:p>
          <a:p>
            <a:pPr marL="742950" lvl="2" indent="-259200">
              <a:spcBef>
                <a:spcPts val="1200"/>
              </a:spcBef>
              <a:spcAft>
                <a:spcPts val="600"/>
              </a:spcAft>
              <a:buSzPct val="100000"/>
              <a:buFont typeface="Arial" panose="020B0604020202020204" pitchFamily="34" charset="0"/>
              <a:buChar char="‒"/>
            </a:pPr>
            <a:r>
              <a:rPr lang="en-US" altLang="en-US" dirty="0" smtClean="0"/>
              <a:t>Economic </a:t>
            </a:r>
            <a:r>
              <a:rPr lang="en-US" altLang="en-US" dirty="0"/>
              <a:t>experiments</a:t>
            </a:r>
          </a:p>
          <a:p>
            <a:pPr marL="255600" indent="-255600">
              <a:spcBef>
                <a:spcPts val="1200"/>
              </a:spcBef>
              <a:spcAft>
                <a:spcPts val="600"/>
              </a:spcAft>
            </a:pPr>
            <a:endParaRPr lang="en-IN" dirty="0"/>
          </a:p>
        </p:txBody>
      </p:sp>
    </p:spTree>
    <p:extLst>
      <p:ext uri="{BB962C8B-B14F-4D97-AF65-F5344CB8AC3E}">
        <p14:creationId xmlns:p14="http://schemas.microsoft.com/office/powerpoint/2010/main" val="381804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Economics: A Social Science and Policy Tool </a:t>
            </a:r>
            <a:r>
              <a:rPr lang="en-US" altLang="en-US" sz="2000" dirty="0" smtClean="0"/>
              <a:t>(4 </a:t>
            </a:r>
            <a:r>
              <a:rPr lang="en-US" altLang="en-US" sz="2000" dirty="0"/>
              <a:t>of 4)</a:t>
            </a:r>
            <a:endParaRPr lang="en-IN" dirty="0"/>
          </a:p>
        </p:txBody>
      </p:sp>
      <p:sp>
        <p:nvSpPr>
          <p:cNvPr id="4" name="Content Placeholder 3"/>
          <p:cNvSpPr>
            <a:spLocks noGrp="1"/>
          </p:cNvSpPr>
          <p:nvPr>
            <p:ph sz="quarter" idx="14"/>
          </p:nvPr>
        </p:nvSpPr>
        <p:spPr/>
        <p:txBody>
          <a:bodyPr/>
          <a:lstStyle/>
          <a:p>
            <a:pPr marL="255600" lvl="1" indent="-255600">
              <a:spcBef>
                <a:spcPts val="1200"/>
              </a:spcBef>
              <a:spcAft>
                <a:spcPts val="600"/>
              </a:spcAft>
              <a:buFont typeface="Arial" panose="020B0604020202020204" pitchFamily="34" charset="0"/>
              <a:buChar char="•"/>
            </a:pPr>
            <a:r>
              <a:rPr lang="en-US" altLang="en-US" b="1" dirty="0"/>
              <a:t>Economist as Policy Adviser</a:t>
            </a:r>
          </a:p>
          <a:p>
            <a:pPr marL="742950" lvl="2" indent="-259200">
              <a:spcBef>
                <a:spcPts val="1200"/>
              </a:spcBef>
              <a:spcAft>
                <a:spcPts val="600"/>
              </a:spcAft>
              <a:buFont typeface="Arial" panose="020B0604020202020204" pitchFamily="34" charset="0"/>
              <a:buChar char="‒"/>
            </a:pPr>
            <a:r>
              <a:rPr lang="en-US" altLang="en-US" dirty="0"/>
              <a:t>Economics is a toolkit for advising governments and businesses and for making personal decisions.</a:t>
            </a:r>
          </a:p>
          <a:p>
            <a:pPr marL="742950" lvl="2" indent="-259200">
              <a:spcBef>
                <a:spcPts val="1200"/>
              </a:spcBef>
              <a:spcAft>
                <a:spcPts val="600"/>
              </a:spcAft>
              <a:buFont typeface="Arial" panose="020B0604020202020204" pitchFamily="34" charset="0"/>
              <a:buChar char="‒"/>
            </a:pPr>
            <a:r>
              <a:rPr lang="en-US" altLang="en-US" dirty="0"/>
              <a:t>All the policy questions on which economists provide advice involve a blend of the positive and the normative.</a:t>
            </a:r>
          </a:p>
          <a:p>
            <a:pPr marL="742950" lvl="2" indent="-259200">
              <a:spcBef>
                <a:spcPts val="1200"/>
              </a:spcBef>
              <a:spcAft>
                <a:spcPts val="600"/>
              </a:spcAft>
              <a:buFont typeface="Arial" panose="020B0604020202020204" pitchFamily="34" charset="0"/>
              <a:buChar char="‒"/>
            </a:pPr>
            <a:r>
              <a:rPr lang="en-US" altLang="en-US" dirty="0"/>
              <a:t>Economics can’t help with the normative part—the goal. </a:t>
            </a:r>
          </a:p>
          <a:p>
            <a:pPr marL="742950" lvl="2" indent="-259200">
              <a:spcBef>
                <a:spcPts val="1200"/>
              </a:spcBef>
              <a:spcAft>
                <a:spcPts val="600"/>
              </a:spcAft>
              <a:buFont typeface="Arial" panose="020B0604020202020204" pitchFamily="34" charset="0"/>
              <a:buChar char="‒"/>
            </a:pPr>
            <a:r>
              <a:rPr lang="en-US" altLang="en-US" dirty="0" smtClean="0"/>
              <a:t>But </a:t>
            </a:r>
            <a:r>
              <a:rPr lang="en-US" altLang="en-US" dirty="0"/>
              <a:t>for a given goal, economics provides a method of evaluating alternative solutions—comparing marginal benefits and marginal costs</a:t>
            </a:r>
            <a:r>
              <a:rPr lang="en-US" altLang="en-US" dirty="0" smtClean="0"/>
              <a:t>.</a:t>
            </a:r>
            <a:endParaRPr lang="en-US" altLang="en-US" dirty="0"/>
          </a:p>
        </p:txBody>
      </p:sp>
    </p:spTree>
    <p:extLst>
      <p:ext uri="{BB962C8B-B14F-4D97-AF65-F5344CB8AC3E}">
        <p14:creationId xmlns:p14="http://schemas.microsoft.com/office/powerpoint/2010/main" val="382560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altLang="en-US" b="1" dirty="0"/>
              <a:t> APPENDIX</a:t>
            </a:r>
            <a:endParaRPr lang="en-IN" dirty="0"/>
          </a:p>
        </p:txBody>
      </p:sp>
      <p:sp>
        <p:nvSpPr>
          <p:cNvPr id="3" name="Subtitle 2"/>
          <p:cNvSpPr>
            <a:spLocks noGrp="1"/>
          </p:cNvSpPr>
          <p:nvPr>
            <p:ph type="subTitle" idx="1"/>
          </p:nvPr>
        </p:nvSpPr>
        <p:spPr/>
        <p:txBody>
          <a:bodyPr/>
          <a:lstStyle/>
          <a:p>
            <a:r>
              <a:rPr lang="en-CA" sz="3600" kern="0" dirty="0">
                <a:latin typeface="Futura Book" pitchFamily="34" charset="0"/>
              </a:rPr>
              <a:t>Graphs in </a:t>
            </a:r>
            <a:r>
              <a:rPr lang="en-CA" sz="3600" kern="0" dirty="0" smtClean="0">
                <a:latin typeface="Futura Book" pitchFamily="34" charset="0"/>
              </a:rPr>
              <a:t>Economics</a:t>
            </a:r>
            <a:endParaRPr lang="en-CA" sz="3600" kern="0" dirty="0">
              <a:latin typeface="Futura Book" pitchFamily="34" charset="0"/>
            </a:endParaRPr>
          </a:p>
        </p:txBody>
      </p:sp>
    </p:spTree>
    <p:extLst>
      <p:ext uri="{BB962C8B-B14F-4D97-AF65-F5344CB8AC3E}">
        <p14:creationId xmlns:p14="http://schemas.microsoft.com/office/powerpoint/2010/main" val="165372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Arial" panose="020B0604020202020204" pitchFamily="34" charset="0"/>
              </a:rPr>
              <a:t>After studying this chapter, you will be able to:</a:t>
            </a:r>
          </a:p>
        </p:txBody>
      </p:sp>
      <p:sp>
        <p:nvSpPr>
          <p:cNvPr id="4" name="Content Placeholder 3"/>
          <p:cNvSpPr>
            <a:spLocks noGrp="1"/>
          </p:cNvSpPr>
          <p:nvPr>
            <p:ph sz="quarter" idx="14"/>
          </p:nvPr>
        </p:nvSpPr>
        <p:spPr/>
        <p:txBody>
          <a:bodyPr/>
          <a:lstStyle/>
          <a:p>
            <a:pPr marL="255600" lvl="1" indent="-255600">
              <a:spcBef>
                <a:spcPts val="1400"/>
              </a:spcBef>
              <a:spcAft>
                <a:spcPts val="600"/>
              </a:spcAft>
              <a:buFont typeface="Arial" panose="020B0604020202020204" pitchFamily="34" charset="0"/>
              <a:buChar char="•"/>
            </a:pPr>
            <a:r>
              <a:rPr lang="en-CA" altLang="en-US" dirty="0" smtClean="0">
                <a:cs typeface="Arial" panose="020B0604020202020204" pitchFamily="34" charset="0"/>
              </a:rPr>
              <a:t>Make </a:t>
            </a:r>
            <a:r>
              <a:rPr lang="en-CA" altLang="en-US" dirty="0">
                <a:cs typeface="Arial" panose="020B0604020202020204" pitchFamily="34" charset="0"/>
              </a:rPr>
              <a:t>and interpret a scatter diagram</a:t>
            </a:r>
          </a:p>
          <a:p>
            <a:pPr marL="255600" lvl="1" indent="-255600">
              <a:spcBef>
                <a:spcPts val="1400"/>
              </a:spcBef>
              <a:spcAft>
                <a:spcPts val="600"/>
              </a:spcAft>
              <a:buFont typeface="Arial" panose="020B0604020202020204" pitchFamily="34" charset="0"/>
              <a:buChar char="•"/>
            </a:pPr>
            <a:r>
              <a:rPr lang="en-CA" altLang="en-US" dirty="0">
                <a:cs typeface="Arial" panose="020B0604020202020204" pitchFamily="34" charset="0"/>
              </a:rPr>
              <a:t>Identify linear and nonlinear relationships and relationships that have a maximum and a minimum</a:t>
            </a:r>
          </a:p>
          <a:p>
            <a:pPr marL="255600" lvl="1" indent="-255600">
              <a:spcBef>
                <a:spcPts val="1400"/>
              </a:spcBef>
              <a:spcAft>
                <a:spcPts val="600"/>
              </a:spcAft>
              <a:buFont typeface="Arial" panose="020B0604020202020204" pitchFamily="34" charset="0"/>
              <a:buChar char="•"/>
            </a:pPr>
            <a:r>
              <a:rPr lang="en-CA" altLang="en-US" dirty="0">
                <a:cs typeface="Arial" panose="020B0604020202020204" pitchFamily="34" charset="0"/>
              </a:rPr>
              <a:t>Define and calculate the slope of a line</a:t>
            </a:r>
          </a:p>
          <a:p>
            <a:pPr marL="255600" lvl="1" indent="-255600">
              <a:spcBef>
                <a:spcPts val="1400"/>
              </a:spcBef>
              <a:spcAft>
                <a:spcPts val="600"/>
              </a:spcAft>
              <a:buFont typeface="Arial" panose="020B0604020202020204" pitchFamily="34" charset="0"/>
              <a:buChar char="•"/>
            </a:pPr>
            <a:r>
              <a:rPr lang="en-CA" altLang="en-US" dirty="0">
                <a:cs typeface="Arial" panose="020B0604020202020204" pitchFamily="34" charset="0"/>
              </a:rPr>
              <a:t>Graph relationships among more than two </a:t>
            </a:r>
            <a:r>
              <a:rPr lang="en-CA" altLang="en-US" dirty="0" smtClean="0">
                <a:cs typeface="Arial" panose="020B0604020202020204" pitchFamily="34" charset="0"/>
              </a:rPr>
              <a:t>variables</a:t>
            </a:r>
            <a:endParaRPr lang="en-CA" altLang="en-US" dirty="0">
              <a:cs typeface="Arial" panose="020B0604020202020204" pitchFamily="34" charset="0"/>
            </a:endParaRPr>
          </a:p>
        </p:txBody>
      </p:sp>
    </p:spTree>
    <p:extLst>
      <p:ext uri="{BB962C8B-B14F-4D97-AF65-F5344CB8AC3E}">
        <p14:creationId xmlns:p14="http://schemas.microsoft.com/office/powerpoint/2010/main" val="420370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a:t>
            </a:r>
            <a:r>
              <a:rPr lang="en-CA" altLang="en-US" dirty="0" smtClean="0"/>
              <a:t>Data </a:t>
            </a:r>
            <a:r>
              <a:rPr lang="en-CA" altLang="en-US" sz="2000" dirty="0" smtClean="0"/>
              <a:t>(1 of 9)</a:t>
            </a:r>
            <a:endParaRPr lang="en-IN" dirty="0"/>
          </a:p>
        </p:txBody>
      </p:sp>
      <p:sp>
        <p:nvSpPr>
          <p:cNvPr id="4" name="Content Placeholder 3"/>
          <p:cNvSpPr>
            <a:spLocks noGrp="1"/>
          </p:cNvSpPr>
          <p:nvPr>
            <p:ph sz="quarter" idx="14"/>
          </p:nvPr>
        </p:nvSpPr>
        <p:spPr>
          <a:xfrm>
            <a:off x="457200" y="1600200"/>
            <a:ext cx="4343400" cy="4525963"/>
          </a:xfrm>
        </p:spPr>
        <p:txBody>
          <a:bodyPr/>
          <a:lstStyle/>
          <a:p>
            <a:pPr marL="255600" lvl="1" indent="-255600">
              <a:spcBef>
                <a:spcPts val="1200"/>
              </a:spcBef>
              <a:spcAft>
                <a:spcPts val="600"/>
              </a:spcAft>
              <a:buFont typeface="Arial" panose="020B0604020202020204" pitchFamily="34" charset="0"/>
              <a:buChar char="•"/>
            </a:pPr>
            <a:r>
              <a:rPr lang="en-US" altLang="en-US" sz="2200" dirty="0"/>
              <a:t>A graph reveals a relationship.</a:t>
            </a:r>
          </a:p>
          <a:p>
            <a:pPr marL="255600" lvl="1" indent="-255600">
              <a:spcBef>
                <a:spcPts val="1200"/>
              </a:spcBef>
              <a:spcAft>
                <a:spcPts val="600"/>
              </a:spcAft>
              <a:buFont typeface="Arial" panose="020B0604020202020204" pitchFamily="34" charset="0"/>
              <a:buChar char="•"/>
            </a:pPr>
            <a:r>
              <a:rPr lang="en-US" altLang="en-US" sz="2200" dirty="0"/>
              <a:t>A graph represents “quantity” as a distance.</a:t>
            </a:r>
          </a:p>
          <a:p>
            <a:pPr marL="255600" lvl="1" indent="-255600">
              <a:spcBef>
                <a:spcPts val="1200"/>
              </a:spcBef>
              <a:spcAft>
                <a:spcPts val="600"/>
              </a:spcAft>
              <a:buFont typeface="Arial" panose="020B0604020202020204" pitchFamily="34" charset="0"/>
              <a:buChar char="•"/>
            </a:pPr>
            <a:r>
              <a:rPr lang="en-US" altLang="en-US" sz="2200" dirty="0"/>
              <a:t>A two-variable graph uses two perpendicular scale lines.</a:t>
            </a:r>
          </a:p>
          <a:p>
            <a:pPr marL="255600" lvl="1" indent="-255600">
              <a:spcBef>
                <a:spcPts val="1200"/>
              </a:spcBef>
              <a:spcAft>
                <a:spcPts val="600"/>
              </a:spcAft>
              <a:buFont typeface="Arial" panose="020B0604020202020204" pitchFamily="34" charset="0"/>
              <a:buChar char="•"/>
            </a:pPr>
            <a:r>
              <a:rPr lang="en-US" altLang="en-US" sz="2200" dirty="0"/>
              <a:t>The vertical line is the </a:t>
            </a:r>
            <a:r>
              <a:rPr lang="en-US" altLang="en-US" sz="2200" i="1" dirty="0"/>
              <a:t>y</a:t>
            </a:r>
            <a:r>
              <a:rPr lang="en-US" altLang="en-US" sz="2200" dirty="0"/>
              <a:t>-axis.</a:t>
            </a:r>
          </a:p>
          <a:p>
            <a:pPr marL="255600" lvl="1" indent="-255600">
              <a:spcBef>
                <a:spcPts val="1200"/>
              </a:spcBef>
              <a:spcAft>
                <a:spcPts val="600"/>
              </a:spcAft>
              <a:buFont typeface="Arial" panose="020B0604020202020204" pitchFamily="34" charset="0"/>
              <a:buChar char="•"/>
            </a:pPr>
            <a:r>
              <a:rPr lang="en-US" altLang="en-US" sz="2200" dirty="0"/>
              <a:t>The horizontal line is the </a:t>
            </a:r>
            <a:r>
              <a:rPr lang="en-US" altLang="en-US" sz="2200" i="1" dirty="0"/>
              <a:t>x</a:t>
            </a:r>
            <a:r>
              <a:rPr lang="en-US" altLang="en-US" sz="2200" dirty="0"/>
              <a:t>-axis.</a:t>
            </a:r>
          </a:p>
          <a:p>
            <a:pPr marL="255600" lvl="1" indent="-255600">
              <a:spcBef>
                <a:spcPts val="1200"/>
              </a:spcBef>
              <a:spcAft>
                <a:spcPts val="600"/>
              </a:spcAft>
              <a:buFont typeface="Arial" panose="020B0604020202020204" pitchFamily="34" charset="0"/>
              <a:buChar char="•"/>
            </a:pPr>
            <a:r>
              <a:rPr lang="en-US" altLang="en-US" sz="2200" dirty="0"/>
              <a:t>The zero point in common to both axes is the </a:t>
            </a:r>
            <a:r>
              <a:rPr lang="en-US" altLang="en-US" sz="2200" i="1" dirty="0"/>
              <a:t>origin</a:t>
            </a:r>
            <a:r>
              <a:rPr lang="en-US" altLang="en-US" sz="2200" dirty="0" smtClean="0"/>
              <a:t>.</a:t>
            </a:r>
            <a:endParaRPr lang="en-US" altLang="en-US" sz="2200" dirty="0"/>
          </a:p>
        </p:txBody>
      </p:sp>
      <p:pic>
        <p:nvPicPr>
          <p:cNvPr id="5" name="Picture 19" descr="The x-axis is a horizontal number line with values running negative to positive from left to right. The x-axis represents temperature in degrees Fahrenheit. The y-axis is a vertical number line with values running negative to positive from bottom to top. The y-axis represents height in thousands of feet. The origin is the point at which the axes intersect. The origin is at 0 on each axis. Three points are plotted. Point A: x = 30 degrees, and y = 0 feet. Point B: x = 0 degrees, and y = 20,320 feet. Point C: x = 30 degrees, and y = 20,320 f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0650"/>
            <a:ext cx="38354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91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Data </a:t>
            </a:r>
            <a:r>
              <a:rPr lang="en-CA" altLang="en-US" sz="2000" dirty="0" smtClean="0"/>
              <a:t>(2 </a:t>
            </a:r>
            <a:r>
              <a:rPr lang="en-CA" altLang="en-US" sz="2000" dirty="0"/>
              <a:t>of 9)</a:t>
            </a:r>
            <a:endParaRPr lang="en-IN" dirty="0"/>
          </a:p>
        </p:txBody>
      </p:sp>
      <p:sp>
        <p:nvSpPr>
          <p:cNvPr id="4" name="Content Placeholder 3"/>
          <p:cNvSpPr>
            <a:spLocks noGrp="1"/>
          </p:cNvSpPr>
          <p:nvPr>
            <p:ph sz="quarter" idx="14"/>
          </p:nvPr>
        </p:nvSpPr>
        <p:spPr/>
        <p:txBody>
          <a:bodyPr/>
          <a:lstStyle/>
          <a:p>
            <a:pPr marL="255600" lvl="1" indent="-255600">
              <a:spcBef>
                <a:spcPts val="1200"/>
              </a:spcBef>
              <a:spcAft>
                <a:spcPts val="600"/>
              </a:spcAft>
              <a:buFont typeface="Arial" panose="020B0604020202020204" pitchFamily="34" charset="0"/>
              <a:buChar char="•"/>
            </a:pPr>
            <a:r>
              <a:rPr lang="en-US" altLang="en-US" dirty="0"/>
              <a:t>Economists measure variables that describe </a:t>
            </a:r>
            <a:r>
              <a:rPr lang="en-US" altLang="en-US" i="1" dirty="0"/>
              <a:t>what</a:t>
            </a:r>
            <a:r>
              <a:rPr lang="en-US" altLang="en-US" dirty="0"/>
              <a:t>, </a:t>
            </a:r>
            <a:r>
              <a:rPr lang="en-US" altLang="en-US" i="1" dirty="0"/>
              <a:t>how</a:t>
            </a:r>
            <a:r>
              <a:rPr lang="en-US" altLang="en-US" dirty="0"/>
              <a:t>, and </a:t>
            </a:r>
            <a:r>
              <a:rPr lang="en-US" altLang="en-US" i="1" dirty="0"/>
              <a:t>for whom </a:t>
            </a:r>
            <a:r>
              <a:rPr lang="en-US" altLang="en-US" dirty="0"/>
              <a:t>goods and services are produced.</a:t>
            </a:r>
          </a:p>
          <a:p>
            <a:pPr marL="255600" lvl="1" indent="-255600">
              <a:spcBef>
                <a:spcPts val="1200"/>
              </a:spcBef>
              <a:spcAft>
                <a:spcPts val="600"/>
              </a:spcAft>
              <a:buFont typeface="Arial" panose="020B0604020202020204" pitchFamily="34" charset="0"/>
              <a:buChar char="•"/>
            </a:pPr>
            <a:r>
              <a:rPr lang="en-US" altLang="en-US" dirty="0"/>
              <a:t>These variables are quantities produced and prices.</a:t>
            </a:r>
          </a:p>
          <a:p>
            <a:pPr marL="255600" lvl="1" indent="-255600">
              <a:spcBef>
                <a:spcPts val="1200"/>
              </a:spcBef>
              <a:spcAft>
                <a:spcPts val="600"/>
              </a:spcAft>
              <a:buFont typeface="Arial" panose="020B0604020202020204" pitchFamily="34" charset="0"/>
              <a:buChar char="•"/>
            </a:pPr>
            <a:r>
              <a:rPr lang="en-US" altLang="en-US" dirty="0"/>
              <a:t>Figure A1.2 shows two examples of economic graphs</a:t>
            </a:r>
            <a:r>
              <a:rPr lang="en-US" altLang="en-US" dirty="0" smtClean="0"/>
              <a:t>.</a:t>
            </a:r>
            <a:endParaRPr lang="en-US" altLang="en-US" dirty="0"/>
          </a:p>
        </p:txBody>
      </p:sp>
    </p:spTree>
    <p:extLst>
      <p:ext uri="{BB962C8B-B14F-4D97-AF65-F5344CB8AC3E}">
        <p14:creationId xmlns:p14="http://schemas.microsoft.com/office/powerpoint/2010/main" val="48181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Data </a:t>
            </a:r>
            <a:r>
              <a:rPr lang="en-CA" altLang="en-US" sz="2000" dirty="0" smtClean="0"/>
              <a:t>(3 </a:t>
            </a:r>
            <a:r>
              <a:rPr lang="en-CA" altLang="en-US" sz="2000" dirty="0"/>
              <a:t>of 9)</a:t>
            </a:r>
            <a:endParaRPr lang="en-IN" dirty="0"/>
          </a:p>
        </p:txBody>
      </p:sp>
      <p:sp>
        <p:nvSpPr>
          <p:cNvPr id="4" name="Content Placeholder 3"/>
          <p:cNvSpPr>
            <a:spLocks noGrp="1"/>
          </p:cNvSpPr>
          <p:nvPr>
            <p:ph sz="quarter" idx="14"/>
          </p:nvPr>
        </p:nvSpPr>
        <p:spPr>
          <a:xfrm>
            <a:off x="457200" y="1600200"/>
            <a:ext cx="3810000" cy="4525963"/>
          </a:xfrm>
        </p:spPr>
        <p:txBody>
          <a:bodyPr/>
          <a:lstStyle/>
          <a:p>
            <a:pPr marL="255600" indent="-255600">
              <a:spcBef>
                <a:spcPts val="1200"/>
              </a:spcBef>
              <a:spcAft>
                <a:spcPts val="600"/>
              </a:spcAft>
              <a:defRPr/>
            </a:pPr>
            <a:r>
              <a:rPr lang="en-US" altLang="en-US" sz="2400" dirty="0"/>
              <a:t>Figure A1.2(a) is a graph about movie tickets in 2013.</a:t>
            </a:r>
          </a:p>
          <a:p>
            <a:pPr marL="255600" indent="-255600">
              <a:spcBef>
                <a:spcPts val="1200"/>
              </a:spcBef>
              <a:spcAft>
                <a:spcPts val="600"/>
              </a:spcAft>
              <a:defRPr/>
            </a:pPr>
            <a:r>
              <a:rPr lang="en-US" altLang="en-US" sz="2400" dirty="0"/>
              <a:t>Point </a:t>
            </a:r>
            <a:r>
              <a:rPr lang="en-US" altLang="en-US" sz="2400" i="1" dirty="0"/>
              <a:t>A </a:t>
            </a:r>
            <a:r>
              <a:rPr lang="en-US" altLang="en-US" sz="2400" dirty="0"/>
              <a:t>tells us what the quantity and price were.</a:t>
            </a:r>
          </a:p>
          <a:p>
            <a:pPr marL="255600" indent="-255600">
              <a:spcBef>
                <a:spcPts val="1200"/>
              </a:spcBef>
              <a:spcAft>
                <a:spcPts val="600"/>
              </a:spcAft>
              <a:defRPr/>
            </a:pPr>
            <a:r>
              <a:rPr lang="en-US" altLang="en-US" sz="2400" dirty="0"/>
              <a:t>You can “read” this graph as telling you that in 2013:</a:t>
            </a:r>
          </a:p>
          <a:p>
            <a:pPr marL="255600" indent="-255600">
              <a:spcBef>
                <a:spcPts val="1200"/>
              </a:spcBef>
              <a:spcAft>
                <a:spcPts val="600"/>
              </a:spcAft>
              <a:defRPr/>
            </a:pPr>
            <a:r>
              <a:rPr lang="en-US" altLang="en-US" sz="2400" dirty="0"/>
              <a:t>1.3 billion movie tickets were bought at a price of $8.16 a ticket</a:t>
            </a:r>
            <a:r>
              <a:rPr lang="en-US" altLang="en-US" sz="2400" dirty="0" smtClean="0"/>
              <a:t>.</a:t>
            </a:r>
            <a:endParaRPr lang="en-US" altLang="en-US" sz="2400" dirty="0"/>
          </a:p>
        </p:txBody>
      </p:sp>
      <p:pic>
        <p:nvPicPr>
          <p:cNvPr id="5" name="Picture 4" descr="A graph has an x-axis for quantity in billions of tickets and a y-axis for price in dollars per ticket. Point A is at x = 1.3 and y = 8.16. So, 1.3 billion tickets are sold at $8.16 per ticke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800225"/>
            <a:ext cx="38385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60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Definition of Economics </a:t>
            </a:r>
            <a:r>
              <a:rPr lang="en-US" altLang="en-US" sz="2000" dirty="0" smtClean="0"/>
              <a:t>(2 </a:t>
            </a:r>
            <a:r>
              <a:rPr lang="en-US" altLang="en-US" sz="2000" dirty="0"/>
              <a:t>of 3)</a:t>
            </a:r>
            <a:endParaRPr lang="en-IN" dirty="0"/>
          </a:p>
        </p:txBody>
      </p:sp>
      <p:sp>
        <p:nvSpPr>
          <p:cNvPr id="4" name="Content Placeholder 3"/>
          <p:cNvSpPr>
            <a:spLocks noGrp="1"/>
          </p:cNvSpPr>
          <p:nvPr>
            <p:ph sz="quarter" idx="14"/>
          </p:nvPr>
        </p:nvSpPr>
        <p:spPr/>
        <p:txBody>
          <a:bodyPr/>
          <a:lstStyle/>
          <a:p>
            <a:pPr marL="255600" lvl="1" indent="-255600" defTabSz="457200">
              <a:spcBef>
                <a:spcPts val="1200"/>
              </a:spcBef>
              <a:buFont typeface="Arial" panose="020B0604020202020204" pitchFamily="34" charset="0"/>
              <a:buChar char="•"/>
              <a:defRPr/>
            </a:pPr>
            <a:r>
              <a:rPr lang="en-US" b="1" dirty="0"/>
              <a:t>Economics</a:t>
            </a:r>
            <a:r>
              <a:rPr lang="en-US" dirty="0"/>
              <a:t> is the social science that studies the </a:t>
            </a:r>
            <a:r>
              <a:rPr lang="en-US" i="1" dirty="0"/>
              <a:t>choices</a:t>
            </a:r>
            <a:r>
              <a:rPr lang="en-US" dirty="0"/>
              <a:t> that individuals, businesses, governments, and entire societies make as they cope with </a:t>
            </a:r>
            <a:r>
              <a:rPr lang="en-US" i="1" dirty="0"/>
              <a:t>scarcity </a:t>
            </a:r>
            <a:r>
              <a:rPr lang="en-US" dirty="0"/>
              <a:t>and the </a:t>
            </a:r>
            <a:r>
              <a:rPr lang="en-US" i="1" dirty="0"/>
              <a:t>incentives</a:t>
            </a:r>
            <a:r>
              <a:rPr lang="en-US" dirty="0"/>
              <a:t> that influence and reconcile those choices.</a:t>
            </a:r>
          </a:p>
          <a:p>
            <a:pPr marL="255600" lvl="1" indent="-255600" defTabSz="457200">
              <a:spcBef>
                <a:spcPts val="1200"/>
              </a:spcBef>
              <a:buFont typeface="Arial" panose="020B0604020202020204" pitchFamily="34" charset="0"/>
              <a:buChar char="•"/>
              <a:defRPr/>
            </a:pPr>
            <a:r>
              <a:rPr lang="en-US" dirty="0"/>
              <a:t>Economics divides in two main parts</a:t>
            </a:r>
            <a:r>
              <a:rPr lang="en-US" dirty="0" smtClean="0"/>
              <a:t>:</a:t>
            </a:r>
          </a:p>
          <a:p>
            <a:pPr marL="742950" lvl="2" indent="-259200" defTabSz="457200">
              <a:spcBef>
                <a:spcPts val="1200"/>
              </a:spcBef>
              <a:buFont typeface="Arial" panose="020B0604020202020204" pitchFamily="34" charset="0"/>
              <a:buChar char="‒"/>
              <a:defRPr/>
            </a:pPr>
            <a:r>
              <a:rPr lang="en-US" dirty="0" smtClean="0"/>
              <a:t>Microeconomics</a:t>
            </a:r>
          </a:p>
          <a:p>
            <a:pPr marL="742950" lvl="2" indent="-259200" defTabSz="457200">
              <a:spcBef>
                <a:spcPts val="1200"/>
              </a:spcBef>
              <a:buFont typeface="Arial" panose="020B0604020202020204" pitchFamily="34" charset="0"/>
              <a:buChar char="‒"/>
              <a:defRPr/>
            </a:pPr>
            <a:r>
              <a:rPr lang="en-US" dirty="0" smtClean="0"/>
              <a:t>Macroeconomics</a:t>
            </a:r>
            <a:endParaRPr lang="en-US" dirty="0"/>
          </a:p>
        </p:txBody>
      </p:sp>
    </p:spTree>
    <p:extLst>
      <p:ext uri="{BB962C8B-B14F-4D97-AF65-F5344CB8AC3E}">
        <p14:creationId xmlns:p14="http://schemas.microsoft.com/office/powerpoint/2010/main" val="318986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Data </a:t>
            </a:r>
            <a:r>
              <a:rPr lang="en-CA" altLang="en-US" sz="2000" dirty="0" smtClean="0"/>
              <a:t>(4 </a:t>
            </a:r>
            <a:r>
              <a:rPr lang="en-CA" altLang="en-US" sz="2000" dirty="0"/>
              <a:t>of 9)</a:t>
            </a:r>
            <a:endParaRPr lang="en-IN" dirty="0"/>
          </a:p>
        </p:txBody>
      </p:sp>
      <p:sp>
        <p:nvSpPr>
          <p:cNvPr id="4" name="Content Placeholder 3"/>
          <p:cNvSpPr>
            <a:spLocks noGrp="1"/>
          </p:cNvSpPr>
          <p:nvPr>
            <p:ph sz="quarter" idx="14"/>
          </p:nvPr>
        </p:nvSpPr>
        <p:spPr>
          <a:xfrm>
            <a:off x="457200" y="1600200"/>
            <a:ext cx="4267200" cy="4525963"/>
          </a:xfrm>
        </p:spPr>
        <p:txBody>
          <a:bodyPr/>
          <a:lstStyle/>
          <a:p>
            <a:pPr marL="255600" indent="-255600">
              <a:spcBef>
                <a:spcPts val="1200"/>
              </a:spcBef>
              <a:spcAft>
                <a:spcPts val="600"/>
              </a:spcAft>
            </a:pPr>
            <a:r>
              <a:rPr lang="en-US" altLang="en-US" sz="2400" dirty="0"/>
              <a:t>Figure A1.2(b) is a graph about movie tickets and DVDs bought in 2013. </a:t>
            </a:r>
          </a:p>
          <a:p>
            <a:pPr marL="255600" indent="-255600">
              <a:spcBef>
                <a:spcPts val="1200"/>
              </a:spcBef>
              <a:spcAft>
                <a:spcPts val="600"/>
              </a:spcAft>
            </a:pPr>
            <a:r>
              <a:rPr lang="en-US" altLang="en-US" sz="2400" dirty="0"/>
              <a:t>Point </a:t>
            </a:r>
            <a:r>
              <a:rPr lang="en-US" altLang="en-US" sz="2400" i="1" dirty="0"/>
              <a:t>B </a:t>
            </a:r>
            <a:r>
              <a:rPr lang="en-US" altLang="en-US" sz="2400" dirty="0"/>
              <a:t>tells us what these quantities were.</a:t>
            </a:r>
          </a:p>
          <a:p>
            <a:pPr marL="255600" indent="-255600">
              <a:spcBef>
                <a:spcPts val="1200"/>
              </a:spcBef>
              <a:spcAft>
                <a:spcPts val="600"/>
              </a:spcAft>
            </a:pPr>
            <a:r>
              <a:rPr lang="en-US" altLang="en-US" sz="2400" dirty="0"/>
              <a:t>You can “read” this graph as telling you that in 2013,</a:t>
            </a:r>
          </a:p>
          <a:p>
            <a:pPr marL="255600" indent="-255600">
              <a:spcBef>
                <a:spcPts val="1200"/>
              </a:spcBef>
              <a:spcAft>
                <a:spcPts val="600"/>
              </a:spcAft>
            </a:pPr>
            <a:r>
              <a:rPr lang="en-US" altLang="en-US" sz="2400" dirty="0"/>
              <a:t>1.3 billion movie tickets and 112 million DVDs were bought</a:t>
            </a:r>
            <a:r>
              <a:rPr lang="en-US" altLang="en-US" sz="2400" dirty="0" smtClean="0"/>
              <a:t>.</a:t>
            </a:r>
            <a:endParaRPr lang="en-US" altLang="en-US" sz="2400" dirty="0"/>
          </a:p>
        </p:txBody>
      </p:sp>
      <p:pic>
        <p:nvPicPr>
          <p:cNvPr id="5" name="Picture 4" descr="A graph has an x-axis for quantity in billions of tickets and a y-axis for quantity in millions of DVDs. Point A is at x = 1.3 and y = 112. So, 1.3 billion tickets and 112 million DVDs were sol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800225"/>
            <a:ext cx="38385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01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Data </a:t>
            </a:r>
            <a:r>
              <a:rPr lang="en-CA" altLang="en-US" sz="2000" dirty="0" smtClean="0"/>
              <a:t>(5 </a:t>
            </a:r>
            <a:r>
              <a:rPr lang="en-CA" altLang="en-US" sz="2000" dirty="0"/>
              <a:t>of 9)</a:t>
            </a:r>
            <a:endParaRPr lang="en-IN" dirty="0"/>
          </a:p>
        </p:txBody>
      </p:sp>
      <p:sp>
        <p:nvSpPr>
          <p:cNvPr id="4" name="Content Placeholder 3"/>
          <p:cNvSpPr>
            <a:spLocks noGrp="1"/>
          </p:cNvSpPr>
          <p:nvPr>
            <p:ph sz="quarter" idx="14"/>
          </p:nvPr>
        </p:nvSpPr>
        <p:spPr/>
        <p:txBody>
          <a:bodyPr/>
          <a:lstStyle/>
          <a:p>
            <a:pPr marL="114300"/>
            <a:r>
              <a:rPr lang="en-US" altLang="en-US" sz="2400" b="1" dirty="0"/>
              <a:t>Scatter Diagrams</a:t>
            </a:r>
          </a:p>
          <a:p>
            <a:pPr lvl="1" indent="-259200">
              <a:spcBef>
                <a:spcPct val="20000"/>
              </a:spcBef>
              <a:spcAft>
                <a:spcPct val="50000"/>
              </a:spcAft>
            </a:pPr>
            <a:r>
              <a:rPr lang="en-US" altLang="en-US" sz="2000" dirty="0"/>
              <a:t>A </a:t>
            </a:r>
            <a:r>
              <a:rPr lang="en-US" altLang="en-US" sz="2000" b="1" dirty="0"/>
              <a:t>scatter diagram </a:t>
            </a:r>
            <a:r>
              <a:rPr lang="en-US" altLang="en-US" sz="2000" dirty="0"/>
              <a:t>plots the value of one variable against the value of another variable for a number of different values of each variable.</a:t>
            </a:r>
          </a:p>
          <a:p>
            <a:pPr lvl="1" indent="-259200">
              <a:spcBef>
                <a:spcPct val="20000"/>
              </a:spcBef>
              <a:spcAft>
                <a:spcPct val="50000"/>
              </a:spcAft>
            </a:pPr>
            <a:r>
              <a:rPr lang="en-US" altLang="en-US" sz="2000" dirty="0"/>
              <a:t>A scatter diagram reveals whether a relationship exists between the two variables.</a:t>
            </a:r>
          </a:p>
          <a:p>
            <a:pPr lvl="1" indent="-259200">
              <a:spcBef>
                <a:spcPct val="20000"/>
              </a:spcBef>
              <a:spcAft>
                <a:spcPct val="50000"/>
              </a:spcAft>
            </a:pPr>
            <a:r>
              <a:rPr lang="en-US" altLang="en-US" sz="2000" dirty="0"/>
              <a:t>Figure A1.3 (on the next slide) shows some data on box office tickets sold and the number of DVDs sold for nine of the most popular movies in 2011.</a:t>
            </a:r>
          </a:p>
          <a:p>
            <a:pPr lvl="1" indent="-259200">
              <a:spcBef>
                <a:spcPct val="20000"/>
              </a:spcBef>
              <a:spcAft>
                <a:spcPct val="50000"/>
              </a:spcAft>
            </a:pPr>
            <a:r>
              <a:rPr lang="en-US" altLang="en-US" sz="2000" dirty="0"/>
              <a:t>The table gives the data and the graph describes the relationship between box office tickets sold and DVD </a:t>
            </a:r>
            <a:r>
              <a:rPr lang="en-US" altLang="en-US" sz="2000" dirty="0" smtClean="0"/>
              <a:t>sales.</a:t>
            </a:r>
          </a:p>
          <a:p>
            <a:pPr marL="0" indent="0">
              <a:buNone/>
            </a:pPr>
            <a:endParaRPr lang="en-CA" altLang="en-US" sz="2400" dirty="0"/>
          </a:p>
        </p:txBody>
      </p:sp>
    </p:spTree>
    <p:extLst>
      <p:ext uri="{BB962C8B-B14F-4D97-AF65-F5344CB8AC3E}">
        <p14:creationId xmlns:p14="http://schemas.microsoft.com/office/powerpoint/2010/main" val="125502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Data </a:t>
            </a:r>
            <a:r>
              <a:rPr lang="en-CA" altLang="en-US" sz="2000" dirty="0" smtClean="0"/>
              <a:t>(6 </a:t>
            </a:r>
            <a:r>
              <a:rPr lang="en-CA" altLang="en-US" sz="2000" dirty="0"/>
              <a:t>of 9)</a:t>
            </a:r>
            <a:endParaRPr lang="en-IN" dirty="0"/>
          </a:p>
        </p:txBody>
      </p:sp>
      <p:graphicFrame>
        <p:nvGraphicFramePr>
          <p:cNvPr id="5" name="Content Placeholder 4" descr="The left column contains movies. The middle and right columns are for ticket and DVD sales in millions of units. The movies are as follows: Iron Man 3, The Hunger Games: Catching Fire, Despicable Me 2, Man of Steel, Frozen, Monsters University, Gravity, Fast and Furious 6, Oz the Great and Powerful."/>
          <p:cNvGraphicFramePr>
            <a:graphicFrameLocks noGrp="1"/>
          </p:cNvGraphicFramePr>
          <p:nvPr>
            <p:ph sz="quarter" idx="14"/>
            <p:extLst>
              <p:ext uri="{D42A27DB-BD31-4B8C-83A1-F6EECF244321}">
                <p14:modId xmlns:p14="http://schemas.microsoft.com/office/powerpoint/2010/main" val="3649341413"/>
              </p:ext>
            </p:extLst>
          </p:nvPr>
        </p:nvGraphicFramePr>
        <p:xfrm>
          <a:off x="2297747" y="1603073"/>
          <a:ext cx="4076384" cy="4394200"/>
        </p:xfrm>
        <a:graphic>
          <a:graphicData uri="http://schemas.openxmlformats.org/drawingml/2006/table">
            <a:tbl>
              <a:tblPr firstRow="1" bandRow="1">
                <a:tableStyleId>{2D5ABB26-0587-4C30-8999-92F81FD0307C}</a:tableStyleId>
              </a:tblPr>
              <a:tblGrid>
                <a:gridCol w="2183130"/>
                <a:gridCol w="946627"/>
                <a:gridCol w="946627"/>
              </a:tblGrid>
              <a:tr h="370840">
                <a:tc>
                  <a:txBody>
                    <a:bodyPr/>
                    <a:lstStyle/>
                    <a:p>
                      <a:endParaRPr lang="en-IN" b="1" dirty="0" smtClean="0"/>
                    </a:p>
                    <a:p>
                      <a:pPr algn="ctr"/>
                      <a:r>
                        <a:rPr lang="en-IN" b="1" dirty="0" smtClean="0"/>
                        <a:t>Movie</a:t>
                      </a:r>
                      <a:endParaRPr lang="en-IN"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b="1" u="sng" dirty="0" smtClean="0"/>
                        <a:t>Tickets    DVDs</a:t>
                      </a:r>
                      <a:endParaRPr lang="en-IN" b="1" u="none" dirty="0" smtClean="0"/>
                    </a:p>
                    <a:p>
                      <a:pPr algn="ctr"/>
                      <a:r>
                        <a:rPr lang="en-IN" b="1" dirty="0" smtClean="0"/>
                        <a:t>(millions)</a:t>
                      </a:r>
                      <a:endParaRPr lang="en-IN"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r>
              <a:tr h="370840">
                <a:tc>
                  <a:txBody>
                    <a:bodyPr/>
                    <a:lstStyle/>
                    <a:p>
                      <a:r>
                        <a:rPr lang="en-IN" sz="1600" i="1" dirty="0" smtClean="0"/>
                        <a:t>Iron Man 3</a:t>
                      </a:r>
                      <a:endParaRPr lang="en-IN" sz="1600" i="1" dirty="0"/>
                    </a:p>
                  </a:txBody>
                  <a:tcPr>
                    <a:lnT w="12700" cap="flat" cmpd="sng" algn="ctr">
                      <a:solidFill>
                        <a:schemeClr val="tx1"/>
                      </a:solidFill>
                      <a:prstDash val="solid"/>
                      <a:round/>
                      <a:headEnd type="none" w="med" len="med"/>
                      <a:tailEnd type="none" w="med" len="med"/>
                    </a:lnT>
                  </a:tcPr>
                </a:tc>
                <a:tc>
                  <a:txBody>
                    <a:bodyPr/>
                    <a:lstStyle/>
                    <a:p>
                      <a:pPr algn="ctr"/>
                      <a:r>
                        <a:rPr lang="en-IN" sz="1600" dirty="0" smtClean="0"/>
                        <a:t>50</a:t>
                      </a:r>
                      <a:endParaRPr lang="en-IN" sz="1600" dirty="0"/>
                    </a:p>
                  </a:txBody>
                  <a:tcPr>
                    <a:lnT w="12700" cap="flat" cmpd="sng" algn="ctr">
                      <a:solidFill>
                        <a:schemeClr val="tx1"/>
                      </a:solidFill>
                      <a:prstDash val="solid"/>
                      <a:round/>
                      <a:headEnd type="none" w="med" len="med"/>
                      <a:tailEnd type="none" w="med" len="med"/>
                    </a:lnT>
                  </a:tcPr>
                </a:tc>
                <a:tc>
                  <a:txBody>
                    <a:bodyPr/>
                    <a:lstStyle/>
                    <a:p>
                      <a:pPr algn="ctr"/>
                      <a:r>
                        <a:rPr lang="en-IN" sz="1600" dirty="0" smtClean="0"/>
                        <a:t>1.1</a:t>
                      </a:r>
                      <a:endParaRPr lang="en-IN" sz="1600" dirty="0"/>
                    </a:p>
                  </a:txBody>
                  <a:tcPr>
                    <a:lnT w="12700" cap="flat" cmpd="sng" algn="ctr">
                      <a:solidFill>
                        <a:schemeClr val="tx1"/>
                      </a:solidFill>
                      <a:prstDash val="solid"/>
                      <a:round/>
                      <a:headEnd type="none" w="med" len="med"/>
                      <a:tailEnd type="none" w="med" len="med"/>
                    </a:lnT>
                  </a:tcPr>
                </a:tc>
              </a:tr>
              <a:tr h="370840">
                <a:tc>
                  <a:txBody>
                    <a:bodyPr/>
                    <a:lstStyle/>
                    <a:p>
                      <a:r>
                        <a:rPr lang="en-IN" sz="1600" i="1" dirty="0" smtClean="0"/>
                        <a:t>The Hunger Games:</a:t>
                      </a:r>
                      <a:br>
                        <a:rPr lang="en-IN" sz="1600" i="1" dirty="0" smtClean="0"/>
                      </a:br>
                      <a:r>
                        <a:rPr lang="en-IN" sz="1600" i="1" dirty="0" smtClean="0"/>
                        <a:t>Catching Fire</a:t>
                      </a:r>
                      <a:endParaRPr lang="en-IN" sz="1600" i="1" dirty="0"/>
                    </a:p>
                  </a:txBody>
                  <a:tcPr/>
                </a:tc>
                <a:tc>
                  <a:txBody>
                    <a:bodyPr/>
                    <a:lstStyle/>
                    <a:p>
                      <a:pPr algn="ctr"/>
                      <a:r>
                        <a:rPr lang="en-IN" sz="1600" dirty="0" smtClean="0"/>
                        <a:t>49</a:t>
                      </a:r>
                      <a:endParaRPr lang="en-IN" sz="1600" dirty="0"/>
                    </a:p>
                  </a:txBody>
                  <a:tcPr/>
                </a:tc>
                <a:tc>
                  <a:txBody>
                    <a:bodyPr/>
                    <a:lstStyle/>
                    <a:p>
                      <a:pPr algn="ctr"/>
                      <a:r>
                        <a:rPr lang="en-IN" sz="1600" dirty="0" smtClean="0"/>
                        <a:t>1.3</a:t>
                      </a:r>
                      <a:endParaRPr lang="en-IN" sz="1600" dirty="0"/>
                    </a:p>
                  </a:txBody>
                  <a:tcPr/>
                </a:tc>
              </a:tr>
              <a:tr h="370840">
                <a:tc>
                  <a:txBody>
                    <a:bodyPr/>
                    <a:lstStyle/>
                    <a:p>
                      <a:r>
                        <a:rPr lang="en-IN" sz="1600" i="1" dirty="0" smtClean="0"/>
                        <a:t>Despicable Me 2</a:t>
                      </a:r>
                      <a:endParaRPr lang="en-IN" sz="1600" i="1" dirty="0"/>
                    </a:p>
                  </a:txBody>
                  <a:tcPr/>
                </a:tc>
                <a:tc>
                  <a:txBody>
                    <a:bodyPr/>
                    <a:lstStyle/>
                    <a:p>
                      <a:pPr algn="ctr"/>
                      <a:r>
                        <a:rPr lang="en-IN" sz="1600" dirty="0" smtClean="0"/>
                        <a:t>45</a:t>
                      </a:r>
                      <a:endParaRPr lang="en-IN" sz="1600" dirty="0"/>
                    </a:p>
                  </a:txBody>
                  <a:tcPr/>
                </a:tc>
                <a:tc>
                  <a:txBody>
                    <a:bodyPr/>
                    <a:lstStyle/>
                    <a:p>
                      <a:pPr algn="ctr"/>
                      <a:r>
                        <a:rPr lang="en-IN" sz="1600" dirty="0" smtClean="0"/>
                        <a:t>1.8</a:t>
                      </a:r>
                      <a:endParaRPr lang="en-IN" sz="1600" dirty="0"/>
                    </a:p>
                  </a:txBody>
                  <a:tcPr/>
                </a:tc>
              </a:tr>
              <a:tr h="370840">
                <a:tc>
                  <a:txBody>
                    <a:bodyPr/>
                    <a:lstStyle/>
                    <a:p>
                      <a:r>
                        <a:rPr lang="en-IN" sz="1600" i="1" dirty="0" smtClean="0"/>
                        <a:t>Man of Steel</a:t>
                      </a:r>
                      <a:endParaRPr lang="en-IN" sz="1600" i="1" dirty="0"/>
                    </a:p>
                  </a:txBody>
                  <a:tcPr/>
                </a:tc>
                <a:tc>
                  <a:txBody>
                    <a:bodyPr/>
                    <a:lstStyle/>
                    <a:p>
                      <a:pPr algn="ctr"/>
                      <a:r>
                        <a:rPr lang="en-IN" sz="1600" dirty="0" smtClean="0"/>
                        <a:t>36</a:t>
                      </a:r>
                      <a:endParaRPr lang="en-IN" sz="1600" dirty="0"/>
                    </a:p>
                  </a:txBody>
                  <a:tcPr/>
                </a:tc>
                <a:tc>
                  <a:txBody>
                    <a:bodyPr/>
                    <a:lstStyle/>
                    <a:p>
                      <a:pPr algn="ctr"/>
                      <a:r>
                        <a:rPr lang="en-IN" sz="1600" dirty="0" smtClean="0"/>
                        <a:t>1.2</a:t>
                      </a:r>
                      <a:endParaRPr lang="en-IN" sz="1600" dirty="0"/>
                    </a:p>
                  </a:txBody>
                  <a:tcPr/>
                </a:tc>
              </a:tr>
              <a:tr h="370840">
                <a:tc>
                  <a:txBody>
                    <a:bodyPr/>
                    <a:lstStyle/>
                    <a:p>
                      <a:r>
                        <a:rPr lang="en-IN" sz="1600" i="1" dirty="0" smtClean="0"/>
                        <a:t>Frozen</a:t>
                      </a:r>
                      <a:endParaRPr lang="en-IN" sz="1600" i="1" dirty="0"/>
                    </a:p>
                  </a:txBody>
                  <a:tcPr/>
                </a:tc>
                <a:tc>
                  <a:txBody>
                    <a:bodyPr/>
                    <a:lstStyle/>
                    <a:p>
                      <a:pPr algn="ctr"/>
                      <a:r>
                        <a:rPr lang="en-IN" sz="1600" dirty="0" smtClean="0"/>
                        <a:t>34</a:t>
                      </a:r>
                      <a:endParaRPr lang="en-IN" sz="1600" dirty="0"/>
                    </a:p>
                  </a:txBody>
                  <a:tcPr/>
                </a:tc>
                <a:tc>
                  <a:txBody>
                    <a:bodyPr/>
                    <a:lstStyle/>
                    <a:p>
                      <a:pPr algn="r"/>
                      <a:r>
                        <a:rPr lang="en-IN" sz="1600" dirty="0" smtClean="0"/>
                        <a:t>0</a:t>
                      </a:r>
                      <a:endParaRPr lang="en-IN" sz="1600" dirty="0"/>
                    </a:p>
                  </a:txBody>
                  <a:tcPr marR="468000"/>
                </a:tc>
              </a:tr>
              <a:tr h="370840">
                <a:tc>
                  <a:txBody>
                    <a:bodyPr/>
                    <a:lstStyle/>
                    <a:p>
                      <a:r>
                        <a:rPr lang="en-IN" sz="1600" b="1" i="1" dirty="0" smtClean="0"/>
                        <a:t>Monsters University</a:t>
                      </a:r>
                      <a:endParaRPr lang="en-IN" sz="1600" b="1" i="1" dirty="0">
                        <a:solidFill>
                          <a:srgbClr val="7030A0"/>
                        </a:solidFill>
                      </a:endParaRPr>
                    </a:p>
                  </a:txBody>
                  <a:tcPr/>
                </a:tc>
                <a:tc>
                  <a:txBody>
                    <a:bodyPr/>
                    <a:lstStyle/>
                    <a:p>
                      <a:pPr algn="ctr"/>
                      <a:r>
                        <a:rPr lang="en-IN" sz="1600" b="1" dirty="0" smtClean="0"/>
                        <a:t>33</a:t>
                      </a:r>
                      <a:endParaRPr lang="en-IN" sz="1600" b="1" dirty="0"/>
                    </a:p>
                  </a:txBody>
                  <a:tcPr/>
                </a:tc>
                <a:tc>
                  <a:txBody>
                    <a:bodyPr/>
                    <a:lstStyle/>
                    <a:p>
                      <a:pPr algn="ctr"/>
                      <a:r>
                        <a:rPr lang="en-IN" sz="1600" b="1" dirty="0" smtClean="0"/>
                        <a:t>2.3</a:t>
                      </a:r>
                      <a:endParaRPr lang="en-IN" sz="1600" b="1" dirty="0"/>
                    </a:p>
                  </a:txBody>
                  <a:tcPr/>
                </a:tc>
              </a:tr>
              <a:tr h="370840">
                <a:tc>
                  <a:txBody>
                    <a:bodyPr/>
                    <a:lstStyle/>
                    <a:p>
                      <a:r>
                        <a:rPr lang="en-IN" sz="1600" i="1" dirty="0" smtClean="0"/>
                        <a:t>Gravity</a:t>
                      </a:r>
                      <a:endParaRPr lang="en-IN" sz="1600" i="1" dirty="0"/>
                    </a:p>
                  </a:txBody>
                  <a:tcPr/>
                </a:tc>
                <a:tc>
                  <a:txBody>
                    <a:bodyPr/>
                    <a:lstStyle/>
                    <a:p>
                      <a:pPr algn="ctr"/>
                      <a:r>
                        <a:rPr lang="en-IN" sz="1600" dirty="0" smtClean="0"/>
                        <a:t>31</a:t>
                      </a:r>
                      <a:endParaRPr lang="en-IN" sz="1600" dirty="0"/>
                    </a:p>
                  </a:txBody>
                  <a:tcPr/>
                </a:tc>
                <a:tc>
                  <a:txBody>
                    <a:bodyPr/>
                    <a:lstStyle/>
                    <a:p>
                      <a:pPr algn="r"/>
                      <a:r>
                        <a:rPr lang="en-IN" sz="1600" dirty="0" smtClean="0"/>
                        <a:t>0</a:t>
                      </a:r>
                      <a:endParaRPr lang="en-IN" sz="1600" dirty="0"/>
                    </a:p>
                  </a:txBody>
                  <a:tcPr marR="468000"/>
                </a:tc>
              </a:tr>
              <a:tr h="370840">
                <a:tc>
                  <a:txBody>
                    <a:bodyPr/>
                    <a:lstStyle/>
                    <a:p>
                      <a:r>
                        <a:rPr lang="en-IN" sz="1600" i="1" dirty="0" smtClean="0"/>
                        <a:t>Fast and</a:t>
                      </a:r>
                      <a:r>
                        <a:rPr lang="en-IN" sz="1600" i="1" baseline="0" dirty="0" smtClean="0"/>
                        <a:t> Furious 6</a:t>
                      </a:r>
                      <a:endParaRPr lang="en-IN" sz="1600" i="1" dirty="0"/>
                    </a:p>
                  </a:txBody>
                  <a:tcPr/>
                </a:tc>
                <a:tc>
                  <a:txBody>
                    <a:bodyPr/>
                    <a:lstStyle/>
                    <a:p>
                      <a:pPr algn="ctr"/>
                      <a:r>
                        <a:rPr lang="en-IN" sz="1600" dirty="0" smtClean="0"/>
                        <a:t>29</a:t>
                      </a:r>
                      <a:endParaRPr lang="en-IN" sz="1600" dirty="0"/>
                    </a:p>
                  </a:txBody>
                  <a:tcPr/>
                </a:tc>
                <a:tc>
                  <a:txBody>
                    <a:bodyPr/>
                    <a:lstStyle/>
                    <a:p>
                      <a:pPr algn="r"/>
                      <a:r>
                        <a:rPr lang="en-IN" sz="1600" dirty="0" smtClean="0"/>
                        <a:t>0</a:t>
                      </a:r>
                      <a:endParaRPr lang="en-IN" sz="1600" dirty="0"/>
                    </a:p>
                  </a:txBody>
                  <a:tcPr marR="468000"/>
                </a:tc>
              </a:tr>
              <a:tr h="370840">
                <a:tc>
                  <a:txBody>
                    <a:bodyPr/>
                    <a:lstStyle/>
                    <a:p>
                      <a:r>
                        <a:rPr lang="en-IN" sz="1600" i="1" dirty="0" smtClean="0"/>
                        <a:t>Oz the Great and </a:t>
                      </a:r>
                      <a:br>
                        <a:rPr lang="en-IN" sz="1600" i="1" dirty="0" smtClean="0"/>
                      </a:br>
                      <a:r>
                        <a:rPr lang="en-IN" sz="1600" i="1" dirty="0" smtClean="0"/>
                        <a:t>Powerful</a:t>
                      </a:r>
                      <a:endParaRPr lang="en-IN" sz="1600" i="1" dirty="0"/>
                    </a:p>
                  </a:txBody>
                  <a:tcPr>
                    <a:lnB w="12700" cap="flat" cmpd="sng" algn="ctr">
                      <a:solidFill>
                        <a:schemeClr val="tx1"/>
                      </a:solidFill>
                      <a:prstDash val="solid"/>
                      <a:round/>
                      <a:headEnd type="none" w="med" len="med"/>
                      <a:tailEnd type="none" w="med" len="med"/>
                    </a:lnB>
                  </a:tcPr>
                </a:tc>
                <a:tc>
                  <a:txBody>
                    <a:bodyPr/>
                    <a:lstStyle/>
                    <a:p>
                      <a:pPr algn="ctr"/>
                      <a:r>
                        <a:rPr lang="en-IN" sz="1600" dirty="0" smtClean="0"/>
                        <a:t>29</a:t>
                      </a:r>
                      <a:endParaRPr lang="en-IN" sz="1600" dirty="0"/>
                    </a:p>
                  </a:txBody>
                  <a:tcPr>
                    <a:lnB w="12700" cap="flat" cmpd="sng" algn="ctr">
                      <a:solidFill>
                        <a:schemeClr val="tx1"/>
                      </a:solidFill>
                      <a:prstDash val="solid"/>
                      <a:round/>
                      <a:headEnd type="none" w="med" len="med"/>
                      <a:tailEnd type="none" w="med" len="med"/>
                    </a:lnB>
                  </a:tcPr>
                </a:tc>
                <a:tc>
                  <a:txBody>
                    <a:bodyPr/>
                    <a:lstStyle/>
                    <a:p>
                      <a:pPr algn="ctr"/>
                      <a:r>
                        <a:rPr lang="en-IN" sz="1600" dirty="0" smtClean="0"/>
                        <a:t>1.4</a:t>
                      </a:r>
                      <a:endParaRPr lang="en-IN" sz="1600" dirty="0"/>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533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Data </a:t>
            </a:r>
            <a:r>
              <a:rPr lang="en-CA" altLang="en-US" sz="2000" dirty="0" smtClean="0"/>
              <a:t>(7 </a:t>
            </a:r>
            <a:r>
              <a:rPr lang="en-CA" altLang="en-US" sz="2000" dirty="0"/>
              <a:t>of 9)</a:t>
            </a:r>
            <a:endParaRPr lang="en-IN" dirty="0"/>
          </a:p>
        </p:txBody>
      </p:sp>
      <p:sp>
        <p:nvSpPr>
          <p:cNvPr id="4" name="Content Placeholder 3"/>
          <p:cNvSpPr>
            <a:spLocks noGrp="1"/>
          </p:cNvSpPr>
          <p:nvPr>
            <p:ph sz="quarter" idx="14"/>
          </p:nvPr>
        </p:nvSpPr>
        <p:spPr>
          <a:xfrm>
            <a:off x="457200" y="1522566"/>
            <a:ext cx="4114800" cy="4800600"/>
          </a:xfrm>
        </p:spPr>
        <p:txBody>
          <a:bodyPr/>
          <a:lstStyle/>
          <a:p>
            <a:pPr marL="255600" indent="-255600">
              <a:spcBef>
                <a:spcPts val="1200"/>
              </a:spcBef>
              <a:spcAft>
                <a:spcPts val="600"/>
              </a:spcAft>
            </a:pPr>
            <a:r>
              <a:rPr lang="en-US" altLang="en-US" sz="2400" dirty="0"/>
              <a:t>Point </a:t>
            </a:r>
            <a:r>
              <a:rPr lang="en-US" altLang="en-US" sz="2400" i="1" dirty="0"/>
              <a:t>A </a:t>
            </a:r>
            <a:r>
              <a:rPr lang="en-US" altLang="en-US" sz="2400" dirty="0"/>
              <a:t>tells us that </a:t>
            </a:r>
            <a:r>
              <a:rPr lang="en-US" altLang="en-US" sz="2400" i="1" dirty="0"/>
              <a:t>Monsters University </a:t>
            </a:r>
            <a:r>
              <a:rPr lang="en-US" altLang="en-US" sz="2400" dirty="0"/>
              <a:t>sold 33 million tickets at the box office and 2.3 million DVDs.</a:t>
            </a:r>
          </a:p>
          <a:p>
            <a:pPr marL="255600" indent="-255600">
              <a:spcBef>
                <a:spcPts val="1200"/>
              </a:spcBef>
              <a:spcAft>
                <a:spcPts val="600"/>
              </a:spcAft>
            </a:pPr>
            <a:r>
              <a:rPr lang="en-US" altLang="en-US" sz="2400" dirty="0"/>
              <a:t>The points reveal that there is a tendency for larger box office sales to bring greater DVD sales</a:t>
            </a:r>
            <a:r>
              <a:rPr lang="en-US" altLang="en-US" sz="2400" dirty="0" smtClean="0"/>
              <a:t>....</a:t>
            </a:r>
            <a:endParaRPr lang="en-US" altLang="en-US" sz="2400" dirty="0"/>
          </a:p>
          <a:p>
            <a:pPr marL="255600" indent="-255600">
              <a:spcBef>
                <a:spcPts val="1200"/>
              </a:spcBef>
              <a:spcAft>
                <a:spcPts val="600"/>
              </a:spcAft>
            </a:pPr>
            <a:r>
              <a:rPr lang="en-AU" altLang="en-US" sz="2400" dirty="0"/>
              <a:t>But you couldn’t predict how many DVDs a movie would sell just by knowing its box office sales</a:t>
            </a:r>
            <a:r>
              <a:rPr lang="en-AU" altLang="en-US" sz="2400" dirty="0" smtClean="0"/>
              <a:t>.</a:t>
            </a:r>
            <a:endParaRPr lang="en-US" altLang="en-US" sz="2400" dirty="0"/>
          </a:p>
        </p:txBody>
      </p:sp>
      <p:pic>
        <p:nvPicPr>
          <p:cNvPr id="5" name="Picture 4" descr="A scatter diagram has an x-axis for box office tickets sold in millions and a y-axis for DVDs sold in millions. Nine points are plotted, with each point representing the tickets and DVDs sold for one movie. Point A for Monsters University is at x = 33 and y =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9025" y="1800225"/>
            <a:ext cx="4092575"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42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Data </a:t>
            </a:r>
            <a:r>
              <a:rPr lang="en-CA" altLang="en-US" sz="2000" dirty="0" smtClean="0"/>
              <a:t>(8 </a:t>
            </a:r>
            <a:r>
              <a:rPr lang="en-CA" altLang="en-US" sz="2000" dirty="0"/>
              <a:t>of 9)</a:t>
            </a:r>
            <a:endParaRPr lang="en-IN" dirty="0"/>
          </a:p>
        </p:txBody>
      </p:sp>
      <p:sp>
        <p:nvSpPr>
          <p:cNvPr id="4" name="Content Placeholder 3"/>
          <p:cNvSpPr>
            <a:spLocks noGrp="1"/>
          </p:cNvSpPr>
          <p:nvPr>
            <p:ph sz="quarter" idx="14"/>
          </p:nvPr>
        </p:nvSpPr>
        <p:spPr>
          <a:xfrm>
            <a:off x="457200" y="1513940"/>
            <a:ext cx="3886200" cy="4886860"/>
          </a:xfrm>
        </p:spPr>
        <p:txBody>
          <a:bodyPr/>
          <a:lstStyle/>
          <a:p>
            <a:pPr marL="255600" indent="-255600">
              <a:spcBef>
                <a:spcPts val="1200"/>
              </a:spcBef>
              <a:spcAft>
                <a:spcPts val="600"/>
              </a:spcAft>
              <a:defRPr/>
            </a:pPr>
            <a:r>
              <a:rPr lang="en-US" altLang="en-US" sz="2400" dirty="0"/>
              <a:t>Figure A1.4(a) is a scatter diagram of income and expenditure, on average, from 2001 to 2013.</a:t>
            </a:r>
          </a:p>
          <a:p>
            <a:pPr marL="255600" indent="-255600">
              <a:spcBef>
                <a:spcPts val="1200"/>
              </a:spcBef>
              <a:spcAft>
                <a:spcPts val="600"/>
              </a:spcAft>
              <a:defRPr/>
            </a:pPr>
            <a:r>
              <a:rPr lang="en-US" altLang="en-US" sz="2400" dirty="0"/>
              <a:t>Point </a:t>
            </a:r>
            <a:r>
              <a:rPr lang="en-US" altLang="en-US" sz="2400" i="1" dirty="0"/>
              <a:t>A </a:t>
            </a:r>
            <a:r>
              <a:rPr lang="en-US" altLang="en-US" sz="2400" dirty="0"/>
              <a:t>shows that in 2006, income was $38,000 and expenditure was $31,000.</a:t>
            </a:r>
          </a:p>
          <a:p>
            <a:pPr marL="255600" indent="-255600">
              <a:spcBef>
                <a:spcPts val="1200"/>
              </a:spcBef>
              <a:spcAft>
                <a:spcPts val="600"/>
              </a:spcAft>
              <a:defRPr/>
            </a:pPr>
            <a:r>
              <a:rPr lang="en-US" altLang="en-US" sz="2400" dirty="0"/>
              <a:t>The graph shows that as income increases, so does expenditure, and the relationship is a close one</a:t>
            </a:r>
            <a:r>
              <a:rPr lang="en-US" altLang="en-US" sz="2400" dirty="0" smtClean="0"/>
              <a:t>.</a:t>
            </a:r>
            <a:endParaRPr lang="en-US" altLang="en-US" sz="2400" dirty="0"/>
          </a:p>
        </p:txBody>
      </p:sp>
      <p:pic>
        <p:nvPicPr>
          <p:cNvPr id="5" name="Picture 4" descr="The x-axis is for income in thousands of dollars per year, and the y-axis is for expenditure in thousands of dollars per year.  Points for each year from 2001 to 2013 are plotted. The points form a rising, linear spread, showing that both income and expenditure increase from year to year. Point A for 2006 is at (38,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800225"/>
            <a:ext cx="39528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57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Data </a:t>
            </a:r>
            <a:r>
              <a:rPr lang="en-CA" altLang="en-US" sz="2000" dirty="0" smtClean="0"/>
              <a:t>(9 </a:t>
            </a:r>
            <a:r>
              <a:rPr lang="en-CA" altLang="en-US" sz="2000" dirty="0"/>
              <a:t>of 9)</a:t>
            </a:r>
            <a:endParaRPr lang="en-IN" dirty="0"/>
          </a:p>
        </p:txBody>
      </p:sp>
      <p:sp>
        <p:nvSpPr>
          <p:cNvPr id="4" name="Content Placeholder 3"/>
          <p:cNvSpPr>
            <a:spLocks noGrp="1"/>
          </p:cNvSpPr>
          <p:nvPr>
            <p:ph sz="quarter" idx="14"/>
          </p:nvPr>
        </p:nvSpPr>
        <p:spPr>
          <a:xfrm>
            <a:off x="457200" y="1600200"/>
            <a:ext cx="4114800" cy="4525963"/>
          </a:xfrm>
        </p:spPr>
        <p:txBody>
          <a:bodyPr/>
          <a:lstStyle/>
          <a:p>
            <a:pPr marL="255600" indent="-255600">
              <a:spcBef>
                <a:spcPts val="1200"/>
              </a:spcBef>
              <a:spcAft>
                <a:spcPts val="600"/>
              </a:spcAft>
            </a:pPr>
            <a:r>
              <a:rPr lang="en-US" altLang="en-US" sz="2400" dirty="0"/>
              <a:t>Figure A1.4(b) is a scatter diagram of inflation and unemployment in the United States from 2001 through 2013. </a:t>
            </a:r>
          </a:p>
          <a:p>
            <a:pPr marL="255600" indent="-255600">
              <a:spcBef>
                <a:spcPts val="1200"/>
              </a:spcBef>
              <a:spcAft>
                <a:spcPts val="600"/>
              </a:spcAft>
            </a:pPr>
            <a:r>
              <a:rPr lang="en-US" altLang="en-US" sz="2400" dirty="0"/>
              <a:t>The points show a weak relationship between the two variables</a:t>
            </a:r>
            <a:r>
              <a:rPr lang="en-US" altLang="en-US" sz="2400" dirty="0" smtClean="0"/>
              <a:t>.</a:t>
            </a:r>
            <a:endParaRPr lang="en-US" altLang="en-US" sz="2400" dirty="0"/>
          </a:p>
        </p:txBody>
      </p:sp>
      <p:pic>
        <p:nvPicPr>
          <p:cNvPr id="5" name="Picture 4" descr="The x-axis is for unemployment rate in percent, and the y-axis is for inflation rate in percent per year.  Points for each year from 2001 to 2013 are plotted. The points are not clustered in a recognizable patter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800225"/>
            <a:ext cx="39528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14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Graphs used in Economic </a:t>
            </a:r>
            <a:r>
              <a:rPr lang="en-CA" altLang="en-US" dirty="0" smtClean="0"/>
              <a:t>Models </a:t>
            </a:r>
            <a:r>
              <a:rPr lang="en-CA" altLang="en-US" sz="2000" dirty="0" smtClean="0"/>
              <a:t>(1 of 9)</a:t>
            </a:r>
            <a:endParaRPr lang="en-IN" dirty="0"/>
          </a:p>
        </p:txBody>
      </p:sp>
      <p:sp>
        <p:nvSpPr>
          <p:cNvPr id="4" name="Content Placeholder 3"/>
          <p:cNvSpPr>
            <a:spLocks noGrp="1"/>
          </p:cNvSpPr>
          <p:nvPr>
            <p:ph sz="quarter" idx="14"/>
          </p:nvPr>
        </p:nvSpPr>
        <p:spPr/>
        <p:txBody>
          <a:bodyPr/>
          <a:lstStyle/>
          <a:p>
            <a:pPr marL="255600" lvl="1" indent="-255600">
              <a:spcBef>
                <a:spcPts val="1200"/>
              </a:spcBef>
              <a:spcAft>
                <a:spcPts val="600"/>
              </a:spcAft>
              <a:buFont typeface="Arial" panose="020B0604020202020204" pitchFamily="34" charset="0"/>
              <a:buChar char="•"/>
            </a:pPr>
            <a:r>
              <a:rPr lang="en-US" altLang="en-US" dirty="0"/>
              <a:t>Graphs are used in economic models to show the relationship between variables.</a:t>
            </a:r>
          </a:p>
          <a:p>
            <a:pPr marL="255600" lvl="1" indent="-255600">
              <a:spcBef>
                <a:spcPts val="1200"/>
              </a:spcBef>
              <a:spcAft>
                <a:spcPts val="600"/>
              </a:spcAft>
              <a:buFont typeface="Arial" panose="020B0604020202020204" pitchFamily="34" charset="0"/>
              <a:buChar char="•"/>
            </a:pPr>
            <a:r>
              <a:rPr lang="en-US" altLang="en-US" dirty="0"/>
              <a:t>The patterns to look for in graphs are the four cases in which</a:t>
            </a:r>
          </a:p>
          <a:p>
            <a:pPr marL="741600" lvl="3" indent="-259200">
              <a:spcBef>
                <a:spcPts val="1200"/>
              </a:spcBef>
              <a:spcAft>
                <a:spcPts val="600"/>
              </a:spcAft>
              <a:buSzPct val="100000"/>
              <a:buFont typeface="Arial" panose="020B0604020202020204" pitchFamily="34" charset="0"/>
              <a:buChar char="‒"/>
            </a:pPr>
            <a:r>
              <a:rPr lang="en-US" altLang="en-US" dirty="0" smtClean="0"/>
              <a:t>Variables </a:t>
            </a:r>
            <a:r>
              <a:rPr lang="en-US" altLang="en-US" dirty="0"/>
              <a:t>move in the same direction.</a:t>
            </a:r>
          </a:p>
          <a:p>
            <a:pPr marL="741600" lvl="3" indent="-259200">
              <a:spcBef>
                <a:spcPts val="1200"/>
              </a:spcBef>
              <a:spcAft>
                <a:spcPts val="600"/>
              </a:spcAft>
              <a:buSzPct val="100000"/>
              <a:buFont typeface="Arial" panose="020B0604020202020204" pitchFamily="34" charset="0"/>
              <a:buChar char="‒"/>
            </a:pPr>
            <a:r>
              <a:rPr lang="en-US" altLang="en-US" dirty="0" smtClean="0"/>
              <a:t>Variables </a:t>
            </a:r>
            <a:r>
              <a:rPr lang="en-US" altLang="en-US" dirty="0"/>
              <a:t>move in opposite directions.</a:t>
            </a:r>
          </a:p>
          <a:p>
            <a:pPr marL="741600" lvl="3" indent="-259200">
              <a:spcBef>
                <a:spcPts val="1200"/>
              </a:spcBef>
              <a:spcAft>
                <a:spcPts val="600"/>
              </a:spcAft>
              <a:buSzPct val="100000"/>
              <a:buFont typeface="Arial" panose="020B0604020202020204" pitchFamily="34" charset="0"/>
              <a:buChar char="‒"/>
            </a:pPr>
            <a:r>
              <a:rPr lang="en-US" altLang="en-US" dirty="0" smtClean="0"/>
              <a:t>Variables </a:t>
            </a:r>
            <a:r>
              <a:rPr lang="en-US" altLang="en-US" dirty="0"/>
              <a:t>have a maximum or a minimum.</a:t>
            </a:r>
          </a:p>
          <a:p>
            <a:pPr marL="741600" lvl="3" indent="-259200">
              <a:spcBef>
                <a:spcPts val="1200"/>
              </a:spcBef>
              <a:spcAft>
                <a:spcPts val="600"/>
              </a:spcAft>
              <a:buSzPct val="100000"/>
              <a:buFont typeface="Arial" panose="020B0604020202020204" pitchFamily="34" charset="0"/>
              <a:buChar char="‒"/>
            </a:pPr>
            <a:r>
              <a:rPr lang="en-US" altLang="en-US" dirty="0" smtClean="0"/>
              <a:t>Variables </a:t>
            </a:r>
            <a:r>
              <a:rPr lang="en-US" altLang="en-US" dirty="0"/>
              <a:t>are unrelated</a:t>
            </a:r>
            <a:r>
              <a:rPr lang="en-US" altLang="en-US" dirty="0" smtClean="0"/>
              <a:t>.</a:t>
            </a:r>
            <a:endParaRPr lang="en-US" altLang="en-US" dirty="0"/>
          </a:p>
        </p:txBody>
      </p:sp>
    </p:spTree>
    <p:extLst>
      <p:ext uri="{BB962C8B-B14F-4D97-AF65-F5344CB8AC3E}">
        <p14:creationId xmlns:p14="http://schemas.microsoft.com/office/powerpoint/2010/main" val="236269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Graphs used in Economic Models </a:t>
            </a:r>
            <a:r>
              <a:rPr lang="en-CA" altLang="en-US" sz="2000" dirty="0" smtClean="0"/>
              <a:t>(2 </a:t>
            </a:r>
            <a:r>
              <a:rPr lang="en-CA" altLang="en-US" sz="2000" dirty="0"/>
              <a:t>of 9)</a:t>
            </a:r>
            <a:endParaRPr lang="en-IN" dirty="0"/>
          </a:p>
        </p:txBody>
      </p:sp>
      <p:sp>
        <p:nvSpPr>
          <p:cNvPr id="4" name="Content Placeholder 3"/>
          <p:cNvSpPr>
            <a:spLocks noGrp="1"/>
          </p:cNvSpPr>
          <p:nvPr>
            <p:ph sz="quarter" idx="14"/>
          </p:nvPr>
        </p:nvSpPr>
        <p:spPr/>
        <p:txBody>
          <a:bodyPr/>
          <a:lstStyle/>
          <a:p>
            <a:pPr marL="114300"/>
            <a:r>
              <a:rPr lang="en-US" altLang="en-US" sz="2400" b="1" dirty="0"/>
              <a:t>Variables That Move in the Same Direction</a:t>
            </a:r>
          </a:p>
          <a:p>
            <a:pPr lvl="1" indent="-259200">
              <a:spcBef>
                <a:spcPts val="1200"/>
              </a:spcBef>
            </a:pPr>
            <a:r>
              <a:rPr lang="en-US" altLang="en-US" sz="2000" dirty="0"/>
              <a:t>A relationship between two variables that move in the same direction is called a </a:t>
            </a:r>
            <a:r>
              <a:rPr lang="en-US" altLang="en-US" sz="2000" b="1" dirty="0"/>
              <a:t>positive relationship</a:t>
            </a:r>
            <a:r>
              <a:rPr lang="en-US" altLang="en-US" sz="2000" dirty="0"/>
              <a:t> or a </a:t>
            </a:r>
            <a:r>
              <a:rPr lang="en-US" altLang="en-US" sz="2000" b="1" dirty="0" smtClean="0"/>
              <a:t>direct relationship</a:t>
            </a:r>
            <a:r>
              <a:rPr lang="en-US" altLang="en-US" sz="2000" dirty="0"/>
              <a:t>.</a:t>
            </a:r>
          </a:p>
          <a:p>
            <a:pPr lvl="1" indent="-259200">
              <a:spcBef>
                <a:spcPts val="1200"/>
              </a:spcBef>
            </a:pPr>
            <a:r>
              <a:rPr lang="en-US" altLang="en-US" sz="2000" dirty="0"/>
              <a:t>A line that slopes upward shows a positive relationship.</a:t>
            </a:r>
          </a:p>
          <a:p>
            <a:pPr lvl="1" indent="-259200">
              <a:spcBef>
                <a:spcPts val="1200"/>
              </a:spcBef>
            </a:pPr>
            <a:r>
              <a:rPr lang="en-US" altLang="en-US" sz="2000" dirty="0"/>
              <a:t>A relationship shown by a straight line is called a </a:t>
            </a:r>
            <a:r>
              <a:rPr lang="en-US" altLang="en-US" sz="2000" b="1" dirty="0"/>
              <a:t>linear relationship</a:t>
            </a:r>
            <a:r>
              <a:rPr lang="en-US" altLang="en-US" sz="2000" dirty="0"/>
              <a:t>.</a:t>
            </a:r>
          </a:p>
          <a:p>
            <a:pPr lvl="1" indent="-259200">
              <a:spcBef>
                <a:spcPts val="1200"/>
              </a:spcBef>
            </a:pPr>
            <a:r>
              <a:rPr lang="en-US" altLang="en-US" sz="2000" dirty="0"/>
              <a:t>The three graphs on the next slide show positive relationships</a:t>
            </a:r>
            <a:r>
              <a:rPr lang="en-US" altLang="en-US" sz="2000" dirty="0" smtClean="0"/>
              <a:t>.</a:t>
            </a:r>
            <a:endParaRPr lang="en-US" altLang="en-US" sz="2000" dirty="0"/>
          </a:p>
        </p:txBody>
      </p:sp>
    </p:spTree>
    <p:extLst>
      <p:ext uri="{BB962C8B-B14F-4D97-AF65-F5344CB8AC3E}">
        <p14:creationId xmlns:p14="http://schemas.microsoft.com/office/powerpoint/2010/main" val="273604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sz="3600" dirty="0"/>
              <a:t>Graphs used in Economic Models </a:t>
            </a:r>
            <a:r>
              <a:rPr lang="en-CA" altLang="en-US" sz="2000" dirty="0" smtClean="0"/>
              <a:t>(3 </a:t>
            </a:r>
            <a:r>
              <a:rPr lang="en-CA" altLang="en-US" sz="2000" dirty="0"/>
              <a:t>of 9)</a:t>
            </a:r>
            <a:endParaRPr lang="en-IN" sz="3600" dirty="0"/>
          </a:p>
        </p:txBody>
      </p:sp>
      <p:pic>
        <p:nvPicPr>
          <p:cNvPr id="4" name="Picture 7" descr="Graph (a): positive linear relationship. The x-axis is for speed in miles per hour. The y-axis is for distance in miles covered in 5 hours. A curve rises straight from (0, 0) through A(40, 200).">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24479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Graph (b): positive, becoming steeper. The x-axis is for distance sprinted in yards. The y-axis is for recovery time in minutes. A curve starts at (0, 0) and rises with an increasingly steep slope.">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850" y="2466975"/>
            <a:ext cx="24003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Graph (c): positive, becoming less steep. The x-axis is for study time in hours. The y-axis is for problems worked in number. A curve starts at (0, 0) and rises with an increasingly gradual slope.">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462213"/>
            <a:ext cx="23907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55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Graphs used in Economic Models </a:t>
            </a:r>
            <a:r>
              <a:rPr lang="en-CA" altLang="en-US" sz="2000" dirty="0" smtClean="0"/>
              <a:t>(4 </a:t>
            </a:r>
            <a:r>
              <a:rPr lang="en-CA" altLang="en-US" sz="2000" dirty="0"/>
              <a:t>of 9)</a:t>
            </a:r>
            <a:endParaRPr lang="en-IN" dirty="0"/>
          </a:p>
        </p:txBody>
      </p:sp>
      <p:sp>
        <p:nvSpPr>
          <p:cNvPr id="4" name="Content Placeholder 3"/>
          <p:cNvSpPr>
            <a:spLocks noGrp="1"/>
          </p:cNvSpPr>
          <p:nvPr>
            <p:ph sz="quarter" idx="14"/>
          </p:nvPr>
        </p:nvSpPr>
        <p:spPr/>
        <p:txBody>
          <a:bodyPr/>
          <a:lstStyle/>
          <a:p>
            <a:pPr marL="114300"/>
            <a:r>
              <a:rPr lang="en-US" altLang="en-US" sz="2400" b="1" dirty="0"/>
              <a:t>Variables That Move in Opposite Directions</a:t>
            </a:r>
          </a:p>
          <a:p>
            <a:pPr lvl="1" indent="-259200">
              <a:spcBef>
                <a:spcPts val="1200"/>
              </a:spcBef>
            </a:pPr>
            <a:r>
              <a:rPr lang="en-US" altLang="en-US" sz="2000" dirty="0"/>
              <a:t>A relationship between two variables that move in opposite directions is called a </a:t>
            </a:r>
            <a:r>
              <a:rPr lang="en-US" altLang="en-US" sz="2000" b="1" dirty="0"/>
              <a:t>negative relationship</a:t>
            </a:r>
            <a:r>
              <a:rPr lang="en-US" altLang="en-US" sz="2000" dirty="0"/>
              <a:t> or an </a:t>
            </a:r>
            <a:r>
              <a:rPr lang="en-US" altLang="en-US" sz="2000" b="1" dirty="0"/>
              <a:t>inverse relationship</a:t>
            </a:r>
            <a:r>
              <a:rPr lang="en-US" altLang="en-US" sz="2000" dirty="0"/>
              <a:t>.</a:t>
            </a:r>
          </a:p>
          <a:p>
            <a:pPr lvl="1" indent="-259200">
              <a:spcBef>
                <a:spcPts val="1200"/>
              </a:spcBef>
            </a:pPr>
            <a:r>
              <a:rPr lang="en-US" altLang="en-US" sz="2000" dirty="0"/>
              <a:t>A line that slopes downward shows a negative relationship.</a:t>
            </a:r>
          </a:p>
          <a:p>
            <a:pPr lvl="1" indent="-259200">
              <a:spcBef>
                <a:spcPts val="1200"/>
              </a:spcBef>
            </a:pPr>
            <a:r>
              <a:rPr lang="en-US" altLang="en-US" sz="2000" dirty="0"/>
              <a:t>The three graphs on the next slide show negative relationships</a:t>
            </a:r>
            <a:r>
              <a:rPr lang="en-US" altLang="en-US" sz="2000" dirty="0" smtClean="0"/>
              <a:t>.</a:t>
            </a:r>
            <a:endParaRPr lang="en-US" altLang="en-US" sz="2000" dirty="0"/>
          </a:p>
        </p:txBody>
      </p:sp>
    </p:spTree>
    <p:extLst>
      <p:ext uri="{BB962C8B-B14F-4D97-AF65-F5344CB8AC3E}">
        <p14:creationId xmlns:p14="http://schemas.microsoft.com/office/powerpoint/2010/main" val="43395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Definition of Economics </a:t>
            </a:r>
            <a:r>
              <a:rPr lang="en-US" altLang="en-US" sz="2000" dirty="0" smtClean="0"/>
              <a:t>(3 </a:t>
            </a:r>
            <a:r>
              <a:rPr lang="en-US" altLang="en-US" sz="2000" dirty="0"/>
              <a:t>of 3)</a:t>
            </a:r>
            <a:endParaRPr lang="en-IN" dirty="0"/>
          </a:p>
        </p:txBody>
      </p:sp>
      <p:sp>
        <p:nvSpPr>
          <p:cNvPr id="4" name="Content Placeholder 3"/>
          <p:cNvSpPr>
            <a:spLocks noGrp="1"/>
          </p:cNvSpPr>
          <p:nvPr>
            <p:ph sz="quarter" idx="14"/>
          </p:nvPr>
        </p:nvSpPr>
        <p:spPr/>
        <p:txBody>
          <a:bodyPr/>
          <a:lstStyle/>
          <a:p>
            <a:pPr marL="259200" lvl="1" indent="-259200">
              <a:buFont typeface="Arial" panose="020B0604020202020204" pitchFamily="34" charset="0"/>
              <a:buChar char="•"/>
            </a:pPr>
            <a:r>
              <a:rPr lang="en-US" altLang="en-US" b="1" dirty="0"/>
              <a:t>Microeconomics</a:t>
            </a:r>
            <a:r>
              <a:rPr lang="en-US" altLang="en-US" dirty="0"/>
              <a:t> is the study of choices that individuals and businesses make, the way those choices interact in markets, and the influence of governments.</a:t>
            </a:r>
          </a:p>
          <a:p>
            <a:pPr marL="259200" lvl="1" indent="-259200">
              <a:spcBef>
                <a:spcPts val="1200"/>
              </a:spcBef>
              <a:buFont typeface="Arial" panose="020B0604020202020204" pitchFamily="34" charset="0"/>
              <a:buChar char="•"/>
            </a:pPr>
            <a:r>
              <a:rPr lang="en-US" altLang="en-US" dirty="0"/>
              <a:t>An example of a microeconomic question is: Why are people buying more e-books and fewer hard copy books?</a:t>
            </a:r>
          </a:p>
          <a:p>
            <a:pPr marL="259200" lvl="1" indent="-259200">
              <a:spcBef>
                <a:spcPts val="1200"/>
              </a:spcBef>
              <a:buFont typeface="Arial" panose="020B0604020202020204" pitchFamily="34" charset="0"/>
              <a:buChar char="•"/>
            </a:pPr>
            <a:r>
              <a:rPr lang="en-US" altLang="en-US" b="1" dirty="0"/>
              <a:t>Macroeconomics</a:t>
            </a:r>
            <a:r>
              <a:rPr lang="en-US" altLang="en-US" dirty="0"/>
              <a:t> is the study of the performance of the national and global economies.</a:t>
            </a:r>
          </a:p>
          <a:p>
            <a:pPr marL="259200" lvl="1" indent="-259200">
              <a:spcBef>
                <a:spcPts val="1200"/>
              </a:spcBef>
              <a:buFont typeface="Arial" panose="020B0604020202020204" pitchFamily="34" charset="0"/>
              <a:buChar char="•"/>
            </a:pPr>
            <a:r>
              <a:rPr lang="en-US" altLang="en-US" dirty="0"/>
              <a:t>An example of a macroeconomic question is: Why is the unemployment rate in the United States so high</a:t>
            </a:r>
            <a:r>
              <a:rPr lang="en-US" altLang="en-US" dirty="0" smtClean="0"/>
              <a:t>?</a:t>
            </a:r>
            <a:endParaRPr lang="en-US" altLang="en-US" dirty="0">
              <a:latin typeface="AGaramond" pitchFamily="18" charset="0"/>
            </a:endParaRPr>
          </a:p>
        </p:txBody>
      </p:sp>
    </p:spTree>
    <p:extLst>
      <p:ext uri="{BB962C8B-B14F-4D97-AF65-F5344CB8AC3E}">
        <p14:creationId xmlns:p14="http://schemas.microsoft.com/office/powerpoint/2010/main" val="274599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sz="3600" dirty="0"/>
              <a:t>Graphs used in Economic Models </a:t>
            </a:r>
            <a:r>
              <a:rPr lang="en-CA" altLang="en-US" sz="2000" dirty="0" smtClean="0"/>
              <a:t>(5 </a:t>
            </a:r>
            <a:r>
              <a:rPr lang="en-CA" altLang="en-US" sz="2000" dirty="0"/>
              <a:t>of 9)</a:t>
            </a:r>
            <a:endParaRPr lang="en-IN" sz="3600" dirty="0"/>
          </a:p>
        </p:txBody>
      </p:sp>
      <p:pic>
        <p:nvPicPr>
          <p:cNvPr id="4" name="Picture 6" descr="Graph (a): negative linear relationship. The x-axis is for time playing tennis in hours. The y-axis is for time playing squash in hours. A curve falls straight from (0, 5) to (5, 0).">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3638"/>
            <a:ext cx="2352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Graph (b): negative, becoming less steep. The x-axis is for journey length in miles. The y-axis is for travel cost in cents per mile. A curve falls through (100, 50) and (400, 10) with an increasingly gradual slope.">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428875"/>
            <a:ext cx="2438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Graph (c): negative, becoming steeper. The x-axis is for leisure time in hours. The y-axis is for problems worked in number. A curve falls with an increasingly steep slope from (0, 25) to (10, 0).">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433638"/>
            <a:ext cx="2438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7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Graphs used in Economic Models </a:t>
            </a:r>
            <a:r>
              <a:rPr lang="en-CA" altLang="en-US" sz="2000" dirty="0" smtClean="0"/>
              <a:t>(6 </a:t>
            </a:r>
            <a:r>
              <a:rPr lang="en-CA" altLang="en-US" sz="2000" dirty="0"/>
              <a:t>of 9)</a:t>
            </a:r>
            <a:endParaRPr lang="en-IN" dirty="0"/>
          </a:p>
        </p:txBody>
      </p:sp>
      <p:sp>
        <p:nvSpPr>
          <p:cNvPr id="4" name="Content Placeholder 3"/>
          <p:cNvSpPr>
            <a:spLocks noGrp="1"/>
          </p:cNvSpPr>
          <p:nvPr>
            <p:ph sz="quarter" idx="14"/>
          </p:nvPr>
        </p:nvSpPr>
        <p:spPr/>
        <p:txBody>
          <a:bodyPr/>
          <a:lstStyle/>
          <a:p>
            <a:pPr marL="114300"/>
            <a:r>
              <a:rPr lang="en-US" altLang="en-US" sz="2400" b="1" dirty="0"/>
              <a:t>Variables That Have a Maximum or a Minimum</a:t>
            </a:r>
          </a:p>
          <a:p>
            <a:pPr lvl="1" indent="-259200">
              <a:spcBef>
                <a:spcPts val="1200"/>
              </a:spcBef>
            </a:pPr>
            <a:r>
              <a:rPr lang="en-US" altLang="en-US" sz="2000" dirty="0"/>
              <a:t>The two graphs on the next slide show relationships that have a maximum and a minimum.</a:t>
            </a:r>
          </a:p>
          <a:p>
            <a:pPr lvl="1" indent="-259200">
              <a:spcBef>
                <a:spcPts val="1200"/>
              </a:spcBef>
            </a:pPr>
            <a:r>
              <a:rPr lang="en-US" altLang="en-US" sz="2000" dirty="0"/>
              <a:t>These relationships are positive over part of their range and negative over the other part</a:t>
            </a:r>
            <a:r>
              <a:rPr lang="en-US" altLang="en-US" sz="2000" dirty="0" smtClean="0"/>
              <a:t>.</a:t>
            </a:r>
            <a:endParaRPr lang="en-US" altLang="en-US" sz="2000" dirty="0"/>
          </a:p>
        </p:txBody>
      </p:sp>
    </p:spTree>
    <p:extLst>
      <p:ext uri="{BB962C8B-B14F-4D97-AF65-F5344CB8AC3E}">
        <p14:creationId xmlns:p14="http://schemas.microsoft.com/office/powerpoint/2010/main" val="21407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sz="3600" dirty="0"/>
              <a:t>Graphs used in Economic Models </a:t>
            </a:r>
            <a:r>
              <a:rPr lang="en-CA" altLang="en-US" sz="2000" dirty="0" smtClean="0"/>
              <a:t>(7 </a:t>
            </a:r>
            <a:r>
              <a:rPr lang="en-CA" altLang="en-US" sz="2000" dirty="0"/>
              <a:t>of 9)</a:t>
            </a:r>
            <a:endParaRPr lang="en-IN" sz="3600" dirty="0"/>
          </a:p>
        </p:txBody>
      </p:sp>
      <p:pic>
        <p:nvPicPr>
          <p:cNvPr id="4" name="Picture 16" descr="The x-axis is for rainfall in days per month. The y-axis is for wheat yield in bushels per acre. A hill-shaped curve rises from (0, 0) to A(10, 40), the maximum yield, before falling to (30, 0). The rising and falling portions of the curve indicate increasing and decreasing yield, respectivel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320"/>
            <a:ext cx="390525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The x-axis is for speed in miles per hour. The y-axis is for gasoline cost in cents per mile. A U-shaped curve falls to B(55, 5), the minimum cost, before rising. The falling and rising portions of the curve indicate decreasing and increasing cost, respectiv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86082"/>
            <a:ext cx="39624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738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Graphs used in Economic Models </a:t>
            </a:r>
            <a:r>
              <a:rPr lang="en-CA" altLang="en-US" sz="2000" dirty="0" smtClean="0"/>
              <a:t>(8 </a:t>
            </a:r>
            <a:r>
              <a:rPr lang="en-CA" altLang="en-US" sz="2000" dirty="0"/>
              <a:t>of 9)</a:t>
            </a:r>
            <a:endParaRPr lang="en-IN" dirty="0"/>
          </a:p>
        </p:txBody>
      </p:sp>
      <p:sp>
        <p:nvSpPr>
          <p:cNvPr id="4" name="Content Placeholder 3"/>
          <p:cNvSpPr>
            <a:spLocks noGrp="1"/>
          </p:cNvSpPr>
          <p:nvPr>
            <p:ph sz="quarter" idx="14"/>
          </p:nvPr>
        </p:nvSpPr>
        <p:spPr/>
        <p:txBody>
          <a:bodyPr/>
          <a:lstStyle/>
          <a:p>
            <a:pPr marL="114300"/>
            <a:r>
              <a:rPr lang="en-US" altLang="en-US" sz="2400" b="1" dirty="0"/>
              <a:t>Variables That are Unrelated</a:t>
            </a:r>
          </a:p>
          <a:p>
            <a:pPr lvl="1" indent="-259200"/>
            <a:r>
              <a:rPr lang="en-US" altLang="en-US" sz="2000" dirty="0"/>
              <a:t>Sometimes, we want to emphasize that two variables are unrelated.</a:t>
            </a:r>
          </a:p>
          <a:p>
            <a:pPr lvl="1" indent="-259200"/>
            <a:r>
              <a:rPr lang="en-US" altLang="en-US" sz="2000" dirty="0"/>
              <a:t>The two graphs on the next slide show examples of variables that are unrelated</a:t>
            </a:r>
            <a:r>
              <a:rPr lang="en-US" altLang="en-US" sz="2000" dirty="0" smtClean="0"/>
              <a:t>.</a:t>
            </a:r>
            <a:endParaRPr lang="en-US" altLang="en-US" sz="2000" dirty="0"/>
          </a:p>
        </p:txBody>
      </p:sp>
    </p:spTree>
    <p:extLst>
      <p:ext uri="{BB962C8B-B14F-4D97-AF65-F5344CB8AC3E}">
        <p14:creationId xmlns:p14="http://schemas.microsoft.com/office/powerpoint/2010/main" val="116766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sz="3600" dirty="0"/>
              <a:t>Graphs used in Economic Models </a:t>
            </a:r>
            <a:r>
              <a:rPr lang="en-CA" altLang="en-US" sz="2000" dirty="0"/>
              <a:t>(8 of 9)</a:t>
            </a:r>
            <a:endParaRPr lang="en-IN" sz="3600" dirty="0"/>
          </a:p>
        </p:txBody>
      </p:sp>
      <p:pic>
        <p:nvPicPr>
          <p:cNvPr id="4" name="Picture 5" descr="Graph (a): unrelated when y constant. The x-axis is for price of bananas in cents per pound. The y-axis is for grade in economics in percent. The graph is a horizontal line at y = 7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01131"/>
            <a:ext cx="33337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Graph (b): unrelated when x constant. The x-axis is for output of French wine in billions of gallons. The y-axis is for rainfall in California in days per month. The graph is a vertical line at x =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861518"/>
            <a:ext cx="33623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80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Slope of a </a:t>
            </a:r>
            <a:r>
              <a:rPr lang="en-CA" altLang="en-US" dirty="0" smtClean="0"/>
              <a:t>Relationship </a:t>
            </a:r>
            <a:r>
              <a:rPr lang="en-CA" altLang="en-US" sz="2000" dirty="0" smtClean="0"/>
              <a:t>(1 of 6)</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US" altLang="en-US" dirty="0"/>
              <a:t>The </a:t>
            </a:r>
            <a:r>
              <a:rPr lang="en-US" altLang="en-US" b="1" dirty="0"/>
              <a:t>slope</a:t>
            </a:r>
            <a:r>
              <a:rPr lang="en-US" altLang="en-US" dirty="0"/>
              <a:t> of a relationship is the change in the value of the variable measured on the </a:t>
            </a:r>
            <a:r>
              <a:rPr lang="en-US" altLang="en-US" i="1" dirty="0"/>
              <a:t>y</a:t>
            </a:r>
            <a:r>
              <a:rPr lang="en-US" altLang="en-US" dirty="0"/>
              <a:t>-axis divided by the change in the value of the variable measured on the </a:t>
            </a:r>
            <a:r>
              <a:rPr lang="en-US" altLang="en-US" i="1" dirty="0"/>
              <a:t>x</a:t>
            </a:r>
            <a:r>
              <a:rPr lang="en-US" altLang="en-US" dirty="0"/>
              <a:t>-axis.</a:t>
            </a:r>
          </a:p>
          <a:p>
            <a:pPr marL="255600" lvl="1" indent="-255600">
              <a:spcBef>
                <a:spcPts val="1200"/>
              </a:spcBef>
              <a:buFont typeface="Arial" panose="020B0604020202020204" pitchFamily="34" charset="0"/>
              <a:buChar char="•"/>
            </a:pPr>
            <a:r>
              <a:rPr lang="en-US" altLang="en-US" dirty="0"/>
              <a:t>We use the Greek letter </a:t>
            </a:r>
            <a:r>
              <a:rPr lang="en-US" altLang="en-US" dirty="0">
                <a:sym typeface="Symbol" panose="05050102010706020507" pitchFamily="18" charset="2"/>
              </a:rPr>
              <a:t></a:t>
            </a:r>
            <a:r>
              <a:rPr lang="en-US" altLang="en-US" dirty="0"/>
              <a:t> (capital delta) to represent “change in.”</a:t>
            </a:r>
          </a:p>
          <a:p>
            <a:pPr marL="255600" lvl="1" indent="-255600">
              <a:spcBef>
                <a:spcPts val="1200"/>
              </a:spcBef>
              <a:buFont typeface="Arial" panose="020B0604020202020204" pitchFamily="34" charset="0"/>
              <a:buChar char="•"/>
            </a:pPr>
            <a:r>
              <a:rPr lang="en-US" altLang="en-US" dirty="0"/>
              <a:t>So </a:t>
            </a:r>
            <a:r>
              <a:rPr lang="en-US" altLang="en-US" dirty="0">
                <a:sym typeface="Symbol" panose="05050102010706020507" pitchFamily="18" charset="2"/>
              </a:rPr>
              <a:t></a:t>
            </a:r>
            <a:r>
              <a:rPr lang="en-US" altLang="en-US" i="1" dirty="0">
                <a:sym typeface="Symbol" panose="05050102010706020507" pitchFamily="18" charset="2"/>
              </a:rPr>
              <a:t>y</a:t>
            </a:r>
            <a:r>
              <a:rPr lang="en-US" altLang="en-US" dirty="0">
                <a:sym typeface="Symbol" panose="05050102010706020507" pitchFamily="18" charset="2"/>
              </a:rPr>
              <a:t> means </a:t>
            </a:r>
            <a:r>
              <a:rPr lang="en-US" altLang="en-US" dirty="0"/>
              <a:t>the change in the value of the variable measured on the </a:t>
            </a:r>
            <a:r>
              <a:rPr lang="en-US" altLang="en-US" i="1" dirty="0"/>
              <a:t>y</a:t>
            </a:r>
            <a:r>
              <a:rPr lang="en-US" altLang="en-US" dirty="0"/>
              <a:t>-axis and </a:t>
            </a:r>
            <a:r>
              <a:rPr lang="en-US" altLang="en-US" dirty="0">
                <a:sym typeface="Symbol" panose="05050102010706020507" pitchFamily="18" charset="2"/>
              </a:rPr>
              <a:t></a:t>
            </a:r>
            <a:r>
              <a:rPr lang="en-US" altLang="en-US" i="1" dirty="0">
                <a:sym typeface="Symbol" panose="05050102010706020507" pitchFamily="18" charset="2"/>
              </a:rPr>
              <a:t>x</a:t>
            </a:r>
            <a:r>
              <a:rPr lang="en-US" altLang="en-US" dirty="0">
                <a:sym typeface="Symbol" panose="05050102010706020507" pitchFamily="18" charset="2"/>
              </a:rPr>
              <a:t> means </a:t>
            </a:r>
            <a:r>
              <a:rPr lang="en-US" altLang="en-US" dirty="0"/>
              <a:t>the change in the value of the variable measured on the </a:t>
            </a:r>
            <a:r>
              <a:rPr lang="en-US" altLang="en-US" i="1" dirty="0"/>
              <a:t>x</a:t>
            </a:r>
            <a:r>
              <a:rPr lang="en-US" altLang="en-US" dirty="0"/>
              <a:t>-axis.</a:t>
            </a:r>
          </a:p>
          <a:p>
            <a:pPr marL="255600" lvl="1" indent="-255600">
              <a:spcBef>
                <a:spcPts val="1200"/>
              </a:spcBef>
              <a:buFont typeface="Arial" panose="020B0604020202020204" pitchFamily="34" charset="0"/>
              <a:buChar char="•"/>
            </a:pPr>
            <a:r>
              <a:rPr lang="en-US" altLang="en-US" dirty="0"/>
              <a:t>Slope equals </a:t>
            </a:r>
            <a:r>
              <a:rPr lang="en-US" altLang="en-US" dirty="0">
                <a:sym typeface="Symbol" panose="05050102010706020507" pitchFamily="18" charset="2"/>
              </a:rPr>
              <a:t></a:t>
            </a:r>
            <a:r>
              <a:rPr lang="en-US" altLang="en-US" i="1" dirty="0">
                <a:sym typeface="Symbol" panose="05050102010706020507" pitchFamily="18" charset="2"/>
              </a:rPr>
              <a:t>y</a:t>
            </a:r>
            <a:r>
              <a:rPr lang="en-US" altLang="en-US" dirty="0">
                <a:sym typeface="Symbol" panose="05050102010706020507" pitchFamily="18" charset="2"/>
              </a:rPr>
              <a:t>/</a:t>
            </a:r>
            <a:r>
              <a:rPr lang="en-US" altLang="en-US" i="1" dirty="0">
                <a:sym typeface="Symbol" panose="05050102010706020507" pitchFamily="18" charset="2"/>
              </a:rPr>
              <a:t>x</a:t>
            </a:r>
            <a:r>
              <a:rPr lang="en-US" altLang="en-US" dirty="0" smtClean="0">
                <a:sym typeface="Symbol" panose="05050102010706020507" pitchFamily="18" charset="2"/>
              </a:rPr>
              <a:t>.</a:t>
            </a:r>
            <a:endParaRPr lang="en-US" altLang="en-US" i="1" dirty="0">
              <a:sym typeface="Symbol" panose="05050102010706020507" pitchFamily="18" charset="2"/>
            </a:endParaRPr>
          </a:p>
        </p:txBody>
      </p:sp>
    </p:spTree>
    <p:extLst>
      <p:ext uri="{BB962C8B-B14F-4D97-AF65-F5344CB8AC3E}">
        <p14:creationId xmlns:p14="http://schemas.microsoft.com/office/powerpoint/2010/main" val="1645740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Slope of a Relationship </a:t>
            </a:r>
            <a:r>
              <a:rPr lang="en-CA" altLang="en-US" sz="2000" dirty="0" smtClean="0"/>
              <a:t>(2 of </a:t>
            </a:r>
            <a:r>
              <a:rPr lang="en-CA" altLang="en-US" sz="2000" dirty="0"/>
              <a:t>6)</a:t>
            </a:r>
            <a:endParaRPr lang="en-IN" dirty="0"/>
          </a:p>
        </p:txBody>
      </p:sp>
      <p:sp>
        <p:nvSpPr>
          <p:cNvPr id="4" name="Content Placeholder 3"/>
          <p:cNvSpPr>
            <a:spLocks noGrp="1"/>
          </p:cNvSpPr>
          <p:nvPr>
            <p:ph sz="quarter" idx="14"/>
          </p:nvPr>
        </p:nvSpPr>
        <p:spPr>
          <a:xfrm>
            <a:off x="457200" y="1600200"/>
            <a:ext cx="3657600" cy="4525963"/>
          </a:xfrm>
        </p:spPr>
        <p:txBody>
          <a:bodyPr/>
          <a:lstStyle/>
          <a:p>
            <a:pPr marL="255600" indent="-255600"/>
            <a:r>
              <a:rPr lang="en-US" altLang="en-US" sz="2400" b="1" dirty="0"/>
              <a:t>The Slope of a Straight Line</a:t>
            </a:r>
          </a:p>
          <a:p>
            <a:r>
              <a:rPr lang="en-US" altLang="en-US" sz="2300" dirty="0"/>
              <a:t>The slope of a straight line is constant.</a:t>
            </a:r>
          </a:p>
          <a:p>
            <a:r>
              <a:rPr lang="en-US" altLang="en-US" sz="2300" dirty="0"/>
              <a:t>Graphically, the slope is calculated as the “rise” over the “run.”</a:t>
            </a:r>
          </a:p>
          <a:p>
            <a:r>
              <a:rPr lang="en-US" altLang="en-US" sz="2300" dirty="0"/>
              <a:t>The slope is positive if the line is upward sloping.</a:t>
            </a:r>
          </a:p>
          <a:p>
            <a:endParaRPr lang="en-IN" sz="2400" dirty="0"/>
          </a:p>
        </p:txBody>
      </p:sp>
      <p:pic>
        <p:nvPicPr>
          <p:cNvPr id="5" name="Picture 17" descr="Graph (a): positive slope. A line rises through two points from left to right. The second point is distance delta x = 4 right and then vertical distance delta y = 3 up from the first point. So the slope is positive 3 ove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708400" cy="396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70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Slope of a Relationship </a:t>
            </a:r>
            <a:r>
              <a:rPr lang="en-CA" altLang="en-US" sz="2000" dirty="0" smtClean="0"/>
              <a:t>(3 </a:t>
            </a:r>
            <a:r>
              <a:rPr lang="en-CA" altLang="en-US" sz="2000" dirty="0"/>
              <a:t>of 6)</a:t>
            </a:r>
            <a:endParaRPr lang="en-IN" dirty="0"/>
          </a:p>
        </p:txBody>
      </p:sp>
      <p:sp>
        <p:nvSpPr>
          <p:cNvPr id="4" name="Content Placeholder 3"/>
          <p:cNvSpPr>
            <a:spLocks noGrp="1"/>
          </p:cNvSpPr>
          <p:nvPr>
            <p:ph sz="quarter" idx="14"/>
          </p:nvPr>
        </p:nvSpPr>
        <p:spPr>
          <a:xfrm>
            <a:off x="457200" y="1600200"/>
            <a:ext cx="3962400" cy="4525963"/>
          </a:xfrm>
        </p:spPr>
        <p:txBody>
          <a:bodyPr/>
          <a:lstStyle/>
          <a:p>
            <a:pPr marL="255600" lvl="1" indent="-255600">
              <a:buFont typeface="Arial" panose="020B0604020202020204" pitchFamily="34" charset="0"/>
              <a:buChar char="•"/>
            </a:pPr>
            <a:r>
              <a:rPr lang="en-US" altLang="en-US" dirty="0"/>
              <a:t>The slope is negative if the line is downward sloping</a:t>
            </a:r>
            <a:r>
              <a:rPr lang="en-US" altLang="en-US" dirty="0" smtClean="0"/>
              <a:t>.</a:t>
            </a:r>
            <a:endParaRPr lang="en-US" altLang="en-US" dirty="0"/>
          </a:p>
        </p:txBody>
      </p:sp>
      <p:pic>
        <p:nvPicPr>
          <p:cNvPr id="5" name="Picture 24" descr="Graph (b): negative slope. A line falls through two points from left to right. The second point is distance delta y = negative 3 down and then horizontal distance delta x = 4 right from the first point. So the slope is negative 3 ove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763963" cy="403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23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Slope of a Relationship </a:t>
            </a:r>
            <a:r>
              <a:rPr lang="en-CA" altLang="en-US" sz="2000" dirty="0" smtClean="0"/>
              <a:t>(4 </a:t>
            </a:r>
            <a:r>
              <a:rPr lang="en-CA" altLang="en-US" sz="2000" dirty="0"/>
              <a:t>of 6)</a:t>
            </a:r>
            <a:endParaRPr lang="en-IN" dirty="0"/>
          </a:p>
        </p:txBody>
      </p:sp>
      <p:sp>
        <p:nvSpPr>
          <p:cNvPr id="4" name="Content Placeholder 3"/>
          <p:cNvSpPr>
            <a:spLocks noGrp="1"/>
          </p:cNvSpPr>
          <p:nvPr>
            <p:ph sz="quarter" idx="14"/>
          </p:nvPr>
        </p:nvSpPr>
        <p:spPr/>
        <p:txBody>
          <a:bodyPr/>
          <a:lstStyle/>
          <a:p>
            <a:pPr marL="114300"/>
            <a:r>
              <a:rPr lang="en-US" altLang="en-US" sz="2400" b="1" dirty="0"/>
              <a:t>The Slope of a Curved Line</a:t>
            </a:r>
          </a:p>
          <a:p>
            <a:pPr lvl="1" indent="-259200"/>
            <a:r>
              <a:rPr lang="en-US" altLang="en-US" sz="2000" dirty="0"/>
              <a:t>The slope of a curved line at a point varies depending on where along the curve it is calculated.</a:t>
            </a:r>
          </a:p>
          <a:p>
            <a:pPr lvl="1" indent="-259200"/>
            <a:r>
              <a:rPr lang="en-US" altLang="en-US" sz="2000" dirty="0"/>
              <a:t>We can calculate the slope of a curved line either at a point or across an arc</a:t>
            </a:r>
            <a:r>
              <a:rPr lang="en-US" altLang="en-US" sz="2000" dirty="0" smtClean="0"/>
              <a:t>.</a:t>
            </a:r>
            <a:endParaRPr lang="en-US" altLang="en-US" sz="2000" dirty="0"/>
          </a:p>
        </p:txBody>
      </p:sp>
    </p:spTree>
    <p:extLst>
      <p:ext uri="{BB962C8B-B14F-4D97-AF65-F5344CB8AC3E}">
        <p14:creationId xmlns:p14="http://schemas.microsoft.com/office/powerpoint/2010/main" val="28430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Slope of a Relationship </a:t>
            </a:r>
            <a:r>
              <a:rPr lang="en-CA" altLang="en-US" sz="2000" dirty="0" smtClean="0"/>
              <a:t>(5 </a:t>
            </a:r>
            <a:r>
              <a:rPr lang="en-CA" altLang="en-US" sz="2000" dirty="0"/>
              <a:t>of 6)</a:t>
            </a:r>
            <a:endParaRPr lang="en-IN" dirty="0"/>
          </a:p>
        </p:txBody>
      </p:sp>
      <p:sp>
        <p:nvSpPr>
          <p:cNvPr id="4" name="Content Placeholder 3"/>
          <p:cNvSpPr>
            <a:spLocks noGrp="1"/>
          </p:cNvSpPr>
          <p:nvPr>
            <p:ph sz="quarter" idx="14"/>
          </p:nvPr>
        </p:nvSpPr>
        <p:spPr>
          <a:xfrm>
            <a:off x="457200" y="1600200"/>
            <a:ext cx="3886200" cy="4525963"/>
          </a:xfrm>
        </p:spPr>
        <p:txBody>
          <a:bodyPr/>
          <a:lstStyle/>
          <a:p>
            <a:pPr marL="255600" indent="-255600"/>
            <a:r>
              <a:rPr lang="en-US" altLang="en-US" sz="2500" b="1" dirty="0"/>
              <a:t>Slope at a Point</a:t>
            </a:r>
          </a:p>
          <a:p>
            <a:r>
              <a:rPr lang="en-US" altLang="en-US" sz="2400" dirty="0"/>
              <a:t>The slope of a curved line at a point is equal to the slope of a straight line that is the tangent to that point.</a:t>
            </a:r>
          </a:p>
          <a:p>
            <a:r>
              <a:rPr lang="en-US" altLang="en-US" sz="2400" dirty="0"/>
              <a:t>Here, we calculate the slope of the curve at point </a:t>
            </a:r>
            <a:r>
              <a:rPr lang="en-US" altLang="en-US" sz="2400" i="1" dirty="0"/>
              <a:t>A</a:t>
            </a:r>
            <a:r>
              <a:rPr lang="en-US" altLang="en-US" sz="2400" dirty="0" smtClean="0"/>
              <a:t>.</a:t>
            </a:r>
            <a:endParaRPr lang="en-US" altLang="en-US" sz="2400" dirty="0"/>
          </a:p>
        </p:txBody>
      </p:sp>
      <p:pic>
        <p:nvPicPr>
          <p:cNvPr id="5" name="Picture 19" descr="The graph is a curve that becomes less steep as it rises from (0, 0) through A(4, 5). A red line rises through (0, 2), intersecting the curve at only A. The horizontal distance from (0, 2) to A is delta x = 4, and the vertical distance is delta y = 3. The slope is three-four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681413" cy="371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8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a:t>
            </a:r>
            <a:r>
              <a:rPr lang="en-US" altLang="en-US" dirty="0" smtClean="0"/>
              <a:t>Questions </a:t>
            </a:r>
            <a:r>
              <a:rPr lang="en-US" altLang="en-US" sz="2000" dirty="0" smtClean="0"/>
              <a:t>(1 of 17)</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US" altLang="en-US" dirty="0"/>
              <a:t>Two big questions summarize the scope of economics</a:t>
            </a:r>
            <a:r>
              <a:rPr lang="en-US" altLang="en-US" dirty="0" smtClean="0"/>
              <a:t>:</a:t>
            </a:r>
          </a:p>
          <a:p>
            <a:pPr marL="742950" lvl="2" indent="-259200">
              <a:spcBef>
                <a:spcPts val="1200"/>
              </a:spcBef>
              <a:buFont typeface="Arial" panose="020B0604020202020204" pitchFamily="34" charset="0"/>
              <a:buChar char="‒"/>
            </a:pPr>
            <a:r>
              <a:rPr lang="en-US" altLang="en-US" dirty="0"/>
              <a:t>How do choices end up determining </a:t>
            </a:r>
            <a:r>
              <a:rPr lang="en-US" altLang="en-US" b="1" i="1" dirty="0"/>
              <a:t>what</a:t>
            </a:r>
            <a:r>
              <a:rPr lang="en-US" altLang="en-US" dirty="0"/>
              <a:t>, </a:t>
            </a:r>
            <a:r>
              <a:rPr lang="en-US" altLang="en-US" b="1" i="1" dirty="0"/>
              <a:t>how</a:t>
            </a:r>
            <a:r>
              <a:rPr lang="en-US" altLang="en-US" dirty="0"/>
              <a:t>, and </a:t>
            </a:r>
            <a:r>
              <a:rPr lang="en-US" altLang="en-US" b="1" i="1" dirty="0"/>
              <a:t>for whom</a:t>
            </a:r>
            <a:r>
              <a:rPr lang="en-US" altLang="en-US" dirty="0"/>
              <a:t> goods and services get produced?</a:t>
            </a:r>
          </a:p>
          <a:p>
            <a:pPr marL="742950" lvl="2" indent="-259200">
              <a:spcBef>
                <a:spcPts val="1200"/>
              </a:spcBef>
              <a:buFont typeface="Arial" panose="020B0604020202020204" pitchFamily="34" charset="0"/>
              <a:buChar char="‒"/>
            </a:pPr>
            <a:r>
              <a:rPr lang="en-US" altLang="en-US" dirty="0"/>
              <a:t>When do choices made in the pursuit of </a:t>
            </a:r>
            <a:r>
              <a:rPr lang="en-US" altLang="en-US" b="1" i="1" dirty="0"/>
              <a:t>self-interest</a:t>
            </a:r>
            <a:r>
              <a:rPr lang="en-US" altLang="en-US" dirty="0"/>
              <a:t> also promote the </a:t>
            </a:r>
            <a:r>
              <a:rPr lang="en-US" altLang="en-US" b="1" i="1" dirty="0"/>
              <a:t>social interest</a:t>
            </a:r>
            <a:r>
              <a:rPr lang="en-US" altLang="en-US" dirty="0" smtClean="0"/>
              <a:t>?</a:t>
            </a:r>
            <a:endParaRPr lang="en-US" altLang="en-US" dirty="0"/>
          </a:p>
        </p:txBody>
      </p:sp>
    </p:spTree>
    <p:extLst>
      <p:ext uri="{BB962C8B-B14F-4D97-AF65-F5344CB8AC3E}">
        <p14:creationId xmlns:p14="http://schemas.microsoft.com/office/powerpoint/2010/main" val="153289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Slope of a Relationship </a:t>
            </a:r>
            <a:r>
              <a:rPr lang="en-CA" altLang="en-US" sz="2000" dirty="0" smtClean="0"/>
              <a:t>(6 </a:t>
            </a:r>
            <a:r>
              <a:rPr lang="en-CA" altLang="en-US" sz="2000" dirty="0"/>
              <a:t>of 6)</a:t>
            </a:r>
            <a:endParaRPr lang="en-IN" dirty="0"/>
          </a:p>
        </p:txBody>
      </p:sp>
      <p:sp>
        <p:nvSpPr>
          <p:cNvPr id="4" name="Content Placeholder 3"/>
          <p:cNvSpPr>
            <a:spLocks noGrp="1"/>
          </p:cNvSpPr>
          <p:nvPr>
            <p:ph sz="quarter" idx="14"/>
          </p:nvPr>
        </p:nvSpPr>
        <p:spPr>
          <a:xfrm>
            <a:off x="457200" y="1600200"/>
            <a:ext cx="3886200" cy="4525963"/>
          </a:xfrm>
        </p:spPr>
        <p:txBody>
          <a:bodyPr/>
          <a:lstStyle/>
          <a:p>
            <a:pPr marL="255600" indent="-255600"/>
            <a:r>
              <a:rPr lang="en-US" altLang="en-US" sz="2500" b="1" dirty="0"/>
              <a:t>Slope Across an Arc</a:t>
            </a:r>
          </a:p>
          <a:p>
            <a:r>
              <a:rPr lang="en-US" altLang="en-US" sz="2400" dirty="0"/>
              <a:t>The </a:t>
            </a:r>
            <a:r>
              <a:rPr lang="en-US" altLang="en-US" sz="2400" i="1" dirty="0"/>
              <a:t>average</a:t>
            </a:r>
            <a:r>
              <a:rPr lang="en-US" altLang="en-US" sz="2400" dirty="0"/>
              <a:t> slope of a curved line across an arc is equal to the slope of a straight line that joins the endpoints of the arc.</a:t>
            </a:r>
          </a:p>
          <a:p>
            <a:r>
              <a:rPr lang="en-US" altLang="en-US" sz="2400" dirty="0"/>
              <a:t>Here, we calculate the average slope of the curve along the arc </a:t>
            </a:r>
            <a:r>
              <a:rPr lang="en-US" altLang="en-US" sz="2400" i="1" dirty="0"/>
              <a:t>BC</a:t>
            </a:r>
            <a:r>
              <a:rPr lang="en-US" altLang="en-US" sz="2400" dirty="0" smtClean="0"/>
              <a:t>.</a:t>
            </a:r>
            <a:endParaRPr lang="en-US" altLang="en-US" sz="2400" dirty="0"/>
          </a:p>
        </p:txBody>
      </p:sp>
      <p:pic>
        <p:nvPicPr>
          <p:cNvPr id="5" name="Picture 4" descr="The graph is a curve that becomes less steep as it rises from (0, 0) through B(3, 4), A(4, 5), and C(5, 5.5). A red line segment rises from B to C. The horizontal distance from B to C is delta x = 2, and the vertical distance is delta y = 1.5. The slope is 1.5 divided by 2, or three-fourth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01892"/>
            <a:ext cx="44291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94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Relationships Among More Than Two </a:t>
            </a:r>
            <a:r>
              <a:rPr lang="en-CA" altLang="en-US" dirty="0" smtClean="0"/>
              <a:t>Variables </a:t>
            </a:r>
            <a:r>
              <a:rPr lang="en-CA" altLang="en-US" sz="2000" dirty="0" smtClean="0"/>
              <a:t>(1 of 8)</a:t>
            </a:r>
            <a:endParaRPr lang="en-IN" dirty="0"/>
          </a:p>
        </p:txBody>
      </p:sp>
      <p:sp>
        <p:nvSpPr>
          <p:cNvPr id="4" name="Content Placeholder 3"/>
          <p:cNvSpPr>
            <a:spLocks noGrp="1"/>
          </p:cNvSpPr>
          <p:nvPr>
            <p:ph sz="quarter" idx="14"/>
          </p:nvPr>
        </p:nvSpPr>
        <p:spPr/>
        <p:txBody>
          <a:bodyPr/>
          <a:lstStyle/>
          <a:p>
            <a:pPr marL="255600" lvl="1" indent="-255600">
              <a:spcBef>
                <a:spcPts val="1200"/>
              </a:spcBef>
              <a:spcAft>
                <a:spcPts val="600"/>
              </a:spcAft>
              <a:buFont typeface="Arial" panose="020B0604020202020204" pitchFamily="34" charset="0"/>
              <a:buChar char="•"/>
            </a:pPr>
            <a:r>
              <a:rPr lang="en-US" altLang="en-US" dirty="0"/>
              <a:t>When a relationship involves more than two variables, we can plot the relationship between two of the variables by holding other variables constant—by using </a:t>
            </a:r>
            <a:r>
              <a:rPr lang="en-US" altLang="en-US" i="1" dirty="0"/>
              <a:t>ceteris paribus</a:t>
            </a:r>
            <a:r>
              <a:rPr lang="en-US" altLang="en-US" dirty="0"/>
              <a:t>.</a:t>
            </a:r>
          </a:p>
          <a:p>
            <a:pPr marL="255600" lvl="1" indent="-255600">
              <a:spcBef>
                <a:spcPts val="1200"/>
              </a:spcBef>
              <a:spcAft>
                <a:spcPts val="600"/>
              </a:spcAft>
              <a:buFont typeface="Arial" panose="020B0604020202020204" pitchFamily="34" charset="0"/>
              <a:buChar char="•"/>
            </a:pPr>
            <a:r>
              <a:rPr lang="en-US" altLang="en-US" sz="2600" b="1" i="1" dirty="0"/>
              <a:t>Ceteris paribus</a:t>
            </a:r>
          </a:p>
          <a:p>
            <a:pPr marL="255600" lvl="1" indent="-255600">
              <a:spcBef>
                <a:spcPts val="1200"/>
              </a:spcBef>
              <a:spcAft>
                <a:spcPts val="600"/>
              </a:spcAft>
              <a:buFont typeface="Arial" panose="020B0604020202020204" pitchFamily="34" charset="0"/>
              <a:buChar char="•"/>
            </a:pPr>
            <a:r>
              <a:rPr lang="en-US" altLang="en-US" b="1" i="1" dirty="0"/>
              <a:t>Ceteris paribus</a:t>
            </a:r>
            <a:r>
              <a:rPr lang="en-US" altLang="en-US" b="1" dirty="0"/>
              <a:t> </a:t>
            </a:r>
            <a:r>
              <a:rPr lang="en-US" altLang="en-US" dirty="0"/>
              <a:t>means “if all other relevant things remain the same.” </a:t>
            </a:r>
          </a:p>
          <a:p>
            <a:pPr marL="255600" lvl="1" indent="-255600">
              <a:spcBef>
                <a:spcPts val="1200"/>
              </a:spcBef>
              <a:spcAft>
                <a:spcPts val="600"/>
              </a:spcAft>
              <a:buFont typeface="Arial" panose="020B0604020202020204" pitchFamily="34" charset="0"/>
              <a:buChar char="•"/>
            </a:pPr>
            <a:r>
              <a:rPr lang="en-US" altLang="en-US" dirty="0"/>
              <a:t>Figure A1.12 shows a relationship among three variables</a:t>
            </a:r>
            <a:r>
              <a:rPr lang="en-US" altLang="en-US" dirty="0" smtClean="0"/>
              <a:t>.</a:t>
            </a:r>
            <a:endParaRPr lang="en-US" altLang="en-US" dirty="0"/>
          </a:p>
        </p:txBody>
      </p:sp>
    </p:spTree>
    <p:extLst>
      <p:ext uri="{BB962C8B-B14F-4D97-AF65-F5344CB8AC3E}">
        <p14:creationId xmlns:p14="http://schemas.microsoft.com/office/powerpoint/2010/main" val="210093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Relationships Among More Than Two Variables </a:t>
            </a:r>
            <a:r>
              <a:rPr lang="en-CA" altLang="en-US" sz="2000" dirty="0" smtClean="0"/>
              <a:t>(2 </a:t>
            </a:r>
            <a:r>
              <a:rPr lang="en-CA" altLang="en-US" sz="2000" dirty="0"/>
              <a:t>of 8)</a:t>
            </a:r>
            <a:endParaRPr lang="en-IN" dirty="0"/>
          </a:p>
        </p:txBody>
      </p:sp>
      <p:sp>
        <p:nvSpPr>
          <p:cNvPr id="4" name="Content Placeholder 3"/>
          <p:cNvSpPr>
            <a:spLocks noGrp="1"/>
          </p:cNvSpPr>
          <p:nvPr>
            <p:ph sz="quarter" idx="14"/>
          </p:nvPr>
        </p:nvSpPr>
        <p:spPr/>
        <p:txBody>
          <a:bodyPr/>
          <a:lstStyle/>
          <a:p>
            <a:pPr marL="256032" lvl="1" indent="-256032">
              <a:spcBef>
                <a:spcPts val="1500"/>
              </a:spcBef>
              <a:buFont typeface="Arial" panose="020B0604020202020204" pitchFamily="34" charset="0"/>
              <a:buChar char="•"/>
            </a:pPr>
            <a:r>
              <a:rPr lang="en-US" altLang="en-US" dirty="0"/>
              <a:t>The table gives the quantity of ice cream consumed at different prices as the temperature varies</a:t>
            </a:r>
            <a:r>
              <a:rPr lang="en-US" altLang="en-US" dirty="0" smtClean="0"/>
              <a:t>.</a:t>
            </a:r>
            <a:endParaRPr lang="en-US" altLang="en-US" dirty="0"/>
          </a:p>
        </p:txBody>
      </p:sp>
      <p:graphicFrame>
        <p:nvGraphicFramePr>
          <p:cNvPr id="6" name="Table 5" descr="The table shows ice cream consumption at 70 degrees and 90 degrees for different prices in dollars per scoop. Price = 2, consumption at 70 degrees = 25, consumption at 90 degrees = 50; price = 2.25, consumption at 70 degrees = 18, consumption at 90 degrees =36; price = 2.50, consumption at 70 degrees = 13, consumption at 90 degrees = 26; price = 2.75, consumption at 70 degrees = 10, consumption at 90 degrees = 20; price = 3, consumption at 70 degrees = 7, consumption at 90 degrees = 14; price = 3.25, consumption at 70 degrees = 5, consumption at 90 degrees = 10; price = 3.5, consumption at 70 degrees = 3, consumption at 90 degrees = 6."/>
          <p:cNvGraphicFramePr>
            <a:graphicFrameLocks noGrp="1"/>
          </p:cNvGraphicFramePr>
          <p:nvPr>
            <p:extLst>
              <p:ext uri="{D42A27DB-BD31-4B8C-83A1-F6EECF244321}">
                <p14:modId xmlns:p14="http://schemas.microsoft.com/office/powerpoint/2010/main" val="1559782421"/>
              </p:ext>
            </p:extLst>
          </p:nvPr>
        </p:nvGraphicFramePr>
        <p:xfrm>
          <a:off x="566102" y="2621280"/>
          <a:ext cx="4463416" cy="2788920"/>
        </p:xfrm>
        <a:graphic>
          <a:graphicData uri="http://schemas.openxmlformats.org/drawingml/2006/table">
            <a:tbl>
              <a:tblPr firstRow="1" bandRow="1">
                <a:tableStyleId>{2D5ABB26-0587-4C30-8999-92F81FD0307C}</a:tableStyleId>
              </a:tblPr>
              <a:tblGrid>
                <a:gridCol w="2100898"/>
                <a:gridCol w="901382"/>
                <a:gridCol w="1461136"/>
              </a:tblGrid>
              <a:tr h="304800">
                <a:tc rowSpan="2">
                  <a:txBody>
                    <a:bodyPr/>
                    <a:lstStyle/>
                    <a:p>
                      <a:pPr algn="ctr"/>
                      <a:endParaRPr lang="en-IN" sz="1500" b="1" u="none" strike="noStrike" kern="1200" baseline="0" dirty="0" smtClean="0"/>
                    </a:p>
                    <a:p>
                      <a:pPr algn="ctr"/>
                      <a:r>
                        <a:rPr lang="en-IN" sz="1500" b="1" u="none" strike="noStrike" kern="1200" baseline="0" dirty="0" smtClean="0"/>
                        <a:t>Price</a:t>
                      </a:r>
                      <a:br>
                        <a:rPr lang="en-IN" sz="1500" b="1" u="none" strike="noStrike" kern="1200" baseline="0" dirty="0" smtClean="0"/>
                      </a:br>
                      <a:r>
                        <a:rPr lang="en-IN" sz="1500" b="1" u="none" strike="noStrike" kern="1200" baseline="0" dirty="0" smtClean="0"/>
                        <a:t>(dollars per scoop)</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1500" b="1" u="none" strike="noStrike" kern="1200" baseline="0" dirty="0" smtClean="0"/>
                        <a:t>Ice cream consumption</a:t>
                      </a:r>
                    </a:p>
                    <a:p>
                      <a:pPr algn="ctr"/>
                      <a:r>
                        <a:rPr lang="en-IN" sz="1500" b="1" u="none" strike="noStrike" kern="1200" baseline="0" dirty="0" smtClean="0"/>
                        <a:t>(gallons per day)</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r>
              <a:tr h="320040">
                <a:tc vMerge="1">
                  <a:txBody>
                    <a:bodyPr/>
                    <a:lstStyle/>
                    <a:p>
                      <a:endParaRPr lang="en-IN"/>
                    </a:p>
                  </a:txBody>
                  <a:tcPr/>
                </a:tc>
                <a:tc>
                  <a:txBody>
                    <a:bodyPr/>
                    <a:lstStyle/>
                    <a:p>
                      <a:pPr algn="ctr"/>
                      <a:r>
                        <a:rPr lang="en-IN" sz="1400" b="1" u="none" strike="noStrike" kern="1200" baseline="0" dirty="0" smtClean="0"/>
                        <a:t>70ºF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b="1" u="none" strike="noStrike" kern="1200" baseline="0" dirty="0" smtClean="0"/>
                        <a:t>90ºF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algn="ctr"/>
                      <a:r>
                        <a:rPr lang="en-IN" sz="1200" dirty="0" smtClean="0"/>
                        <a:t>2.00</a:t>
                      </a:r>
                      <a:endParaRPr lang="en-IN" sz="1200" dirty="0"/>
                    </a:p>
                  </a:txBody>
                  <a:tcPr>
                    <a:lnT w="12700" cap="flat" cmpd="sng" algn="ctr">
                      <a:solidFill>
                        <a:schemeClr val="tx1"/>
                      </a:solidFill>
                      <a:prstDash val="solid"/>
                      <a:round/>
                      <a:headEnd type="none" w="med" len="med"/>
                      <a:tailEnd type="none" w="med" len="med"/>
                    </a:lnT>
                  </a:tcPr>
                </a:tc>
                <a:tc>
                  <a:txBody>
                    <a:bodyPr/>
                    <a:lstStyle/>
                    <a:p>
                      <a:pPr algn="r"/>
                      <a:r>
                        <a:rPr lang="en-IN" sz="1200" dirty="0" smtClean="0"/>
                        <a:t>25</a:t>
                      </a:r>
                      <a:endParaRPr lang="en-IN" sz="1200" dirty="0"/>
                    </a:p>
                  </a:txBody>
                  <a:tcPr marR="432000">
                    <a:lnT w="12700" cap="flat" cmpd="sng" algn="ctr">
                      <a:solidFill>
                        <a:schemeClr val="tx1"/>
                      </a:solidFill>
                      <a:prstDash val="solid"/>
                      <a:round/>
                      <a:headEnd type="none" w="med" len="med"/>
                      <a:tailEnd type="none" w="med" len="med"/>
                    </a:lnT>
                  </a:tcPr>
                </a:tc>
                <a:tc>
                  <a:txBody>
                    <a:bodyPr/>
                    <a:lstStyle/>
                    <a:p>
                      <a:pPr algn="r"/>
                      <a:r>
                        <a:rPr lang="en-IN" sz="1200" dirty="0" smtClean="0"/>
                        <a:t>50</a:t>
                      </a:r>
                      <a:endParaRPr lang="en-IN" sz="1200" dirty="0"/>
                    </a:p>
                  </a:txBody>
                  <a:tcPr marR="540000">
                    <a:lnT w="12700" cap="flat" cmpd="sng" algn="ctr">
                      <a:solidFill>
                        <a:schemeClr val="tx1"/>
                      </a:solidFill>
                      <a:prstDash val="solid"/>
                      <a:round/>
                      <a:headEnd type="none" w="med" len="med"/>
                      <a:tailEnd type="none" w="med" len="med"/>
                    </a:lnT>
                  </a:tcPr>
                </a:tc>
              </a:tr>
              <a:tr h="152400">
                <a:tc>
                  <a:txBody>
                    <a:bodyPr/>
                    <a:lstStyle/>
                    <a:p>
                      <a:pPr algn="ctr"/>
                      <a:r>
                        <a:rPr lang="en-IN" sz="1200" dirty="0" smtClean="0"/>
                        <a:t>2.25</a:t>
                      </a:r>
                      <a:endParaRPr lang="en-IN" sz="1200" dirty="0"/>
                    </a:p>
                  </a:txBody>
                  <a:tcPr/>
                </a:tc>
                <a:tc>
                  <a:txBody>
                    <a:bodyPr/>
                    <a:lstStyle/>
                    <a:p>
                      <a:pPr algn="r"/>
                      <a:r>
                        <a:rPr lang="en-IN" sz="1200" dirty="0" smtClean="0"/>
                        <a:t>18</a:t>
                      </a:r>
                      <a:endParaRPr lang="en-IN" sz="1200" dirty="0"/>
                    </a:p>
                  </a:txBody>
                  <a:tcPr marR="432000"/>
                </a:tc>
                <a:tc>
                  <a:txBody>
                    <a:bodyPr/>
                    <a:lstStyle/>
                    <a:p>
                      <a:pPr algn="r"/>
                      <a:r>
                        <a:rPr lang="en-IN" sz="1200" dirty="0" smtClean="0"/>
                        <a:t>36</a:t>
                      </a:r>
                      <a:endParaRPr lang="en-IN" sz="1200" dirty="0"/>
                    </a:p>
                  </a:txBody>
                  <a:tcPr marR="540000"/>
                </a:tc>
              </a:tr>
              <a:tr h="0">
                <a:tc>
                  <a:txBody>
                    <a:bodyPr/>
                    <a:lstStyle/>
                    <a:p>
                      <a:pPr algn="ctr"/>
                      <a:r>
                        <a:rPr lang="en-IN" sz="1200" dirty="0" smtClean="0"/>
                        <a:t>2.50</a:t>
                      </a:r>
                      <a:endParaRPr lang="en-IN" sz="1200" dirty="0"/>
                    </a:p>
                  </a:txBody>
                  <a:tcPr/>
                </a:tc>
                <a:tc>
                  <a:txBody>
                    <a:bodyPr/>
                    <a:lstStyle/>
                    <a:p>
                      <a:pPr algn="r"/>
                      <a:r>
                        <a:rPr lang="en-IN" sz="1200" dirty="0" smtClean="0"/>
                        <a:t>13</a:t>
                      </a:r>
                      <a:endParaRPr lang="en-IN" sz="1200" dirty="0"/>
                    </a:p>
                  </a:txBody>
                  <a:tcPr marR="432000"/>
                </a:tc>
                <a:tc>
                  <a:txBody>
                    <a:bodyPr/>
                    <a:lstStyle/>
                    <a:p>
                      <a:pPr algn="r"/>
                      <a:r>
                        <a:rPr lang="en-IN" sz="1200" dirty="0" smtClean="0"/>
                        <a:t>26</a:t>
                      </a:r>
                      <a:endParaRPr lang="en-IN" sz="1200" dirty="0"/>
                    </a:p>
                  </a:txBody>
                  <a:tcPr marR="540000"/>
                </a:tc>
              </a:tr>
              <a:tr h="137160">
                <a:tc>
                  <a:txBody>
                    <a:bodyPr/>
                    <a:lstStyle/>
                    <a:p>
                      <a:pPr algn="ctr"/>
                      <a:r>
                        <a:rPr lang="en-IN" sz="1200" b="1" dirty="0" smtClean="0"/>
                        <a:t>2.75</a:t>
                      </a:r>
                      <a:endParaRPr lang="en-IN" sz="1200" b="1" dirty="0"/>
                    </a:p>
                  </a:txBody>
                  <a:tcPr/>
                </a:tc>
                <a:tc>
                  <a:txBody>
                    <a:bodyPr/>
                    <a:lstStyle/>
                    <a:p>
                      <a:pPr algn="r"/>
                      <a:r>
                        <a:rPr lang="en-IN" sz="1200" b="1" dirty="0" smtClean="0"/>
                        <a:t>10</a:t>
                      </a:r>
                      <a:endParaRPr lang="en-IN" sz="1200" b="1" dirty="0"/>
                    </a:p>
                  </a:txBody>
                  <a:tcPr marR="432000"/>
                </a:tc>
                <a:tc>
                  <a:txBody>
                    <a:bodyPr/>
                    <a:lstStyle/>
                    <a:p>
                      <a:pPr algn="r"/>
                      <a:r>
                        <a:rPr lang="en-IN" sz="1200" b="1" dirty="0" smtClean="0"/>
                        <a:t>20</a:t>
                      </a:r>
                      <a:endParaRPr lang="en-IN" sz="1200" b="1" dirty="0"/>
                    </a:p>
                  </a:txBody>
                  <a:tcPr marR="540000"/>
                </a:tc>
              </a:tr>
              <a:tr h="0">
                <a:tc>
                  <a:txBody>
                    <a:bodyPr/>
                    <a:lstStyle/>
                    <a:p>
                      <a:pPr algn="ctr"/>
                      <a:r>
                        <a:rPr lang="en-IN" sz="1200" dirty="0" smtClean="0"/>
                        <a:t>3.00</a:t>
                      </a:r>
                      <a:endParaRPr lang="en-IN" sz="1200" dirty="0"/>
                    </a:p>
                  </a:txBody>
                  <a:tcPr/>
                </a:tc>
                <a:tc>
                  <a:txBody>
                    <a:bodyPr/>
                    <a:lstStyle/>
                    <a:p>
                      <a:pPr algn="r"/>
                      <a:r>
                        <a:rPr lang="en-IN" sz="1200" dirty="0" smtClean="0"/>
                        <a:t>7</a:t>
                      </a:r>
                      <a:endParaRPr lang="en-IN" sz="1200" dirty="0"/>
                    </a:p>
                  </a:txBody>
                  <a:tcPr marR="432000"/>
                </a:tc>
                <a:tc>
                  <a:txBody>
                    <a:bodyPr/>
                    <a:lstStyle/>
                    <a:p>
                      <a:pPr algn="r"/>
                      <a:r>
                        <a:rPr lang="en-IN" sz="1200" dirty="0" smtClean="0"/>
                        <a:t>14</a:t>
                      </a:r>
                      <a:endParaRPr lang="en-IN" sz="1200" dirty="0"/>
                    </a:p>
                  </a:txBody>
                  <a:tcPr marR="540000"/>
                </a:tc>
              </a:tr>
              <a:tr h="121920">
                <a:tc>
                  <a:txBody>
                    <a:bodyPr/>
                    <a:lstStyle/>
                    <a:p>
                      <a:pPr algn="ctr"/>
                      <a:r>
                        <a:rPr lang="en-IN" sz="1200" dirty="0" smtClean="0"/>
                        <a:t>3.25</a:t>
                      </a:r>
                      <a:endParaRPr lang="en-IN" sz="1200" dirty="0"/>
                    </a:p>
                  </a:txBody>
                  <a:tcPr/>
                </a:tc>
                <a:tc>
                  <a:txBody>
                    <a:bodyPr/>
                    <a:lstStyle/>
                    <a:p>
                      <a:pPr algn="r"/>
                      <a:r>
                        <a:rPr lang="en-IN" sz="1200" dirty="0" smtClean="0"/>
                        <a:t>5</a:t>
                      </a:r>
                      <a:endParaRPr lang="en-IN" sz="1200" dirty="0"/>
                    </a:p>
                  </a:txBody>
                  <a:tcPr marR="432000"/>
                </a:tc>
                <a:tc>
                  <a:txBody>
                    <a:bodyPr/>
                    <a:lstStyle/>
                    <a:p>
                      <a:pPr algn="r"/>
                      <a:r>
                        <a:rPr lang="en-IN" sz="1200" dirty="0" smtClean="0"/>
                        <a:t>10</a:t>
                      </a:r>
                      <a:endParaRPr lang="en-IN" sz="1200" dirty="0"/>
                    </a:p>
                  </a:txBody>
                  <a:tcPr marR="540000"/>
                </a:tc>
              </a:tr>
              <a:tr h="152400">
                <a:tc>
                  <a:txBody>
                    <a:bodyPr/>
                    <a:lstStyle/>
                    <a:p>
                      <a:pPr algn="ctr"/>
                      <a:r>
                        <a:rPr lang="en-IN" sz="1200" dirty="0" smtClean="0"/>
                        <a:t>3.50</a:t>
                      </a:r>
                      <a:endParaRPr lang="en-IN" sz="1200" dirty="0"/>
                    </a:p>
                  </a:txBody>
                  <a:tcPr>
                    <a:lnB w="12700" cap="flat" cmpd="sng" algn="ctr">
                      <a:solidFill>
                        <a:schemeClr val="tx1"/>
                      </a:solidFill>
                      <a:prstDash val="solid"/>
                      <a:round/>
                      <a:headEnd type="none" w="med" len="med"/>
                      <a:tailEnd type="none" w="med" len="med"/>
                    </a:lnB>
                  </a:tcPr>
                </a:tc>
                <a:tc>
                  <a:txBody>
                    <a:bodyPr/>
                    <a:lstStyle/>
                    <a:p>
                      <a:pPr algn="r"/>
                      <a:r>
                        <a:rPr lang="en-IN" sz="1200" dirty="0" smtClean="0"/>
                        <a:t>3</a:t>
                      </a:r>
                      <a:endParaRPr lang="en-IN" sz="1200" dirty="0"/>
                    </a:p>
                  </a:txBody>
                  <a:tcPr marR="432000">
                    <a:lnB w="12700" cap="flat" cmpd="sng" algn="ctr">
                      <a:solidFill>
                        <a:schemeClr val="tx1"/>
                      </a:solidFill>
                      <a:prstDash val="solid"/>
                      <a:round/>
                      <a:headEnd type="none" w="med" len="med"/>
                      <a:tailEnd type="none" w="med" len="med"/>
                    </a:lnB>
                  </a:tcPr>
                </a:tc>
                <a:tc>
                  <a:txBody>
                    <a:bodyPr/>
                    <a:lstStyle/>
                    <a:p>
                      <a:pPr algn="r"/>
                      <a:r>
                        <a:rPr lang="en-IN" sz="1200" dirty="0" smtClean="0"/>
                        <a:t>6</a:t>
                      </a:r>
                      <a:endParaRPr lang="en-IN" sz="1200" dirty="0"/>
                    </a:p>
                  </a:txBody>
                  <a:tcPr marR="540000">
                    <a:lnB w="12700" cap="flat" cmpd="sng" algn="ctr">
                      <a:solidFill>
                        <a:schemeClr val="tx1"/>
                      </a:solidFill>
                      <a:prstDash val="solid"/>
                      <a:round/>
                      <a:headEnd type="none" w="med" len="med"/>
                      <a:tailEnd type="none" w="med" len="med"/>
                    </a:lnB>
                  </a:tcPr>
                </a:tc>
              </a:tr>
            </a:tbl>
          </a:graphicData>
        </a:graphic>
      </p:graphicFrame>
      <p:pic>
        <p:nvPicPr>
          <p:cNvPr id="3" name="Picture 2" descr="The coordinate system has an x-axis for ice cream consumption in gallons per day from 0 to 60 and a y-axis for price in gallons per scoop from 0 to 3.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447925"/>
            <a:ext cx="3327838" cy="3244850"/>
          </a:xfrm>
          <a:prstGeom prst="rect">
            <a:avLst/>
          </a:prstGeom>
        </p:spPr>
      </p:pic>
    </p:spTree>
    <p:extLst>
      <p:ext uri="{BB962C8B-B14F-4D97-AF65-F5344CB8AC3E}">
        <p14:creationId xmlns:p14="http://schemas.microsoft.com/office/powerpoint/2010/main" val="56651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Relationships Among More Than Two Variables </a:t>
            </a:r>
            <a:r>
              <a:rPr lang="en-CA" altLang="en-US" sz="2000" dirty="0" smtClean="0"/>
              <a:t>(3 </a:t>
            </a:r>
            <a:r>
              <a:rPr lang="en-CA" altLang="en-US" sz="2000" dirty="0"/>
              <a:t>of 8)</a:t>
            </a:r>
            <a:endParaRPr lang="en-IN" dirty="0"/>
          </a:p>
        </p:txBody>
      </p:sp>
      <p:sp>
        <p:nvSpPr>
          <p:cNvPr id="4" name="Content Placeholder 3"/>
          <p:cNvSpPr>
            <a:spLocks noGrp="1"/>
          </p:cNvSpPr>
          <p:nvPr>
            <p:ph sz="quarter" idx="14"/>
          </p:nvPr>
        </p:nvSpPr>
        <p:spPr/>
        <p:txBody>
          <a:bodyPr/>
          <a:lstStyle/>
          <a:p>
            <a:pPr marL="255600" lvl="1" indent="-255600">
              <a:lnSpc>
                <a:spcPct val="90000"/>
              </a:lnSpc>
              <a:spcBef>
                <a:spcPts val="1200"/>
              </a:spcBef>
              <a:buFont typeface="Arial" panose="020B0604020202020204" pitchFamily="34" charset="0"/>
              <a:buChar char="•"/>
            </a:pPr>
            <a:r>
              <a:rPr lang="en-US" altLang="en-US" dirty="0"/>
              <a:t>To plot this relationship we hold the temperature at 70°F.</a:t>
            </a:r>
          </a:p>
          <a:p>
            <a:pPr marL="255600" lvl="1" indent="-255600">
              <a:lnSpc>
                <a:spcPct val="90000"/>
              </a:lnSpc>
              <a:spcBef>
                <a:spcPts val="1200"/>
              </a:spcBef>
              <a:buFont typeface="Arial" panose="020B0604020202020204" pitchFamily="34" charset="0"/>
              <a:buChar char="•"/>
            </a:pPr>
            <a:r>
              <a:rPr lang="en-US" altLang="en-US" dirty="0"/>
              <a:t>At $2.75 a scoop, 10 gallons are consumed</a:t>
            </a:r>
            <a:r>
              <a:rPr lang="en-US" altLang="en-US" dirty="0" smtClean="0"/>
              <a:t>.</a:t>
            </a:r>
            <a:endParaRPr lang="en-US" altLang="en-US" dirty="0"/>
          </a:p>
        </p:txBody>
      </p:sp>
      <p:graphicFrame>
        <p:nvGraphicFramePr>
          <p:cNvPr id="6" name="Table 5" descr="A table shows that, at $2.75 per scoop, the ice cream consumption at 70 degrees is 10 gallons per day. The graph of price against ice cream consumption at 70 degrees, in gallons per day, is a curve falling through (10, 2.75) and (25, 2)."/>
          <p:cNvGraphicFramePr>
            <a:graphicFrameLocks noGrp="1"/>
          </p:cNvGraphicFramePr>
          <p:nvPr>
            <p:extLst>
              <p:ext uri="{D42A27DB-BD31-4B8C-83A1-F6EECF244321}">
                <p14:modId xmlns:p14="http://schemas.microsoft.com/office/powerpoint/2010/main" val="3948253844"/>
              </p:ext>
            </p:extLst>
          </p:nvPr>
        </p:nvGraphicFramePr>
        <p:xfrm>
          <a:off x="566102" y="2621280"/>
          <a:ext cx="4463416" cy="2788920"/>
        </p:xfrm>
        <a:graphic>
          <a:graphicData uri="http://schemas.openxmlformats.org/drawingml/2006/table">
            <a:tbl>
              <a:tblPr firstRow="1" bandRow="1">
                <a:tableStyleId>{2D5ABB26-0587-4C30-8999-92F81FD0307C}</a:tableStyleId>
              </a:tblPr>
              <a:tblGrid>
                <a:gridCol w="2100898"/>
                <a:gridCol w="901382"/>
                <a:gridCol w="1461136"/>
              </a:tblGrid>
              <a:tr h="304800">
                <a:tc rowSpan="2">
                  <a:txBody>
                    <a:bodyPr/>
                    <a:lstStyle/>
                    <a:p>
                      <a:pPr algn="ctr"/>
                      <a:endParaRPr lang="en-IN" sz="1500" b="1" u="none" strike="noStrike" kern="1200" baseline="0" dirty="0" smtClean="0"/>
                    </a:p>
                    <a:p>
                      <a:pPr algn="ctr"/>
                      <a:r>
                        <a:rPr lang="en-IN" sz="1500" b="1" u="none" strike="noStrike" kern="1200" baseline="0" dirty="0" smtClean="0"/>
                        <a:t>Price</a:t>
                      </a:r>
                      <a:br>
                        <a:rPr lang="en-IN" sz="1500" b="1" u="none" strike="noStrike" kern="1200" baseline="0" dirty="0" smtClean="0"/>
                      </a:br>
                      <a:r>
                        <a:rPr lang="en-IN" sz="1500" b="1" u="none" strike="noStrike" kern="1200" baseline="0" dirty="0" smtClean="0"/>
                        <a:t>(dollars per scoop)</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1500" b="1" u="none" strike="noStrike" kern="1200" baseline="0" dirty="0" smtClean="0"/>
                        <a:t>Ice cream consumption</a:t>
                      </a:r>
                    </a:p>
                    <a:p>
                      <a:pPr algn="ctr"/>
                      <a:r>
                        <a:rPr lang="en-IN" sz="1500" b="1" u="none" strike="noStrike" kern="1200" baseline="0" dirty="0" smtClean="0"/>
                        <a:t>(gallons per day)</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r>
              <a:tr h="320040">
                <a:tc vMerge="1">
                  <a:txBody>
                    <a:bodyPr/>
                    <a:lstStyle/>
                    <a:p>
                      <a:endParaRPr lang="en-IN"/>
                    </a:p>
                  </a:txBody>
                  <a:tcPr/>
                </a:tc>
                <a:tc>
                  <a:txBody>
                    <a:bodyPr/>
                    <a:lstStyle/>
                    <a:p>
                      <a:pPr algn="ctr"/>
                      <a:r>
                        <a:rPr lang="en-IN" sz="1400" b="1" u="none" strike="noStrike" kern="1200" baseline="0" dirty="0" smtClean="0"/>
                        <a:t>70ºF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b="1" u="none" strike="noStrike" kern="1200" baseline="0" dirty="0" smtClean="0"/>
                        <a:t>90ºF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algn="ctr"/>
                      <a:r>
                        <a:rPr lang="en-IN" sz="1200" dirty="0" smtClean="0"/>
                        <a:t>2.00</a:t>
                      </a:r>
                      <a:endParaRPr lang="en-IN" sz="1200" dirty="0"/>
                    </a:p>
                  </a:txBody>
                  <a:tcPr>
                    <a:lnT w="12700" cap="flat" cmpd="sng" algn="ctr">
                      <a:solidFill>
                        <a:schemeClr val="tx1"/>
                      </a:solidFill>
                      <a:prstDash val="solid"/>
                      <a:round/>
                      <a:headEnd type="none" w="med" len="med"/>
                      <a:tailEnd type="none" w="med" len="med"/>
                    </a:lnT>
                  </a:tcPr>
                </a:tc>
                <a:tc>
                  <a:txBody>
                    <a:bodyPr/>
                    <a:lstStyle/>
                    <a:p>
                      <a:pPr algn="r"/>
                      <a:r>
                        <a:rPr lang="en-IN" sz="1200" dirty="0" smtClean="0"/>
                        <a:t>25</a:t>
                      </a:r>
                      <a:endParaRPr lang="en-IN" sz="1200" dirty="0"/>
                    </a:p>
                  </a:txBody>
                  <a:tcPr marR="432000">
                    <a:lnT w="12700" cap="flat" cmpd="sng" algn="ctr">
                      <a:solidFill>
                        <a:schemeClr val="tx1"/>
                      </a:solidFill>
                      <a:prstDash val="solid"/>
                      <a:round/>
                      <a:headEnd type="none" w="med" len="med"/>
                      <a:tailEnd type="none" w="med" len="med"/>
                    </a:lnT>
                  </a:tcPr>
                </a:tc>
                <a:tc>
                  <a:txBody>
                    <a:bodyPr/>
                    <a:lstStyle/>
                    <a:p>
                      <a:pPr algn="r"/>
                      <a:endParaRPr lang="en-IN" sz="1200" dirty="0"/>
                    </a:p>
                  </a:txBody>
                  <a:tcPr marR="540000">
                    <a:lnT w="12700" cap="flat" cmpd="sng" algn="ctr">
                      <a:solidFill>
                        <a:schemeClr val="tx1"/>
                      </a:solidFill>
                      <a:prstDash val="solid"/>
                      <a:round/>
                      <a:headEnd type="none" w="med" len="med"/>
                      <a:tailEnd type="none" w="med" len="med"/>
                    </a:lnT>
                  </a:tcPr>
                </a:tc>
              </a:tr>
              <a:tr h="152400">
                <a:tc>
                  <a:txBody>
                    <a:bodyPr/>
                    <a:lstStyle/>
                    <a:p>
                      <a:pPr algn="ctr"/>
                      <a:r>
                        <a:rPr lang="en-IN" sz="1200" dirty="0" smtClean="0"/>
                        <a:t>2.25</a:t>
                      </a:r>
                      <a:endParaRPr lang="en-IN" sz="1200" dirty="0"/>
                    </a:p>
                  </a:txBody>
                  <a:tcPr/>
                </a:tc>
                <a:tc>
                  <a:txBody>
                    <a:bodyPr/>
                    <a:lstStyle/>
                    <a:p>
                      <a:pPr algn="r"/>
                      <a:r>
                        <a:rPr lang="en-IN" sz="1200" dirty="0" smtClean="0"/>
                        <a:t>18</a:t>
                      </a:r>
                      <a:endParaRPr lang="en-IN" sz="1200" dirty="0"/>
                    </a:p>
                  </a:txBody>
                  <a:tcPr marR="432000"/>
                </a:tc>
                <a:tc>
                  <a:txBody>
                    <a:bodyPr/>
                    <a:lstStyle/>
                    <a:p>
                      <a:pPr algn="r"/>
                      <a:endParaRPr lang="en-IN" sz="1200" dirty="0"/>
                    </a:p>
                  </a:txBody>
                  <a:tcPr marR="540000"/>
                </a:tc>
              </a:tr>
              <a:tr h="0">
                <a:tc>
                  <a:txBody>
                    <a:bodyPr/>
                    <a:lstStyle/>
                    <a:p>
                      <a:pPr algn="ctr"/>
                      <a:r>
                        <a:rPr lang="en-IN" sz="1200" dirty="0" smtClean="0"/>
                        <a:t>2.50</a:t>
                      </a:r>
                      <a:endParaRPr lang="en-IN" sz="1200" dirty="0"/>
                    </a:p>
                  </a:txBody>
                  <a:tcPr/>
                </a:tc>
                <a:tc>
                  <a:txBody>
                    <a:bodyPr/>
                    <a:lstStyle/>
                    <a:p>
                      <a:pPr algn="r"/>
                      <a:r>
                        <a:rPr lang="en-IN" sz="1200" dirty="0" smtClean="0"/>
                        <a:t>13</a:t>
                      </a:r>
                      <a:endParaRPr lang="en-IN" sz="1200" dirty="0"/>
                    </a:p>
                  </a:txBody>
                  <a:tcPr marR="432000"/>
                </a:tc>
                <a:tc>
                  <a:txBody>
                    <a:bodyPr/>
                    <a:lstStyle/>
                    <a:p>
                      <a:pPr algn="r"/>
                      <a:endParaRPr lang="en-IN" sz="1200" dirty="0"/>
                    </a:p>
                  </a:txBody>
                  <a:tcPr marR="540000"/>
                </a:tc>
              </a:tr>
              <a:tr h="137160">
                <a:tc>
                  <a:txBody>
                    <a:bodyPr/>
                    <a:lstStyle/>
                    <a:p>
                      <a:pPr algn="ctr"/>
                      <a:r>
                        <a:rPr lang="en-IN" sz="1200" b="1" dirty="0" smtClean="0"/>
                        <a:t>2.75</a:t>
                      </a:r>
                      <a:endParaRPr lang="en-IN" sz="1200" b="1" dirty="0"/>
                    </a:p>
                  </a:txBody>
                  <a:tcPr/>
                </a:tc>
                <a:tc>
                  <a:txBody>
                    <a:bodyPr/>
                    <a:lstStyle/>
                    <a:p>
                      <a:pPr algn="r"/>
                      <a:r>
                        <a:rPr lang="en-IN" sz="1200" b="1" dirty="0" smtClean="0"/>
                        <a:t>10</a:t>
                      </a:r>
                      <a:endParaRPr lang="en-IN" sz="1200" b="1" dirty="0"/>
                    </a:p>
                  </a:txBody>
                  <a:tcPr marR="432000"/>
                </a:tc>
                <a:tc>
                  <a:txBody>
                    <a:bodyPr/>
                    <a:lstStyle/>
                    <a:p>
                      <a:pPr algn="r"/>
                      <a:endParaRPr lang="en-IN" sz="1200" b="1" dirty="0"/>
                    </a:p>
                  </a:txBody>
                  <a:tcPr marR="540000"/>
                </a:tc>
              </a:tr>
              <a:tr h="0">
                <a:tc>
                  <a:txBody>
                    <a:bodyPr/>
                    <a:lstStyle/>
                    <a:p>
                      <a:pPr algn="ctr"/>
                      <a:r>
                        <a:rPr lang="en-IN" sz="1200" dirty="0" smtClean="0"/>
                        <a:t>3.00</a:t>
                      </a:r>
                      <a:endParaRPr lang="en-IN" sz="1200" dirty="0"/>
                    </a:p>
                  </a:txBody>
                  <a:tcPr/>
                </a:tc>
                <a:tc>
                  <a:txBody>
                    <a:bodyPr/>
                    <a:lstStyle/>
                    <a:p>
                      <a:pPr algn="r"/>
                      <a:r>
                        <a:rPr lang="en-IN" sz="1200" dirty="0" smtClean="0"/>
                        <a:t>7</a:t>
                      </a:r>
                      <a:endParaRPr lang="en-IN" sz="1200" dirty="0"/>
                    </a:p>
                  </a:txBody>
                  <a:tcPr marR="432000"/>
                </a:tc>
                <a:tc>
                  <a:txBody>
                    <a:bodyPr/>
                    <a:lstStyle/>
                    <a:p>
                      <a:pPr algn="r"/>
                      <a:endParaRPr lang="en-IN" sz="1200" dirty="0"/>
                    </a:p>
                  </a:txBody>
                  <a:tcPr marR="540000"/>
                </a:tc>
              </a:tr>
              <a:tr h="121920">
                <a:tc>
                  <a:txBody>
                    <a:bodyPr/>
                    <a:lstStyle/>
                    <a:p>
                      <a:pPr algn="ctr"/>
                      <a:r>
                        <a:rPr lang="en-IN" sz="1200" dirty="0" smtClean="0"/>
                        <a:t>3.25</a:t>
                      </a:r>
                      <a:endParaRPr lang="en-IN" sz="1200" dirty="0"/>
                    </a:p>
                  </a:txBody>
                  <a:tcPr/>
                </a:tc>
                <a:tc>
                  <a:txBody>
                    <a:bodyPr/>
                    <a:lstStyle/>
                    <a:p>
                      <a:pPr algn="r"/>
                      <a:r>
                        <a:rPr lang="en-IN" sz="1200" dirty="0" smtClean="0"/>
                        <a:t>5</a:t>
                      </a:r>
                      <a:endParaRPr lang="en-IN" sz="1200" dirty="0"/>
                    </a:p>
                  </a:txBody>
                  <a:tcPr marR="432000"/>
                </a:tc>
                <a:tc>
                  <a:txBody>
                    <a:bodyPr/>
                    <a:lstStyle/>
                    <a:p>
                      <a:pPr algn="r"/>
                      <a:endParaRPr lang="en-IN" sz="1200" dirty="0"/>
                    </a:p>
                  </a:txBody>
                  <a:tcPr marR="540000"/>
                </a:tc>
              </a:tr>
              <a:tr h="152400">
                <a:tc>
                  <a:txBody>
                    <a:bodyPr/>
                    <a:lstStyle/>
                    <a:p>
                      <a:pPr algn="ctr"/>
                      <a:r>
                        <a:rPr lang="en-IN" sz="1200" dirty="0" smtClean="0"/>
                        <a:t>3.50</a:t>
                      </a:r>
                      <a:endParaRPr lang="en-IN" sz="1200" dirty="0"/>
                    </a:p>
                  </a:txBody>
                  <a:tcPr>
                    <a:lnB w="12700" cap="flat" cmpd="sng" algn="ctr">
                      <a:solidFill>
                        <a:schemeClr val="tx1"/>
                      </a:solidFill>
                      <a:prstDash val="solid"/>
                      <a:round/>
                      <a:headEnd type="none" w="med" len="med"/>
                      <a:tailEnd type="none" w="med" len="med"/>
                    </a:lnB>
                  </a:tcPr>
                </a:tc>
                <a:tc>
                  <a:txBody>
                    <a:bodyPr/>
                    <a:lstStyle/>
                    <a:p>
                      <a:pPr algn="r"/>
                      <a:r>
                        <a:rPr lang="en-IN" sz="1200" dirty="0" smtClean="0"/>
                        <a:t>3</a:t>
                      </a:r>
                      <a:endParaRPr lang="en-IN" sz="1200" dirty="0"/>
                    </a:p>
                  </a:txBody>
                  <a:tcPr marR="432000">
                    <a:lnB w="12700" cap="flat" cmpd="sng" algn="ctr">
                      <a:solidFill>
                        <a:schemeClr val="tx1"/>
                      </a:solidFill>
                      <a:prstDash val="solid"/>
                      <a:round/>
                      <a:headEnd type="none" w="med" len="med"/>
                      <a:tailEnd type="none" w="med" len="med"/>
                    </a:lnB>
                  </a:tcPr>
                </a:tc>
                <a:tc>
                  <a:txBody>
                    <a:bodyPr/>
                    <a:lstStyle/>
                    <a:p>
                      <a:pPr algn="r"/>
                      <a:endParaRPr lang="en-IN" sz="1200" dirty="0"/>
                    </a:p>
                  </a:txBody>
                  <a:tcPr marR="540000">
                    <a:lnB w="12700" cap="flat" cmpd="sng" algn="ctr">
                      <a:solidFill>
                        <a:schemeClr val="tx1"/>
                      </a:solidFill>
                      <a:prstDash val="solid"/>
                      <a:round/>
                      <a:headEnd type="none" w="med" len="med"/>
                      <a:tailEnd type="none" w="med" len="med"/>
                    </a:lnB>
                  </a:tcPr>
                </a:tc>
              </a:tr>
            </a:tbl>
          </a:graphicData>
        </a:graphic>
      </p:graphicFrame>
      <p:pic>
        <p:nvPicPr>
          <p:cNvPr id="3" name="Picture 2" descr="The graph of price against ice cream consumption at 70 degrees, in gallons per day, is a curve falling through (10, 2.75) and (25,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549196"/>
            <a:ext cx="3568243" cy="3470604"/>
          </a:xfrm>
          <a:prstGeom prst="rect">
            <a:avLst/>
          </a:prstGeom>
        </p:spPr>
      </p:pic>
    </p:spTree>
    <p:extLst>
      <p:ext uri="{BB962C8B-B14F-4D97-AF65-F5344CB8AC3E}">
        <p14:creationId xmlns:p14="http://schemas.microsoft.com/office/powerpoint/2010/main" val="40330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Relationships Among More Than Two Variables </a:t>
            </a:r>
            <a:r>
              <a:rPr lang="en-CA" altLang="en-US" sz="2000" dirty="0" smtClean="0"/>
              <a:t>(4 </a:t>
            </a:r>
            <a:r>
              <a:rPr lang="en-CA" altLang="en-US" sz="2000" dirty="0"/>
              <a:t>of 8)</a:t>
            </a:r>
            <a:endParaRPr lang="en-IN" dirty="0"/>
          </a:p>
        </p:txBody>
      </p:sp>
      <p:sp>
        <p:nvSpPr>
          <p:cNvPr id="4" name="Content Placeholder 3"/>
          <p:cNvSpPr>
            <a:spLocks noGrp="1"/>
          </p:cNvSpPr>
          <p:nvPr>
            <p:ph sz="quarter" idx="14"/>
          </p:nvPr>
        </p:nvSpPr>
        <p:spPr/>
        <p:txBody>
          <a:bodyPr/>
          <a:lstStyle/>
          <a:p>
            <a:pPr marL="255600" lvl="1" indent="-255600">
              <a:lnSpc>
                <a:spcPct val="90000"/>
              </a:lnSpc>
              <a:spcBef>
                <a:spcPts val="1200"/>
              </a:spcBef>
              <a:buFont typeface="Arial" panose="020B0604020202020204" pitchFamily="34" charset="0"/>
              <a:buChar char="•"/>
            </a:pPr>
            <a:r>
              <a:rPr lang="en-US" altLang="en-US" dirty="0"/>
              <a:t>We can also plot this relationship by holding </a:t>
            </a:r>
            <a:r>
              <a:rPr lang="en-US" altLang="en-US" dirty="0" smtClean="0"/>
              <a:t>the temperature </a:t>
            </a:r>
            <a:r>
              <a:rPr lang="en-US" altLang="en-US" dirty="0"/>
              <a:t>constant at 90°F.</a:t>
            </a:r>
          </a:p>
          <a:p>
            <a:pPr marL="255600" lvl="1" indent="-255600">
              <a:lnSpc>
                <a:spcPct val="90000"/>
              </a:lnSpc>
              <a:spcBef>
                <a:spcPts val="1200"/>
              </a:spcBef>
              <a:buFont typeface="Arial" panose="020B0604020202020204" pitchFamily="34" charset="0"/>
              <a:buChar char="•"/>
            </a:pPr>
            <a:r>
              <a:rPr lang="en-US" altLang="en-US" dirty="0"/>
              <a:t>At $2.75 a scoop, 20 gallons are consumed</a:t>
            </a:r>
            <a:r>
              <a:rPr lang="en-US" altLang="en-US" dirty="0" smtClean="0"/>
              <a:t>.</a:t>
            </a:r>
            <a:endParaRPr lang="en-US" altLang="en-US" dirty="0"/>
          </a:p>
        </p:txBody>
      </p:sp>
      <p:graphicFrame>
        <p:nvGraphicFramePr>
          <p:cNvPr id="6" name="Table 5" descr="A table shows that, at $2.75 per scoop, the ice cream consumption at 90 degrees is 20 gallons per day. The graph of price against ice cream consumption at 90 degrees, in gallons per day, is a curve falling through (20, 2.75) and (50, 2)."/>
          <p:cNvGraphicFramePr>
            <a:graphicFrameLocks noGrp="1"/>
          </p:cNvGraphicFramePr>
          <p:nvPr>
            <p:extLst>
              <p:ext uri="{D42A27DB-BD31-4B8C-83A1-F6EECF244321}">
                <p14:modId xmlns:p14="http://schemas.microsoft.com/office/powerpoint/2010/main" val="2579497442"/>
              </p:ext>
            </p:extLst>
          </p:nvPr>
        </p:nvGraphicFramePr>
        <p:xfrm>
          <a:off x="457200" y="3078480"/>
          <a:ext cx="4463416" cy="2788920"/>
        </p:xfrm>
        <a:graphic>
          <a:graphicData uri="http://schemas.openxmlformats.org/drawingml/2006/table">
            <a:tbl>
              <a:tblPr firstRow="1" bandRow="1">
                <a:tableStyleId>{2D5ABB26-0587-4C30-8999-92F81FD0307C}</a:tableStyleId>
              </a:tblPr>
              <a:tblGrid>
                <a:gridCol w="2100898"/>
                <a:gridCol w="901382"/>
                <a:gridCol w="1461136"/>
              </a:tblGrid>
              <a:tr h="304800">
                <a:tc rowSpan="2">
                  <a:txBody>
                    <a:bodyPr/>
                    <a:lstStyle/>
                    <a:p>
                      <a:pPr algn="ctr"/>
                      <a:endParaRPr lang="en-IN" sz="1500" b="1" u="none" strike="noStrike" kern="1200" baseline="0" dirty="0" smtClean="0"/>
                    </a:p>
                    <a:p>
                      <a:pPr algn="ctr"/>
                      <a:r>
                        <a:rPr lang="en-IN" sz="1500" b="1" u="none" strike="noStrike" kern="1200" baseline="0" dirty="0" smtClean="0"/>
                        <a:t>Price</a:t>
                      </a:r>
                      <a:br>
                        <a:rPr lang="en-IN" sz="1500" b="1" u="none" strike="noStrike" kern="1200" baseline="0" dirty="0" smtClean="0"/>
                      </a:br>
                      <a:r>
                        <a:rPr lang="en-IN" sz="1500" b="1" u="none" strike="noStrike" kern="1200" baseline="0" dirty="0" smtClean="0"/>
                        <a:t>(dollars per scoop)</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1500" b="1" u="none" strike="noStrike" kern="1200" baseline="0" dirty="0" smtClean="0"/>
                        <a:t>Ice cream consumption</a:t>
                      </a:r>
                    </a:p>
                    <a:p>
                      <a:pPr algn="ctr"/>
                      <a:r>
                        <a:rPr lang="en-IN" sz="1500" b="1" u="none" strike="noStrike" kern="1200" baseline="0" dirty="0" smtClean="0"/>
                        <a:t>(gallons per day)</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r>
              <a:tr h="320040">
                <a:tc vMerge="1">
                  <a:txBody>
                    <a:bodyPr/>
                    <a:lstStyle/>
                    <a:p>
                      <a:endParaRPr lang="en-IN"/>
                    </a:p>
                  </a:txBody>
                  <a:tcPr/>
                </a:tc>
                <a:tc>
                  <a:txBody>
                    <a:bodyPr/>
                    <a:lstStyle/>
                    <a:p>
                      <a:pPr algn="ctr"/>
                      <a:r>
                        <a:rPr lang="en-IN" sz="1400" b="1" u="none" strike="noStrike" kern="1200" baseline="0" dirty="0" smtClean="0"/>
                        <a:t>70ºF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b="1" u="none" strike="noStrike" kern="1200" baseline="0" dirty="0" smtClean="0"/>
                        <a:t>90ºF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algn="ctr"/>
                      <a:r>
                        <a:rPr lang="en-IN" sz="1200" dirty="0" smtClean="0"/>
                        <a:t>2.00</a:t>
                      </a:r>
                      <a:endParaRPr lang="en-IN" sz="1200" dirty="0"/>
                    </a:p>
                  </a:txBody>
                  <a:tcPr>
                    <a:lnT w="12700" cap="flat" cmpd="sng" algn="ctr">
                      <a:solidFill>
                        <a:schemeClr val="tx1"/>
                      </a:solidFill>
                      <a:prstDash val="solid"/>
                      <a:round/>
                      <a:headEnd type="none" w="med" len="med"/>
                      <a:tailEnd type="none" w="med" len="med"/>
                    </a:lnT>
                  </a:tcPr>
                </a:tc>
                <a:tc>
                  <a:txBody>
                    <a:bodyPr/>
                    <a:lstStyle/>
                    <a:p>
                      <a:pPr algn="r"/>
                      <a:endParaRPr lang="en-IN" sz="1200" dirty="0"/>
                    </a:p>
                  </a:txBody>
                  <a:tcPr marR="432000">
                    <a:lnT w="12700" cap="flat" cmpd="sng" algn="ctr">
                      <a:solidFill>
                        <a:schemeClr val="tx1"/>
                      </a:solidFill>
                      <a:prstDash val="solid"/>
                      <a:round/>
                      <a:headEnd type="none" w="med" len="med"/>
                      <a:tailEnd type="none" w="med" len="med"/>
                    </a:lnT>
                  </a:tcPr>
                </a:tc>
                <a:tc>
                  <a:txBody>
                    <a:bodyPr/>
                    <a:lstStyle/>
                    <a:p>
                      <a:pPr algn="r"/>
                      <a:r>
                        <a:rPr lang="en-IN" sz="1200" dirty="0" smtClean="0"/>
                        <a:t>50</a:t>
                      </a:r>
                      <a:endParaRPr lang="en-IN" sz="1200" dirty="0"/>
                    </a:p>
                  </a:txBody>
                  <a:tcPr marR="540000">
                    <a:lnT w="12700" cap="flat" cmpd="sng" algn="ctr">
                      <a:solidFill>
                        <a:schemeClr val="tx1"/>
                      </a:solidFill>
                      <a:prstDash val="solid"/>
                      <a:round/>
                      <a:headEnd type="none" w="med" len="med"/>
                      <a:tailEnd type="none" w="med" len="med"/>
                    </a:lnT>
                  </a:tcPr>
                </a:tc>
              </a:tr>
              <a:tr h="152400">
                <a:tc>
                  <a:txBody>
                    <a:bodyPr/>
                    <a:lstStyle/>
                    <a:p>
                      <a:pPr algn="ctr"/>
                      <a:r>
                        <a:rPr lang="en-IN" sz="1200" dirty="0" smtClean="0"/>
                        <a:t>2.25</a:t>
                      </a:r>
                      <a:endParaRPr lang="en-IN" sz="1200" dirty="0"/>
                    </a:p>
                  </a:txBody>
                  <a:tcPr/>
                </a:tc>
                <a:tc>
                  <a:txBody>
                    <a:bodyPr/>
                    <a:lstStyle/>
                    <a:p>
                      <a:pPr algn="r"/>
                      <a:endParaRPr lang="en-IN" sz="1200" dirty="0"/>
                    </a:p>
                  </a:txBody>
                  <a:tcPr marR="432000"/>
                </a:tc>
                <a:tc>
                  <a:txBody>
                    <a:bodyPr/>
                    <a:lstStyle/>
                    <a:p>
                      <a:pPr algn="r"/>
                      <a:r>
                        <a:rPr lang="en-IN" sz="1200" dirty="0" smtClean="0"/>
                        <a:t>36</a:t>
                      </a:r>
                      <a:endParaRPr lang="en-IN" sz="1200" dirty="0"/>
                    </a:p>
                  </a:txBody>
                  <a:tcPr marR="540000"/>
                </a:tc>
              </a:tr>
              <a:tr h="0">
                <a:tc>
                  <a:txBody>
                    <a:bodyPr/>
                    <a:lstStyle/>
                    <a:p>
                      <a:pPr algn="ctr"/>
                      <a:r>
                        <a:rPr lang="en-IN" sz="1200" dirty="0" smtClean="0"/>
                        <a:t>2.50</a:t>
                      </a:r>
                      <a:endParaRPr lang="en-IN" sz="1200" dirty="0"/>
                    </a:p>
                  </a:txBody>
                  <a:tcPr/>
                </a:tc>
                <a:tc>
                  <a:txBody>
                    <a:bodyPr/>
                    <a:lstStyle/>
                    <a:p>
                      <a:pPr algn="r"/>
                      <a:endParaRPr lang="en-IN" sz="1200" dirty="0"/>
                    </a:p>
                  </a:txBody>
                  <a:tcPr marR="432000"/>
                </a:tc>
                <a:tc>
                  <a:txBody>
                    <a:bodyPr/>
                    <a:lstStyle/>
                    <a:p>
                      <a:pPr algn="r"/>
                      <a:r>
                        <a:rPr lang="en-IN" sz="1200" dirty="0" smtClean="0"/>
                        <a:t>26</a:t>
                      </a:r>
                      <a:endParaRPr lang="en-IN" sz="1200" dirty="0"/>
                    </a:p>
                  </a:txBody>
                  <a:tcPr marR="540000"/>
                </a:tc>
              </a:tr>
              <a:tr h="137160">
                <a:tc>
                  <a:txBody>
                    <a:bodyPr/>
                    <a:lstStyle/>
                    <a:p>
                      <a:pPr algn="ctr"/>
                      <a:r>
                        <a:rPr lang="en-IN" sz="1200" b="1" dirty="0" smtClean="0"/>
                        <a:t>2.75</a:t>
                      </a:r>
                      <a:endParaRPr lang="en-IN" sz="1200" b="1" dirty="0"/>
                    </a:p>
                  </a:txBody>
                  <a:tcPr/>
                </a:tc>
                <a:tc>
                  <a:txBody>
                    <a:bodyPr/>
                    <a:lstStyle/>
                    <a:p>
                      <a:pPr algn="r"/>
                      <a:endParaRPr lang="en-IN" sz="1200" b="1" dirty="0"/>
                    </a:p>
                  </a:txBody>
                  <a:tcPr marR="432000"/>
                </a:tc>
                <a:tc>
                  <a:txBody>
                    <a:bodyPr/>
                    <a:lstStyle/>
                    <a:p>
                      <a:pPr algn="r"/>
                      <a:r>
                        <a:rPr lang="en-IN" sz="1200" b="1" dirty="0" smtClean="0"/>
                        <a:t>20</a:t>
                      </a:r>
                      <a:endParaRPr lang="en-IN" sz="1200" b="1" dirty="0"/>
                    </a:p>
                  </a:txBody>
                  <a:tcPr marR="540000"/>
                </a:tc>
              </a:tr>
              <a:tr h="0">
                <a:tc>
                  <a:txBody>
                    <a:bodyPr/>
                    <a:lstStyle/>
                    <a:p>
                      <a:pPr algn="ctr"/>
                      <a:r>
                        <a:rPr lang="en-IN" sz="1200" dirty="0" smtClean="0"/>
                        <a:t>3.00</a:t>
                      </a:r>
                      <a:endParaRPr lang="en-IN" sz="1200" dirty="0"/>
                    </a:p>
                  </a:txBody>
                  <a:tcPr/>
                </a:tc>
                <a:tc>
                  <a:txBody>
                    <a:bodyPr/>
                    <a:lstStyle/>
                    <a:p>
                      <a:pPr algn="r"/>
                      <a:endParaRPr lang="en-IN" sz="1200" dirty="0"/>
                    </a:p>
                  </a:txBody>
                  <a:tcPr marR="432000"/>
                </a:tc>
                <a:tc>
                  <a:txBody>
                    <a:bodyPr/>
                    <a:lstStyle/>
                    <a:p>
                      <a:pPr algn="r"/>
                      <a:r>
                        <a:rPr lang="en-IN" sz="1200" dirty="0" smtClean="0"/>
                        <a:t>14</a:t>
                      </a:r>
                      <a:endParaRPr lang="en-IN" sz="1200" dirty="0"/>
                    </a:p>
                  </a:txBody>
                  <a:tcPr marR="540000"/>
                </a:tc>
              </a:tr>
              <a:tr h="121920">
                <a:tc>
                  <a:txBody>
                    <a:bodyPr/>
                    <a:lstStyle/>
                    <a:p>
                      <a:pPr algn="ctr"/>
                      <a:r>
                        <a:rPr lang="en-IN" sz="1200" dirty="0" smtClean="0"/>
                        <a:t>3.25</a:t>
                      </a:r>
                      <a:endParaRPr lang="en-IN" sz="1200" dirty="0"/>
                    </a:p>
                  </a:txBody>
                  <a:tcPr/>
                </a:tc>
                <a:tc>
                  <a:txBody>
                    <a:bodyPr/>
                    <a:lstStyle/>
                    <a:p>
                      <a:pPr algn="r"/>
                      <a:endParaRPr lang="en-IN" sz="1200" dirty="0"/>
                    </a:p>
                  </a:txBody>
                  <a:tcPr marR="432000"/>
                </a:tc>
                <a:tc>
                  <a:txBody>
                    <a:bodyPr/>
                    <a:lstStyle/>
                    <a:p>
                      <a:pPr algn="r"/>
                      <a:r>
                        <a:rPr lang="en-IN" sz="1200" dirty="0" smtClean="0"/>
                        <a:t>10</a:t>
                      </a:r>
                      <a:endParaRPr lang="en-IN" sz="1200" dirty="0"/>
                    </a:p>
                  </a:txBody>
                  <a:tcPr marR="540000"/>
                </a:tc>
              </a:tr>
              <a:tr h="152400">
                <a:tc>
                  <a:txBody>
                    <a:bodyPr/>
                    <a:lstStyle/>
                    <a:p>
                      <a:pPr algn="ctr"/>
                      <a:r>
                        <a:rPr lang="en-IN" sz="1200" dirty="0" smtClean="0"/>
                        <a:t>3.50</a:t>
                      </a:r>
                      <a:endParaRPr lang="en-IN" sz="1200" dirty="0"/>
                    </a:p>
                  </a:txBody>
                  <a:tcPr>
                    <a:lnB w="12700" cap="flat" cmpd="sng" algn="ctr">
                      <a:solidFill>
                        <a:schemeClr val="tx1"/>
                      </a:solidFill>
                      <a:prstDash val="solid"/>
                      <a:round/>
                      <a:headEnd type="none" w="med" len="med"/>
                      <a:tailEnd type="none" w="med" len="med"/>
                    </a:lnB>
                  </a:tcPr>
                </a:tc>
                <a:tc>
                  <a:txBody>
                    <a:bodyPr/>
                    <a:lstStyle/>
                    <a:p>
                      <a:pPr algn="r"/>
                      <a:endParaRPr lang="en-IN" sz="1200" dirty="0"/>
                    </a:p>
                  </a:txBody>
                  <a:tcPr marR="432000">
                    <a:lnB w="12700" cap="flat" cmpd="sng" algn="ctr">
                      <a:solidFill>
                        <a:schemeClr val="tx1"/>
                      </a:solidFill>
                      <a:prstDash val="solid"/>
                      <a:round/>
                      <a:headEnd type="none" w="med" len="med"/>
                      <a:tailEnd type="none" w="med" len="med"/>
                    </a:lnB>
                  </a:tcPr>
                </a:tc>
                <a:tc>
                  <a:txBody>
                    <a:bodyPr/>
                    <a:lstStyle/>
                    <a:p>
                      <a:pPr algn="r"/>
                      <a:r>
                        <a:rPr lang="en-IN" sz="1200" dirty="0" smtClean="0"/>
                        <a:t>6</a:t>
                      </a:r>
                      <a:endParaRPr lang="en-IN" sz="1200" dirty="0"/>
                    </a:p>
                  </a:txBody>
                  <a:tcPr marR="540000">
                    <a:lnB w="12700" cap="flat" cmpd="sng" algn="ctr">
                      <a:solidFill>
                        <a:schemeClr val="tx1"/>
                      </a:solidFill>
                      <a:prstDash val="solid"/>
                      <a:round/>
                      <a:headEnd type="none" w="med" len="med"/>
                      <a:tailEnd type="none" w="med" len="med"/>
                    </a:lnB>
                  </a:tcPr>
                </a:tc>
              </a:tr>
            </a:tbl>
          </a:graphicData>
        </a:graphic>
      </p:graphicFrame>
      <p:pic>
        <p:nvPicPr>
          <p:cNvPr id="3" name="Picture 2" descr="The graph of price against ice cream consumption at 90 degrees, in gallons per day, is a curve falling through (20, 2.75) and (50,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975" y="2774950"/>
            <a:ext cx="3492825" cy="3397250"/>
          </a:xfrm>
          <a:prstGeom prst="rect">
            <a:avLst/>
          </a:prstGeom>
        </p:spPr>
      </p:pic>
    </p:spTree>
    <p:extLst>
      <p:ext uri="{BB962C8B-B14F-4D97-AF65-F5344CB8AC3E}">
        <p14:creationId xmlns:p14="http://schemas.microsoft.com/office/powerpoint/2010/main" val="301807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Relationships Among More Than Two Variables </a:t>
            </a:r>
            <a:r>
              <a:rPr lang="en-CA" altLang="en-US" sz="2000" dirty="0" smtClean="0"/>
              <a:t>(5 </a:t>
            </a:r>
            <a:r>
              <a:rPr lang="en-CA" altLang="en-US" sz="2000" dirty="0"/>
              <a:t>of 8)</a:t>
            </a:r>
            <a:endParaRPr lang="en-IN" dirty="0"/>
          </a:p>
        </p:txBody>
      </p:sp>
      <p:sp>
        <p:nvSpPr>
          <p:cNvPr id="4" name="Content Placeholder 3"/>
          <p:cNvSpPr>
            <a:spLocks noGrp="1"/>
          </p:cNvSpPr>
          <p:nvPr>
            <p:ph sz="quarter" idx="14"/>
          </p:nvPr>
        </p:nvSpPr>
        <p:spPr/>
        <p:txBody>
          <a:bodyPr/>
          <a:lstStyle/>
          <a:p>
            <a:pPr marL="256032" lvl="1" indent="-256032">
              <a:spcBef>
                <a:spcPts val="1500"/>
              </a:spcBef>
              <a:buFont typeface="Arial" panose="020B0604020202020204" pitchFamily="34" charset="0"/>
              <a:buChar char="•"/>
            </a:pPr>
            <a:r>
              <a:rPr lang="en-US" altLang="en-US" dirty="0"/>
              <a:t>When temperature is constant at 70°F and the price of ice cream changes, there is a movement along the blue curve</a:t>
            </a:r>
            <a:r>
              <a:rPr lang="en-US" altLang="en-US" dirty="0" smtClean="0"/>
              <a:t>.</a:t>
            </a:r>
            <a:endParaRPr lang="en-US" altLang="en-US" dirty="0"/>
          </a:p>
        </p:txBody>
      </p:sp>
      <p:graphicFrame>
        <p:nvGraphicFramePr>
          <p:cNvPr id="6" name="Table 5" descr="The table shows ice cream consumption at 70 degrees and 90 degrees for different prices in dollars per scoop. Price = 2, consumption at 70 degrees = 25, consumption at 90 degrees = 50; price = 2.25, consumption at 70 degrees = 18, consumption at 90 degrees =36; price = 2.50, consumption at 70 degrees = 13, consumption at 90 degrees = 26; price = 2.75, consumption at 70 degrees = 10, consumption at 90 degrees = 20; price = 3, consumption at 70 degrees = 7, consumption at 90 degrees = 14; price = 3.25, consumption at 70 degrees = 5, consumption at 90 degrees = 10; price = 3.5, consumption at 70 degrees = 3, consumption at 90 degrees = 6. "/>
          <p:cNvGraphicFramePr>
            <a:graphicFrameLocks noGrp="1"/>
          </p:cNvGraphicFramePr>
          <p:nvPr>
            <p:extLst>
              <p:ext uri="{D42A27DB-BD31-4B8C-83A1-F6EECF244321}">
                <p14:modId xmlns:p14="http://schemas.microsoft.com/office/powerpoint/2010/main" val="31866783"/>
              </p:ext>
            </p:extLst>
          </p:nvPr>
        </p:nvGraphicFramePr>
        <p:xfrm>
          <a:off x="566102" y="2621280"/>
          <a:ext cx="4463416" cy="2788920"/>
        </p:xfrm>
        <a:graphic>
          <a:graphicData uri="http://schemas.openxmlformats.org/drawingml/2006/table">
            <a:tbl>
              <a:tblPr firstRow="1" bandRow="1">
                <a:tableStyleId>{2D5ABB26-0587-4C30-8999-92F81FD0307C}</a:tableStyleId>
              </a:tblPr>
              <a:tblGrid>
                <a:gridCol w="2100898"/>
                <a:gridCol w="901382"/>
                <a:gridCol w="1461136"/>
              </a:tblGrid>
              <a:tr h="304800">
                <a:tc rowSpan="2">
                  <a:txBody>
                    <a:bodyPr/>
                    <a:lstStyle/>
                    <a:p>
                      <a:pPr algn="ctr"/>
                      <a:endParaRPr lang="en-IN" sz="1500" b="1" u="none" strike="noStrike" kern="1200" baseline="0" dirty="0" smtClean="0"/>
                    </a:p>
                    <a:p>
                      <a:pPr algn="ctr"/>
                      <a:r>
                        <a:rPr lang="en-IN" sz="1500" b="1" u="none" strike="noStrike" kern="1200" baseline="0" dirty="0" smtClean="0"/>
                        <a:t>Price</a:t>
                      </a:r>
                      <a:br>
                        <a:rPr lang="en-IN" sz="1500" b="1" u="none" strike="noStrike" kern="1200" baseline="0" dirty="0" smtClean="0"/>
                      </a:br>
                      <a:r>
                        <a:rPr lang="en-IN" sz="1500" b="1" u="none" strike="noStrike" kern="1200" baseline="0" dirty="0" smtClean="0"/>
                        <a:t>(dollars per scoop)</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1500" b="1" u="none" strike="noStrike" kern="1200" baseline="0" dirty="0" smtClean="0"/>
                        <a:t>Ice cream consumption</a:t>
                      </a:r>
                    </a:p>
                    <a:p>
                      <a:pPr algn="ctr"/>
                      <a:r>
                        <a:rPr lang="en-IN" sz="1500" b="1" u="none" strike="noStrike" kern="1200" baseline="0" dirty="0" smtClean="0"/>
                        <a:t>(gallons per day)</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r>
              <a:tr h="320040">
                <a:tc vMerge="1">
                  <a:txBody>
                    <a:bodyPr/>
                    <a:lstStyle/>
                    <a:p>
                      <a:endParaRPr lang="en-IN"/>
                    </a:p>
                  </a:txBody>
                  <a:tcPr/>
                </a:tc>
                <a:tc>
                  <a:txBody>
                    <a:bodyPr/>
                    <a:lstStyle/>
                    <a:p>
                      <a:pPr algn="ctr"/>
                      <a:r>
                        <a:rPr lang="en-IN" sz="1400" b="1" u="none" strike="noStrike" kern="1200" baseline="0" dirty="0" smtClean="0"/>
                        <a:t>70ºF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b="1" u="none" strike="noStrike" kern="1200" baseline="0" dirty="0" smtClean="0"/>
                        <a:t>90ºF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algn="ctr"/>
                      <a:r>
                        <a:rPr lang="en-IN" sz="1200" dirty="0" smtClean="0"/>
                        <a:t>2.00</a:t>
                      </a:r>
                      <a:endParaRPr lang="en-IN" sz="1200" dirty="0"/>
                    </a:p>
                  </a:txBody>
                  <a:tcPr>
                    <a:lnT w="12700" cap="flat" cmpd="sng" algn="ctr">
                      <a:solidFill>
                        <a:schemeClr val="tx1"/>
                      </a:solidFill>
                      <a:prstDash val="solid"/>
                      <a:round/>
                      <a:headEnd type="none" w="med" len="med"/>
                      <a:tailEnd type="none" w="med" len="med"/>
                    </a:lnT>
                  </a:tcPr>
                </a:tc>
                <a:tc>
                  <a:txBody>
                    <a:bodyPr/>
                    <a:lstStyle/>
                    <a:p>
                      <a:pPr algn="r"/>
                      <a:r>
                        <a:rPr lang="en-IN" sz="1200" dirty="0" smtClean="0"/>
                        <a:t>25</a:t>
                      </a:r>
                      <a:endParaRPr lang="en-IN" sz="1200" dirty="0"/>
                    </a:p>
                  </a:txBody>
                  <a:tcPr marR="432000">
                    <a:lnT w="12700" cap="flat" cmpd="sng" algn="ctr">
                      <a:solidFill>
                        <a:schemeClr val="tx1"/>
                      </a:solidFill>
                      <a:prstDash val="solid"/>
                      <a:round/>
                      <a:headEnd type="none" w="med" len="med"/>
                      <a:tailEnd type="none" w="med" len="med"/>
                    </a:lnT>
                  </a:tcPr>
                </a:tc>
                <a:tc>
                  <a:txBody>
                    <a:bodyPr/>
                    <a:lstStyle/>
                    <a:p>
                      <a:pPr algn="r"/>
                      <a:r>
                        <a:rPr lang="en-IN" sz="1200" dirty="0" smtClean="0"/>
                        <a:t>50</a:t>
                      </a:r>
                      <a:endParaRPr lang="en-IN" sz="1200" dirty="0"/>
                    </a:p>
                  </a:txBody>
                  <a:tcPr marR="540000">
                    <a:lnT w="12700" cap="flat" cmpd="sng" algn="ctr">
                      <a:solidFill>
                        <a:schemeClr val="tx1"/>
                      </a:solidFill>
                      <a:prstDash val="solid"/>
                      <a:round/>
                      <a:headEnd type="none" w="med" len="med"/>
                      <a:tailEnd type="none" w="med" len="med"/>
                    </a:lnT>
                  </a:tcPr>
                </a:tc>
              </a:tr>
              <a:tr h="152400">
                <a:tc>
                  <a:txBody>
                    <a:bodyPr/>
                    <a:lstStyle/>
                    <a:p>
                      <a:pPr algn="ctr"/>
                      <a:r>
                        <a:rPr lang="en-IN" sz="1200" dirty="0" smtClean="0"/>
                        <a:t>2.25</a:t>
                      </a:r>
                      <a:endParaRPr lang="en-IN" sz="1200" dirty="0"/>
                    </a:p>
                  </a:txBody>
                  <a:tcPr/>
                </a:tc>
                <a:tc>
                  <a:txBody>
                    <a:bodyPr/>
                    <a:lstStyle/>
                    <a:p>
                      <a:pPr algn="r"/>
                      <a:r>
                        <a:rPr lang="en-IN" sz="1200" dirty="0" smtClean="0"/>
                        <a:t>18</a:t>
                      </a:r>
                      <a:endParaRPr lang="en-IN" sz="1200" dirty="0"/>
                    </a:p>
                  </a:txBody>
                  <a:tcPr marR="432000"/>
                </a:tc>
                <a:tc>
                  <a:txBody>
                    <a:bodyPr/>
                    <a:lstStyle/>
                    <a:p>
                      <a:pPr algn="r"/>
                      <a:r>
                        <a:rPr lang="en-IN" sz="1200" dirty="0" smtClean="0"/>
                        <a:t>36</a:t>
                      </a:r>
                      <a:endParaRPr lang="en-IN" sz="1200" dirty="0"/>
                    </a:p>
                  </a:txBody>
                  <a:tcPr marR="540000"/>
                </a:tc>
              </a:tr>
              <a:tr h="0">
                <a:tc>
                  <a:txBody>
                    <a:bodyPr/>
                    <a:lstStyle/>
                    <a:p>
                      <a:pPr algn="ctr"/>
                      <a:r>
                        <a:rPr lang="en-IN" sz="1200" dirty="0" smtClean="0"/>
                        <a:t>2.50</a:t>
                      </a:r>
                      <a:endParaRPr lang="en-IN" sz="1200" dirty="0"/>
                    </a:p>
                  </a:txBody>
                  <a:tcPr/>
                </a:tc>
                <a:tc>
                  <a:txBody>
                    <a:bodyPr/>
                    <a:lstStyle/>
                    <a:p>
                      <a:pPr algn="r"/>
                      <a:r>
                        <a:rPr lang="en-IN" sz="1200" dirty="0" smtClean="0"/>
                        <a:t>13</a:t>
                      </a:r>
                      <a:endParaRPr lang="en-IN" sz="1200" dirty="0"/>
                    </a:p>
                  </a:txBody>
                  <a:tcPr marR="432000"/>
                </a:tc>
                <a:tc>
                  <a:txBody>
                    <a:bodyPr/>
                    <a:lstStyle/>
                    <a:p>
                      <a:pPr algn="r"/>
                      <a:r>
                        <a:rPr lang="en-IN" sz="1200" dirty="0" smtClean="0"/>
                        <a:t>26</a:t>
                      </a:r>
                      <a:endParaRPr lang="en-IN" sz="1200" dirty="0"/>
                    </a:p>
                  </a:txBody>
                  <a:tcPr marR="540000"/>
                </a:tc>
              </a:tr>
              <a:tr h="137160">
                <a:tc>
                  <a:txBody>
                    <a:bodyPr/>
                    <a:lstStyle/>
                    <a:p>
                      <a:pPr algn="ctr"/>
                      <a:r>
                        <a:rPr lang="en-IN" sz="1200" b="1" dirty="0" smtClean="0"/>
                        <a:t>2.75</a:t>
                      </a:r>
                      <a:endParaRPr lang="en-IN" sz="1200" b="1" dirty="0"/>
                    </a:p>
                  </a:txBody>
                  <a:tcPr/>
                </a:tc>
                <a:tc>
                  <a:txBody>
                    <a:bodyPr/>
                    <a:lstStyle/>
                    <a:p>
                      <a:pPr algn="r"/>
                      <a:r>
                        <a:rPr lang="en-IN" sz="1200" b="1" dirty="0" smtClean="0"/>
                        <a:t>10</a:t>
                      </a:r>
                      <a:endParaRPr lang="en-IN" sz="1200" b="1" dirty="0"/>
                    </a:p>
                  </a:txBody>
                  <a:tcPr marR="432000"/>
                </a:tc>
                <a:tc>
                  <a:txBody>
                    <a:bodyPr/>
                    <a:lstStyle/>
                    <a:p>
                      <a:pPr algn="r"/>
                      <a:r>
                        <a:rPr lang="en-IN" sz="1200" b="1" dirty="0" smtClean="0"/>
                        <a:t>20</a:t>
                      </a:r>
                      <a:endParaRPr lang="en-IN" sz="1200" b="1" dirty="0"/>
                    </a:p>
                  </a:txBody>
                  <a:tcPr marR="540000"/>
                </a:tc>
              </a:tr>
              <a:tr h="0">
                <a:tc>
                  <a:txBody>
                    <a:bodyPr/>
                    <a:lstStyle/>
                    <a:p>
                      <a:pPr algn="ctr"/>
                      <a:r>
                        <a:rPr lang="en-IN" sz="1200" dirty="0" smtClean="0"/>
                        <a:t>3.00</a:t>
                      </a:r>
                      <a:endParaRPr lang="en-IN" sz="1200" dirty="0"/>
                    </a:p>
                  </a:txBody>
                  <a:tcPr/>
                </a:tc>
                <a:tc>
                  <a:txBody>
                    <a:bodyPr/>
                    <a:lstStyle/>
                    <a:p>
                      <a:pPr algn="r"/>
                      <a:r>
                        <a:rPr lang="en-IN" sz="1200" dirty="0" smtClean="0"/>
                        <a:t>7</a:t>
                      </a:r>
                      <a:endParaRPr lang="en-IN" sz="1200" dirty="0"/>
                    </a:p>
                  </a:txBody>
                  <a:tcPr marR="432000"/>
                </a:tc>
                <a:tc>
                  <a:txBody>
                    <a:bodyPr/>
                    <a:lstStyle/>
                    <a:p>
                      <a:pPr algn="r"/>
                      <a:r>
                        <a:rPr lang="en-IN" sz="1200" dirty="0" smtClean="0"/>
                        <a:t>14</a:t>
                      </a:r>
                      <a:endParaRPr lang="en-IN" sz="1200" dirty="0"/>
                    </a:p>
                  </a:txBody>
                  <a:tcPr marR="540000"/>
                </a:tc>
              </a:tr>
              <a:tr h="121920">
                <a:tc>
                  <a:txBody>
                    <a:bodyPr/>
                    <a:lstStyle/>
                    <a:p>
                      <a:pPr algn="ctr"/>
                      <a:r>
                        <a:rPr lang="en-IN" sz="1200" dirty="0" smtClean="0"/>
                        <a:t>3.25</a:t>
                      </a:r>
                      <a:endParaRPr lang="en-IN" sz="1200" dirty="0"/>
                    </a:p>
                  </a:txBody>
                  <a:tcPr/>
                </a:tc>
                <a:tc>
                  <a:txBody>
                    <a:bodyPr/>
                    <a:lstStyle/>
                    <a:p>
                      <a:pPr algn="r"/>
                      <a:r>
                        <a:rPr lang="en-IN" sz="1200" dirty="0" smtClean="0"/>
                        <a:t>5</a:t>
                      </a:r>
                      <a:endParaRPr lang="en-IN" sz="1200" dirty="0"/>
                    </a:p>
                  </a:txBody>
                  <a:tcPr marR="432000"/>
                </a:tc>
                <a:tc>
                  <a:txBody>
                    <a:bodyPr/>
                    <a:lstStyle/>
                    <a:p>
                      <a:pPr algn="r"/>
                      <a:r>
                        <a:rPr lang="en-IN" sz="1200" dirty="0" smtClean="0"/>
                        <a:t>10</a:t>
                      </a:r>
                      <a:endParaRPr lang="en-IN" sz="1200" dirty="0"/>
                    </a:p>
                  </a:txBody>
                  <a:tcPr marR="540000"/>
                </a:tc>
              </a:tr>
              <a:tr h="152400">
                <a:tc>
                  <a:txBody>
                    <a:bodyPr/>
                    <a:lstStyle/>
                    <a:p>
                      <a:pPr algn="ctr"/>
                      <a:r>
                        <a:rPr lang="en-IN" sz="1200" dirty="0" smtClean="0"/>
                        <a:t>3.50</a:t>
                      </a:r>
                      <a:endParaRPr lang="en-IN" sz="1200" dirty="0"/>
                    </a:p>
                  </a:txBody>
                  <a:tcPr>
                    <a:lnB w="12700" cap="flat" cmpd="sng" algn="ctr">
                      <a:solidFill>
                        <a:schemeClr val="tx1"/>
                      </a:solidFill>
                      <a:prstDash val="solid"/>
                      <a:round/>
                      <a:headEnd type="none" w="med" len="med"/>
                      <a:tailEnd type="none" w="med" len="med"/>
                    </a:lnB>
                  </a:tcPr>
                </a:tc>
                <a:tc>
                  <a:txBody>
                    <a:bodyPr/>
                    <a:lstStyle/>
                    <a:p>
                      <a:pPr algn="r"/>
                      <a:r>
                        <a:rPr lang="en-IN" sz="1200" dirty="0" smtClean="0"/>
                        <a:t>3</a:t>
                      </a:r>
                      <a:endParaRPr lang="en-IN" sz="1200" dirty="0"/>
                    </a:p>
                  </a:txBody>
                  <a:tcPr marR="432000">
                    <a:lnB w="12700" cap="flat" cmpd="sng" algn="ctr">
                      <a:solidFill>
                        <a:schemeClr val="tx1"/>
                      </a:solidFill>
                      <a:prstDash val="solid"/>
                      <a:round/>
                      <a:headEnd type="none" w="med" len="med"/>
                      <a:tailEnd type="none" w="med" len="med"/>
                    </a:lnB>
                  </a:tcPr>
                </a:tc>
                <a:tc>
                  <a:txBody>
                    <a:bodyPr/>
                    <a:lstStyle/>
                    <a:p>
                      <a:pPr algn="r"/>
                      <a:r>
                        <a:rPr lang="en-IN" sz="1200" dirty="0" smtClean="0"/>
                        <a:t>6</a:t>
                      </a:r>
                      <a:endParaRPr lang="en-IN" sz="1200" dirty="0"/>
                    </a:p>
                  </a:txBody>
                  <a:tcPr marR="540000">
                    <a:lnB w="12700" cap="flat" cmpd="sng" algn="ctr">
                      <a:solidFill>
                        <a:schemeClr val="tx1"/>
                      </a:solidFill>
                      <a:prstDash val="solid"/>
                      <a:round/>
                      <a:headEnd type="none" w="med" len="med"/>
                      <a:tailEnd type="none" w="med" len="med"/>
                    </a:lnB>
                  </a:tcPr>
                </a:tc>
              </a:tr>
            </a:tbl>
          </a:graphicData>
        </a:graphic>
      </p:graphicFrame>
      <p:pic>
        <p:nvPicPr>
          <p:cNvPr id="3" name="Picture 2" descr="The graph of price against ice cream consumption at 70 degrees in gallons per day is a blue curve falling through (10, 2.75) and (25, 2). The graph for price against ice cream consumption at 90 degrees is a red curve falling through (20, 2.75) and (50,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514600"/>
            <a:ext cx="3484136" cy="3397250"/>
          </a:xfrm>
          <a:prstGeom prst="rect">
            <a:avLst/>
          </a:prstGeom>
        </p:spPr>
      </p:pic>
    </p:spTree>
    <p:extLst>
      <p:ext uri="{BB962C8B-B14F-4D97-AF65-F5344CB8AC3E}">
        <p14:creationId xmlns:p14="http://schemas.microsoft.com/office/powerpoint/2010/main" val="291148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Relationships Among More Than Two Variables </a:t>
            </a:r>
            <a:r>
              <a:rPr lang="en-CA" altLang="en-US" sz="2000" dirty="0" smtClean="0"/>
              <a:t>(6 </a:t>
            </a:r>
            <a:r>
              <a:rPr lang="en-CA" altLang="en-US" sz="2000" dirty="0"/>
              <a:t>of 8)</a:t>
            </a:r>
            <a:endParaRPr lang="en-IN" dirty="0"/>
          </a:p>
        </p:txBody>
      </p:sp>
      <p:sp>
        <p:nvSpPr>
          <p:cNvPr id="4" name="Content Placeholder 3"/>
          <p:cNvSpPr>
            <a:spLocks noGrp="1"/>
          </p:cNvSpPr>
          <p:nvPr>
            <p:ph sz="quarter" idx="14"/>
          </p:nvPr>
        </p:nvSpPr>
        <p:spPr/>
        <p:txBody>
          <a:bodyPr/>
          <a:lstStyle/>
          <a:p>
            <a:pPr marL="256032" lvl="1" indent="-256032">
              <a:spcBef>
                <a:spcPts val="1500"/>
              </a:spcBef>
              <a:buFont typeface="Arial" panose="020B0604020202020204" pitchFamily="34" charset="0"/>
              <a:buChar char="•"/>
            </a:pPr>
            <a:r>
              <a:rPr lang="en-US" altLang="en-US" dirty="0"/>
              <a:t>When temperature is constant at 90°F and the price of ice cream changes, there is a movement along the red curve</a:t>
            </a:r>
            <a:r>
              <a:rPr lang="en-US" altLang="en-US" dirty="0" smtClean="0"/>
              <a:t>.</a:t>
            </a:r>
            <a:endParaRPr lang="en-US" altLang="en-US" dirty="0"/>
          </a:p>
        </p:txBody>
      </p:sp>
      <p:graphicFrame>
        <p:nvGraphicFramePr>
          <p:cNvPr id="6" name="Table 5" descr="The table shows ice cream consumption at 70 degrees and 90 degrees for different prices in dollars per scoop. Price = 2, consumption at 70 degrees = 25, consumption at 90 degrees = 50; price = 2.25, consumption at 70 degrees = 18, consumption at 90 degrees =36; price = 2.50, consumption at 70 degrees = 13, consumption at 90 degrees = 26; price = 2.75, consumption at 70 degrees = 10, consumption at 90 degrees = 20; price = 3, consumption at 70 degrees = 7, consumption at 90 degrees = 14; price = 3.25, consumption at 70 degrees = 5, consumption at 90 degrees = 10; price = 3.5, consumption at 70 degrees = 3, consumption at 90 degrees = 6. "/>
          <p:cNvGraphicFramePr>
            <a:graphicFrameLocks noGrp="1"/>
          </p:cNvGraphicFramePr>
          <p:nvPr>
            <p:extLst>
              <p:ext uri="{D42A27DB-BD31-4B8C-83A1-F6EECF244321}">
                <p14:modId xmlns:p14="http://schemas.microsoft.com/office/powerpoint/2010/main" val="1652218799"/>
              </p:ext>
            </p:extLst>
          </p:nvPr>
        </p:nvGraphicFramePr>
        <p:xfrm>
          <a:off x="566102" y="2621280"/>
          <a:ext cx="4463416" cy="2788920"/>
        </p:xfrm>
        <a:graphic>
          <a:graphicData uri="http://schemas.openxmlformats.org/drawingml/2006/table">
            <a:tbl>
              <a:tblPr firstRow="1" bandRow="1">
                <a:tableStyleId>{2D5ABB26-0587-4C30-8999-92F81FD0307C}</a:tableStyleId>
              </a:tblPr>
              <a:tblGrid>
                <a:gridCol w="2100898"/>
                <a:gridCol w="901382"/>
                <a:gridCol w="1461136"/>
              </a:tblGrid>
              <a:tr h="304800">
                <a:tc rowSpan="2">
                  <a:txBody>
                    <a:bodyPr/>
                    <a:lstStyle/>
                    <a:p>
                      <a:pPr algn="ctr"/>
                      <a:endParaRPr lang="en-IN" sz="1500" b="1" u="none" strike="noStrike" kern="1200" baseline="0" dirty="0" smtClean="0"/>
                    </a:p>
                    <a:p>
                      <a:pPr algn="ctr"/>
                      <a:r>
                        <a:rPr lang="en-IN" sz="1500" b="1" u="none" strike="noStrike" kern="1200" baseline="0" dirty="0" smtClean="0"/>
                        <a:t>Price</a:t>
                      </a:r>
                      <a:br>
                        <a:rPr lang="en-IN" sz="1500" b="1" u="none" strike="noStrike" kern="1200" baseline="0" dirty="0" smtClean="0"/>
                      </a:br>
                      <a:r>
                        <a:rPr lang="en-IN" sz="1500" b="1" u="none" strike="noStrike" kern="1200" baseline="0" dirty="0" smtClean="0"/>
                        <a:t>(dollars per scoop)</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1500" b="1" u="none" strike="noStrike" kern="1200" baseline="0" dirty="0" smtClean="0"/>
                        <a:t>Ice cream consumption</a:t>
                      </a:r>
                    </a:p>
                    <a:p>
                      <a:pPr algn="ctr"/>
                      <a:r>
                        <a:rPr lang="en-IN" sz="1500" b="1" u="none" strike="noStrike" kern="1200" baseline="0" dirty="0" smtClean="0"/>
                        <a:t>(gallons per day)</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r>
              <a:tr h="320040">
                <a:tc vMerge="1">
                  <a:txBody>
                    <a:bodyPr/>
                    <a:lstStyle/>
                    <a:p>
                      <a:endParaRPr lang="en-IN"/>
                    </a:p>
                  </a:txBody>
                  <a:tcPr/>
                </a:tc>
                <a:tc>
                  <a:txBody>
                    <a:bodyPr/>
                    <a:lstStyle/>
                    <a:p>
                      <a:pPr algn="ctr"/>
                      <a:r>
                        <a:rPr lang="en-IN" sz="1400" b="1" u="none" strike="noStrike" kern="1200" baseline="0" dirty="0" smtClean="0"/>
                        <a:t>70ºF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b="1" u="none" strike="noStrike" kern="1200" baseline="0" dirty="0" smtClean="0"/>
                        <a:t>90ºF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algn="ctr"/>
                      <a:r>
                        <a:rPr lang="en-IN" sz="1200" dirty="0" smtClean="0"/>
                        <a:t>2.00</a:t>
                      </a:r>
                      <a:endParaRPr lang="en-IN" sz="1200" dirty="0"/>
                    </a:p>
                  </a:txBody>
                  <a:tcPr>
                    <a:lnT w="12700" cap="flat" cmpd="sng" algn="ctr">
                      <a:solidFill>
                        <a:schemeClr val="tx1"/>
                      </a:solidFill>
                      <a:prstDash val="solid"/>
                      <a:round/>
                      <a:headEnd type="none" w="med" len="med"/>
                      <a:tailEnd type="none" w="med" len="med"/>
                    </a:lnT>
                  </a:tcPr>
                </a:tc>
                <a:tc>
                  <a:txBody>
                    <a:bodyPr/>
                    <a:lstStyle/>
                    <a:p>
                      <a:pPr algn="r"/>
                      <a:r>
                        <a:rPr lang="en-IN" sz="1200" dirty="0" smtClean="0"/>
                        <a:t>25</a:t>
                      </a:r>
                      <a:endParaRPr lang="en-IN" sz="1200" dirty="0"/>
                    </a:p>
                  </a:txBody>
                  <a:tcPr marR="432000">
                    <a:lnT w="12700" cap="flat" cmpd="sng" algn="ctr">
                      <a:solidFill>
                        <a:schemeClr val="tx1"/>
                      </a:solidFill>
                      <a:prstDash val="solid"/>
                      <a:round/>
                      <a:headEnd type="none" w="med" len="med"/>
                      <a:tailEnd type="none" w="med" len="med"/>
                    </a:lnT>
                  </a:tcPr>
                </a:tc>
                <a:tc>
                  <a:txBody>
                    <a:bodyPr/>
                    <a:lstStyle/>
                    <a:p>
                      <a:pPr algn="r"/>
                      <a:r>
                        <a:rPr lang="en-IN" sz="1200" dirty="0" smtClean="0"/>
                        <a:t>50</a:t>
                      </a:r>
                      <a:endParaRPr lang="en-IN" sz="1200" dirty="0"/>
                    </a:p>
                  </a:txBody>
                  <a:tcPr marR="540000">
                    <a:lnT w="12700" cap="flat" cmpd="sng" algn="ctr">
                      <a:solidFill>
                        <a:schemeClr val="tx1"/>
                      </a:solidFill>
                      <a:prstDash val="solid"/>
                      <a:round/>
                      <a:headEnd type="none" w="med" len="med"/>
                      <a:tailEnd type="none" w="med" len="med"/>
                    </a:lnT>
                  </a:tcPr>
                </a:tc>
              </a:tr>
              <a:tr h="152400">
                <a:tc>
                  <a:txBody>
                    <a:bodyPr/>
                    <a:lstStyle/>
                    <a:p>
                      <a:pPr algn="ctr"/>
                      <a:r>
                        <a:rPr lang="en-IN" sz="1200" dirty="0" smtClean="0"/>
                        <a:t>2.25</a:t>
                      </a:r>
                      <a:endParaRPr lang="en-IN" sz="1200" dirty="0"/>
                    </a:p>
                  </a:txBody>
                  <a:tcPr/>
                </a:tc>
                <a:tc>
                  <a:txBody>
                    <a:bodyPr/>
                    <a:lstStyle/>
                    <a:p>
                      <a:pPr algn="r"/>
                      <a:r>
                        <a:rPr lang="en-IN" sz="1200" dirty="0" smtClean="0"/>
                        <a:t>18</a:t>
                      </a:r>
                      <a:endParaRPr lang="en-IN" sz="1200" dirty="0"/>
                    </a:p>
                  </a:txBody>
                  <a:tcPr marR="432000"/>
                </a:tc>
                <a:tc>
                  <a:txBody>
                    <a:bodyPr/>
                    <a:lstStyle/>
                    <a:p>
                      <a:pPr algn="r"/>
                      <a:r>
                        <a:rPr lang="en-IN" sz="1200" dirty="0" smtClean="0"/>
                        <a:t>36</a:t>
                      </a:r>
                      <a:endParaRPr lang="en-IN" sz="1200" dirty="0"/>
                    </a:p>
                  </a:txBody>
                  <a:tcPr marR="540000"/>
                </a:tc>
              </a:tr>
              <a:tr h="0">
                <a:tc>
                  <a:txBody>
                    <a:bodyPr/>
                    <a:lstStyle/>
                    <a:p>
                      <a:pPr algn="ctr"/>
                      <a:r>
                        <a:rPr lang="en-IN" sz="1200" dirty="0" smtClean="0"/>
                        <a:t>2.50</a:t>
                      </a:r>
                      <a:endParaRPr lang="en-IN" sz="1200" dirty="0"/>
                    </a:p>
                  </a:txBody>
                  <a:tcPr/>
                </a:tc>
                <a:tc>
                  <a:txBody>
                    <a:bodyPr/>
                    <a:lstStyle/>
                    <a:p>
                      <a:pPr algn="r"/>
                      <a:r>
                        <a:rPr lang="en-IN" sz="1200" dirty="0" smtClean="0"/>
                        <a:t>13</a:t>
                      </a:r>
                      <a:endParaRPr lang="en-IN" sz="1200" dirty="0"/>
                    </a:p>
                  </a:txBody>
                  <a:tcPr marR="432000"/>
                </a:tc>
                <a:tc>
                  <a:txBody>
                    <a:bodyPr/>
                    <a:lstStyle/>
                    <a:p>
                      <a:pPr algn="r"/>
                      <a:r>
                        <a:rPr lang="en-IN" sz="1200" dirty="0" smtClean="0"/>
                        <a:t>26</a:t>
                      </a:r>
                      <a:endParaRPr lang="en-IN" sz="1200" dirty="0"/>
                    </a:p>
                  </a:txBody>
                  <a:tcPr marR="540000"/>
                </a:tc>
              </a:tr>
              <a:tr h="137160">
                <a:tc>
                  <a:txBody>
                    <a:bodyPr/>
                    <a:lstStyle/>
                    <a:p>
                      <a:pPr algn="ctr"/>
                      <a:r>
                        <a:rPr lang="en-IN" sz="1200" b="1" dirty="0" smtClean="0"/>
                        <a:t>2.75</a:t>
                      </a:r>
                      <a:endParaRPr lang="en-IN" sz="1200" b="1" dirty="0"/>
                    </a:p>
                  </a:txBody>
                  <a:tcPr/>
                </a:tc>
                <a:tc>
                  <a:txBody>
                    <a:bodyPr/>
                    <a:lstStyle/>
                    <a:p>
                      <a:pPr algn="r"/>
                      <a:r>
                        <a:rPr lang="en-IN" sz="1200" b="1" dirty="0" smtClean="0"/>
                        <a:t>10</a:t>
                      </a:r>
                      <a:endParaRPr lang="en-IN" sz="1200" b="1" dirty="0"/>
                    </a:p>
                  </a:txBody>
                  <a:tcPr marR="432000"/>
                </a:tc>
                <a:tc>
                  <a:txBody>
                    <a:bodyPr/>
                    <a:lstStyle/>
                    <a:p>
                      <a:pPr algn="r"/>
                      <a:r>
                        <a:rPr lang="en-IN" sz="1200" b="1" dirty="0" smtClean="0"/>
                        <a:t>20</a:t>
                      </a:r>
                      <a:endParaRPr lang="en-IN" sz="1200" b="1" dirty="0"/>
                    </a:p>
                  </a:txBody>
                  <a:tcPr marR="540000"/>
                </a:tc>
              </a:tr>
              <a:tr h="0">
                <a:tc>
                  <a:txBody>
                    <a:bodyPr/>
                    <a:lstStyle/>
                    <a:p>
                      <a:pPr algn="ctr"/>
                      <a:r>
                        <a:rPr lang="en-IN" sz="1200" dirty="0" smtClean="0"/>
                        <a:t>3.00</a:t>
                      </a:r>
                      <a:endParaRPr lang="en-IN" sz="1200" dirty="0"/>
                    </a:p>
                  </a:txBody>
                  <a:tcPr/>
                </a:tc>
                <a:tc>
                  <a:txBody>
                    <a:bodyPr/>
                    <a:lstStyle/>
                    <a:p>
                      <a:pPr algn="r"/>
                      <a:r>
                        <a:rPr lang="en-IN" sz="1200" dirty="0" smtClean="0"/>
                        <a:t>7</a:t>
                      </a:r>
                      <a:endParaRPr lang="en-IN" sz="1200" dirty="0"/>
                    </a:p>
                  </a:txBody>
                  <a:tcPr marR="432000"/>
                </a:tc>
                <a:tc>
                  <a:txBody>
                    <a:bodyPr/>
                    <a:lstStyle/>
                    <a:p>
                      <a:pPr algn="r"/>
                      <a:r>
                        <a:rPr lang="en-IN" sz="1200" dirty="0" smtClean="0"/>
                        <a:t>14</a:t>
                      </a:r>
                      <a:endParaRPr lang="en-IN" sz="1200" dirty="0"/>
                    </a:p>
                  </a:txBody>
                  <a:tcPr marR="540000"/>
                </a:tc>
              </a:tr>
              <a:tr h="121920">
                <a:tc>
                  <a:txBody>
                    <a:bodyPr/>
                    <a:lstStyle/>
                    <a:p>
                      <a:pPr algn="ctr"/>
                      <a:r>
                        <a:rPr lang="en-IN" sz="1200" dirty="0" smtClean="0"/>
                        <a:t>3.25</a:t>
                      </a:r>
                      <a:endParaRPr lang="en-IN" sz="1200" dirty="0"/>
                    </a:p>
                  </a:txBody>
                  <a:tcPr/>
                </a:tc>
                <a:tc>
                  <a:txBody>
                    <a:bodyPr/>
                    <a:lstStyle/>
                    <a:p>
                      <a:pPr algn="r"/>
                      <a:r>
                        <a:rPr lang="en-IN" sz="1200" dirty="0" smtClean="0"/>
                        <a:t>5</a:t>
                      </a:r>
                      <a:endParaRPr lang="en-IN" sz="1200" dirty="0"/>
                    </a:p>
                  </a:txBody>
                  <a:tcPr marR="432000"/>
                </a:tc>
                <a:tc>
                  <a:txBody>
                    <a:bodyPr/>
                    <a:lstStyle/>
                    <a:p>
                      <a:pPr algn="r"/>
                      <a:r>
                        <a:rPr lang="en-IN" sz="1200" dirty="0" smtClean="0"/>
                        <a:t>10</a:t>
                      </a:r>
                      <a:endParaRPr lang="en-IN" sz="1200" dirty="0"/>
                    </a:p>
                  </a:txBody>
                  <a:tcPr marR="540000"/>
                </a:tc>
              </a:tr>
              <a:tr h="152400">
                <a:tc>
                  <a:txBody>
                    <a:bodyPr/>
                    <a:lstStyle/>
                    <a:p>
                      <a:pPr algn="ctr"/>
                      <a:r>
                        <a:rPr lang="en-IN" sz="1200" dirty="0" smtClean="0"/>
                        <a:t>3.50</a:t>
                      </a:r>
                      <a:endParaRPr lang="en-IN" sz="1200" dirty="0"/>
                    </a:p>
                  </a:txBody>
                  <a:tcPr>
                    <a:lnB w="12700" cap="flat" cmpd="sng" algn="ctr">
                      <a:solidFill>
                        <a:schemeClr val="tx1"/>
                      </a:solidFill>
                      <a:prstDash val="solid"/>
                      <a:round/>
                      <a:headEnd type="none" w="med" len="med"/>
                      <a:tailEnd type="none" w="med" len="med"/>
                    </a:lnB>
                  </a:tcPr>
                </a:tc>
                <a:tc>
                  <a:txBody>
                    <a:bodyPr/>
                    <a:lstStyle/>
                    <a:p>
                      <a:pPr algn="r"/>
                      <a:r>
                        <a:rPr lang="en-IN" sz="1200" dirty="0" smtClean="0"/>
                        <a:t>3</a:t>
                      </a:r>
                      <a:endParaRPr lang="en-IN" sz="1200" dirty="0"/>
                    </a:p>
                  </a:txBody>
                  <a:tcPr marR="432000">
                    <a:lnB w="12700" cap="flat" cmpd="sng" algn="ctr">
                      <a:solidFill>
                        <a:schemeClr val="tx1"/>
                      </a:solidFill>
                      <a:prstDash val="solid"/>
                      <a:round/>
                      <a:headEnd type="none" w="med" len="med"/>
                      <a:tailEnd type="none" w="med" len="med"/>
                    </a:lnB>
                  </a:tcPr>
                </a:tc>
                <a:tc>
                  <a:txBody>
                    <a:bodyPr/>
                    <a:lstStyle/>
                    <a:p>
                      <a:pPr algn="r"/>
                      <a:r>
                        <a:rPr lang="en-IN" sz="1200" dirty="0" smtClean="0"/>
                        <a:t>6</a:t>
                      </a:r>
                      <a:endParaRPr lang="en-IN" sz="1200" dirty="0"/>
                    </a:p>
                  </a:txBody>
                  <a:tcPr marR="540000">
                    <a:lnB w="12700" cap="flat" cmpd="sng" algn="ctr">
                      <a:solidFill>
                        <a:schemeClr val="tx1"/>
                      </a:solidFill>
                      <a:prstDash val="solid"/>
                      <a:round/>
                      <a:headEnd type="none" w="med" len="med"/>
                      <a:tailEnd type="none" w="med" len="med"/>
                    </a:lnB>
                  </a:tcPr>
                </a:tc>
              </a:tr>
            </a:tbl>
          </a:graphicData>
        </a:graphic>
      </p:graphicFrame>
      <p:pic>
        <p:nvPicPr>
          <p:cNvPr id="3" name="Picture 2" descr="The graph of price against ice cream consumption at 70 degrees in gallons per day is a blue curve falling through (10, 2.75) and (25, 2). The graph for price against ice cream consumption at 90 degrees is a red curve falling through (20, 2.75) and (50,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590800"/>
            <a:ext cx="3484136" cy="3397250"/>
          </a:xfrm>
          <a:prstGeom prst="rect">
            <a:avLst/>
          </a:prstGeom>
        </p:spPr>
      </p:pic>
    </p:spTree>
    <p:extLst>
      <p:ext uri="{BB962C8B-B14F-4D97-AF65-F5344CB8AC3E}">
        <p14:creationId xmlns:p14="http://schemas.microsoft.com/office/powerpoint/2010/main" val="177068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Relationships Among More Than Two Variables </a:t>
            </a:r>
            <a:r>
              <a:rPr lang="en-CA" altLang="en-US" sz="2000" dirty="0" smtClean="0"/>
              <a:t>(7 </a:t>
            </a:r>
            <a:r>
              <a:rPr lang="en-CA" altLang="en-US" sz="2000" dirty="0"/>
              <a:t>of 8)</a:t>
            </a:r>
            <a:endParaRPr lang="en-IN" dirty="0"/>
          </a:p>
        </p:txBody>
      </p:sp>
      <p:sp>
        <p:nvSpPr>
          <p:cNvPr id="4" name="Content Placeholder 3"/>
          <p:cNvSpPr>
            <a:spLocks noGrp="1"/>
          </p:cNvSpPr>
          <p:nvPr>
            <p:ph sz="quarter" idx="14"/>
          </p:nvPr>
        </p:nvSpPr>
        <p:spPr/>
        <p:txBody>
          <a:bodyPr/>
          <a:lstStyle/>
          <a:p>
            <a:pPr marL="255600" lvl="1" indent="-255600">
              <a:lnSpc>
                <a:spcPct val="90000"/>
              </a:lnSpc>
              <a:spcBef>
                <a:spcPts val="1200"/>
              </a:spcBef>
              <a:buFont typeface="Arial" panose="020B0604020202020204" pitchFamily="34" charset="0"/>
              <a:buChar char="•"/>
            </a:pPr>
            <a:r>
              <a:rPr lang="en-US" altLang="en-US" b="1" dirty="0"/>
              <a:t>When Other Things Change </a:t>
            </a:r>
          </a:p>
          <a:p>
            <a:pPr marL="255600" lvl="1" indent="-255600">
              <a:lnSpc>
                <a:spcPct val="90000"/>
              </a:lnSpc>
              <a:spcBef>
                <a:spcPts val="1200"/>
              </a:spcBef>
              <a:buFont typeface="Arial" panose="020B0604020202020204" pitchFamily="34" charset="0"/>
              <a:buChar char="•"/>
            </a:pPr>
            <a:r>
              <a:rPr lang="en-US" altLang="en-US" dirty="0"/>
              <a:t>The temperature is held constant along each curve, but in reality the temperature can change</a:t>
            </a:r>
            <a:r>
              <a:rPr lang="en-US" altLang="en-US" dirty="0" smtClean="0"/>
              <a:t>.</a:t>
            </a:r>
            <a:endParaRPr lang="en-US" altLang="en-US" dirty="0"/>
          </a:p>
        </p:txBody>
      </p:sp>
      <p:graphicFrame>
        <p:nvGraphicFramePr>
          <p:cNvPr id="6" name="Table 5" descr="The table shows ice cream consumption at 70 degrees and 90 degrees for different prices in dollars per scoop. Price = 2, consumption at 70 degrees = 25, consumption at 90 degrees = 50; price = 2.25, consumption at 70 degrees = 18, consumption at 90 degrees =36; price = 2.50, consumption at 70 degrees = 13, consumption at 90 degrees = 26; price = 2.75, consumption at 70 degrees = 10, consumption at 90 degrees = 20; price = 3, consumption at 70 degrees = 7, consumption at 90 degrees = 14; price = 3.25, consumption at 70 degrees = 5, consumption at 90 degrees = 10; price = 3.5, consumption at 70 degrees = 3, consumption at 90 degrees = 6. "/>
          <p:cNvGraphicFramePr>
            <a:graphicFrameLocks noGrp="1"/>
          </p:cNvGraphicFramePr>
          <p:nvPr>
            <p:extLst>
              <p:ext uri="{D42A27DB-BD31-4B8C-83A1-F6EECF244321}">
                <p14:modId xmlns:p14="http://schemas.microsoft.com/office/powerpoint/2010/main" val="2933206867"/>
              </p:ext>
            </p:extLst>
          </p:nvPr>
        </p:nvGraphicFramePr>
        <p:xfrm>
          <a:off x="489584" y="3154680"/>
          <a:ext cx="4463416" cy="2788920"/>
        </p:xfrm>
        <a:graphic>
          <a:graphicData uri="http://schemas.openxmlformats.org/drawingml/2006/table">
            <a:tbl>
              <a:tblPr firstRow="1" bandRow="1">
                <a:tableStyleId>{2D5ABB26-0587-4C30-8999-92F81FD0307C}</a:tableStyleId>
              </a:tblPr>
              <a:tblGrid>
                <a:gridCol w="2100898"/>
                <a:gridCol w="901382"/>
                <a:gridCol w="1461136"/>
              </a:tblGrid>
              <a:tr h="304800">
                <a:tc rowSpan="2">
                  <a:txBody>
                    <a:bodyPr/>
                    <a:lstStyle/>
                    <a:p>
                      <a:pPr algn="ctr"/>
                      <a:endParaRPr lang="en-IN" sz="1500" b="1" u="none" strike="noStrike" kern="1200" baseline="0" dirty="0" smtClean="0"/>
                    </a:p>
                    <a:p>
                      <a:pPr algn="ctr"/>
                      <a:r>
                        <a:rPr lang="en-IN" sz="1500" b="1" u="none" strike="noStrike" kern="1200" baseline="0" dirty="0" smtClean="0"/>
                        <a:t>Price</a:t>
                      </a:r>
                      <a:br>
                        <a:rPr lang="en-IN" sz="1500" b="1" u="none" strike="noStrike" kern="1200" baseline="0" dirty="0" smtClean="0"/>
                      </a:br>
                      <a:r>
                        <a:rPr lang="en-IN" sz="1500" b="1" u="none" strike="noStrike" kern="1200" baseline="0" dirty="0" smtClean="0"/>
                        <a:t>(dollars per scoop)</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1500" b="1" u="none" strike="noStrike" kern="1200" baseline="0" dirty="0" smtClean="0"/>
                        <a:t>Ice cream consumption</a:t>
                      </a:r>
                    </a:p>
                    <a:p>
                      <a:pPr algn="ctr"/>
                      <a:r>
                        <a:rPr lang="en-IN" sz="1500" b="1" u="none" strike="noStrike" kern="1200" baseline="0" dirty="0" smtClean="0"/>
                        <a:t>(gallons per day)</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r>
              <a:tr h="320040">
                <a:tc vMerge="1">
                  <a:txBody>
                    <a:bodyPr/>
                    <a:lstStyle/>
                    <a:p>
                      <a:endParaRPr lang="en-IN"/>
                    </a:p>
                  </a:txBody>
                  <a:tcPr/>
                </a:tc>
                <a:tc>
                  <a:txBody>
                    <a:bodyPr/>
                    <a:lstStyle/>
                    <a:p>
                      <a:pPr algn="ctr"/>
                      <a:r>
                        <a:rPr lang="en-IN" sz="1400" b="1" u="none" strike="noStrike" kern="1200" baseline="0" dirty="0" smtClean="0"/>
                        <a:t>70ºF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b="1" u="none" strike="noStrike" kern="1200" baseline="0" dirty="0" smtClean="0"/>
                        <a:t>90ºF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algn="ctr"/>
                      <a:r>
                        <a:rPr lang="en-IN" sz="1200" dirty="0" smtClean="0"/>
                        <a:t>2.00</a:t>
                      </a:r>
                      <a:endParaRPr lang="en-IN" sz="1200" dirty="0"/>
                    </a:p>
                  </a:txBody>
                  <a:tcPr>
                    <a:lnT w="12700" cap="flat" cmpd="sng" algn="ctr">
                      <a:solidFill>
                        <a:schemeClr val="tx1"/>
                      </a:solidFill>
                      <a:prstDash val="solid"/>
                      <a:round/>
                      <a:headEnd type="none" w="med" len="med"/>
                      <a:tailEnd type="none" w="med" len="med"/>
                    </a:lnT>
                  </a:tcPr>
                </a:tc>
                <a:tc>
                  <a:txBody>
                    <a:bodyPr/>
                    <a:lstStyle/>
                    <a:p>
                      <a:pPr algn="r"/>
                      <a:r>
                        <a:rPr lang="en-IN" sz="1200" dirty="0" smtClean="0"/>
                        <a:t>25</a:t>
                      </a:r>
                      <a:endParaRPr lang="en-IN" sz="1200" dirty="0"/>
                    </a:p>
                  </a:txBody>
                  <a:tcPr marR="432000">
                    <a:lnT w="12700" cap="flat" cmpd="sng" algn="ctr">
                      <a:solidFill>
                        <a:schemeClr val="tx1"/>
                      </a:solidFill>
                      <a:prstDash val="solid"/>
                      <a:round/>
                      <a:headEnd type="none" w="med" len="med"/>
                      <a:tailEnd type="none" w="med" len="med"/>
                    </a:lnT>
                  </a:tcPr>
                </a:tc>
                <a:tc>
                  <a:txBody>
                    <a:bodyPr/>
                    <a:lstStyle/>
                    <a:p>
                      <a:pPr algn="r"/>
                      <a:r>
                        <a:rPr lang="en-IN" sz="1200" dirty="0" smtClean="0"/>
                        <a:t>50</a:t>
                      </a:r>
                      <a:endParaRPr lang="en-IN" sz="1200" dirty="0"/>
                    </a:p>
                  </a:txBody>
                  <a:tcPr marR="540000">
                    <a:lnT w="12700" cap="flat" cmpd="sng" algn="ctr">
                      <a:solidFill>
                        <a:schemeClr val="tx1"/>
                      </a:solidFill>
                      <a:prstDash val="solid"/>
                      <a:round/>
                      <a:headEnd type="none" w="med" len="med"/>
                      <a:tailEnd type="none" w="med" len="med"/>
                    </a:lnT>
                  </a:tcPr>
                </a:tc>
              </a:tr>
              <a:tr h="152400">
                <a:tc>
                  <a:txBody>
                    <a:bodyPr/>
                    <a:lstStyle/>
                    <a:p>
                      <a:pPr algn="ctr"/>
                      <a:r>
                        <a:rPr lang="en-IN" sz="1200" dirty="0" smtClean="0"/>
                        <a:t>2.25</a:t>
                      </a:r>
                      <a:endParaRPr lang="en-IN" sz="1200" dirty="0"/>
                    </a:p>
                  </a:txBody>
                  <a:tcPr/>
                </a:tc>
                <a:tc>
                  <a:txBody>
                    <a:bodyPr/>
                    <a:lstStyle/>
                    <a:p>
                      <a:pPr algn="r"/>
                      <a:r>
                        <a:rPr lang="en-IN" sz="1200" dirty="0" smtClean="0"/>
                        <a:t>18</a:t>
                      </a:r>
                      <a:endParaRPr lang="en-IN" sz="1200" dirty="0"/>
                    </a:p>
                  </a:txBody>
                  <a:tcPr marR="432000"/>
                </a:tc>
                <a:tc>
                  <a:txBody>
                    <a:bodyPr/>
                    <a:lstStyle/>
                    <a:p>
                      <a:pPr algn="r"/>
                      <a:r>
                        <a:rPr lang="en-IN" sz="1200" dirty="0" smtClean="0"/>
                        <a:t>36</a:t>
                      </a:r>
                      <a:endParaRPr lang="en-IN" sz="1200" dirty="0"/>
                    </a:p>
                  </a:txBody>
                  <a:tcPr marR="540000"/>
                </a:tc>
              </a:tr>
              <a:tr h="0">
                <a:tc>
                  <a:txBody>
                    <a:bodyPr/>
                    <a:lstStyle/>
                    <a:p>
                      <a:pPr algn="ctr"/>
                      <a:r>
                        <a:rPr lang="en-IN" sz="1200" dirty="0" smtClean="0"/>
                        <a:t>2.50</a:t>
                      </a:r>
                      <a:endParaRPr lang="en-IN" sz="1200" dirty="0"/>
                    </a:p>
                  </a:txBody>
                  <a:tcPr/>
                </a:tc>
                <a:tc>
                  <a:txBody>
                    <a:bodyPr/>
                    <a:lstStyle/>
                    <a:p>
                      <a:pPr algn="r"/>
                      <a:r>
                        <a:rPr lang="en-IN" sz="1200" dirty="0" smtClean="0"/>
                        <a:t>13</a:t>
                      </a:r>
                      <a:endParaRPr lang="en-IN" sz="1200" dirty="0"/>
                    </a:p>
                  </a:txBody>
                  <a:tcPr marR="432000"/>
                </a:tc>
                <a:tc>
                  <a:txBody>
                    <a:bodyPr/>
                    <a:lstStyle/>
                    <a:p>
                      <a:pPr algn="r"/>
                      <a:r>
                        <a:rPr lang="en-IN" sz="1200" dirty="0" smtClean="0"/>
                        <a:t>26</a:t>
                      </a:r>
                      <a:endParaRPr lang="en-IN" sz="1200" dirty="0"/>
                    </a:p>
                  </a:txBody>
                  <a:tcPr marR="540000"/>
                </a:tc>
              </a:tr>
              <a:tr h="137160">
                <a:tc>
                  <a:txBody>
                    <a:bodyPr/>
                    <a:lstStyle/>
                    <a:p>
                      <a:pPr algn="ctr"/>
                      <a:r>
                        <a:rPr lang="en-IN" sz="1200" b="1" dirty="0" smtClean="0"/>
                        <a:t>2.75</a:t>
                      </a:r>
                      <a:endParaRPr lang="en-IN" sz="1200" b="1" dirty="0"/>
                    </a:p>
                  </a:txBody>
                  <a:tcPr/>
                </a:tc>
                <a:tc>
                  <a:txBody>
                    <a:bodyPr/>
                    <a:lstStyle/>
                    <a:p>
                      <a:pPr algn="r"/>
                      <a:r>
                        <a:rPr lang="en-IN" sz="1200" b="1" dirty="0" smtClean="0"/>
                        <a:t>10</a:t>
                      </a:r>
                      <a:endParaRPr lang="en-IN" sz="1200" b="1" dirty="0"/>
                    </a:p>
                  </a:txBody>
                  <a:tcPr marR="432000"/>
                </a:tc>
                <a:tc>
                  <a:txBody>
                    <a:bodyPr/>
                    <a:lstStyle/>
                    <a:p>
                      <a:pPr algn="r"/>
                      <a:r>
                        <a:rPr lang="en-IN" sz="1200" b="1" dirty="0" smtClean="0"/>
                        <a:t>20</a:t>
                      </a:r>
                      <a:endParaRPr lang="en-IN" sz="1200" b="1" dirty="0"/>
                    </a:p>
                  </a:txBody>
                  <a:tcPr marR="540000"/>
                </a:tc>
              </a:tr>
              <a:tr h="0">
                <a:tc>
                  <a:txBody>
                    <a:bodyPr/>
                    <a:lstStyle/>
                    <a:p>
                      <a:pPr algn="ctr"/>
                      <a:r>
                        <a:rPr lang="en-IN" sz="1200" dirty="0" smtClean="0"/>
                        <a:t>3.00</a:t>
                      </a:r>
                      <a:endParaRPr lang="en-IN" sz="1200" dirty="0"/>
                    </a:p>
                  </a:txBody>
                  <a:tcPr/>
                </a:tc>
                <a:tc>
                  <a:txBody>
                    <a:bodyPr/>
                    <a:lstStyle/>
                    <a:p>
                      <a:pPr algn="r"/>
                      <a:r>
                        <a:rPr lang="en-IN" sz="1200" dirty="0" smtClean="0"/>
                        <a:t>7</a:t>
                      </a:r>
                      <a:endParaRPr lang="en-IN" sz="1200" dirty="0"/>
                    </a:p>
                  </a:txBody>
                  <a:tcPr marR="432000"/>
                </a:tc>
                <a:tc>
                  <a:txBody>
                    <a:bodyPr/>
                    <a:lstStyle/>
                    <a:p>
                      <a:pPr algn="r"/>
                      <a:r>
                        <a:rPr lang="en-IN" sz="1200" dirty="0" smtClean="0"/>
                        <a:t>14</a:t>
                      </a:r>
                      <a:endParaRPr lang="en-IN" sz="1200" dirty="0"/>
                    </a:p>
                  </a:txBody>
                  <a:tcPr marR="540000"/>
                </a:tc>
              </a:tr>
              <a:tr h="121920">
                <a:tc>
                  <a:txBody>
                    <a:bodyPr/>
                    <a:lstStyle/>
                    <a:p>
                      <a:pPr algn="ctr"/>
                      <a:r>
                        <a:rPr lang="en-IN" sz="1200" dirty="0" smtClean="0"/>
                        <a:t>3.25</a:t>
                      </a:r>
                      <a:endParaRPr lang="en-IN" sz="1200" dirty="0"/>
                    </a:p>
                  </a:txBody>
                  <a:tcPr/>
                </a:tc>
                <a:tc>
                  <a:txBody>
                    <a:bodyPr/>
                    <a:lstStyle/>
                    <a:p>
                      <a:pPr algn="r"/>
                      <a:r>
                        <a:rPr lang="en-IN" sz="1200" dirty="0" smtClean="0"/>
                        <a:t>5</a:t>
                      </a:r>
                      <a:endParaRPr lang="en-IN" sz="1200" dirty="0"/>
                    </a:p>
                  </a:txBody>
                  <a:tcPr marR="432000"/>
                </a:tc>
                <a:tc>
                  <a:txBody>
                    <a:bodyPr/>
                    <a:lstStyle/>
                    <a:p>
                      <a:pPr algn="r"/>
                      <a:r>
                        <a:rPr lang="en-IN" sz="1200" dirty="0" smtClean="0"/>
                        <a:t>10</a:t>
                      </a:r>
                      <a:endParaRPr lang="en-IN" sz="1200" dirty="0"/>
                    </a:p>
                  </a:txBody>
                  <a:tcPr marR="540000"/>
                </a:tc>
              </a:tr>
              <a:tr h="152400">
                <a:tc>
                  <a:txBody>
                    <a:bodyPr/>
                    <a:lstStyle/>
                    <a:p>
                      <a:pPr algn="ctr"/>
                      <a:r>
                        <a:rPr lang="en-IN" sz="1200" dirty="0" smtClean="0"/>
                        <a:t>3.50</a:t>
                      </a:r>
                      <a:endParaRPr lang="en-IN" sz="1200" dirty="0"/>
                    </a:p>
                  </a:txBody>
                  <a:tcPr>
                    <a:lnB w="12700" cap="flat" cmpd="sng" algn="ctr">
                      <a:solidFill>
                        <a:schemeClr val="tx1"/>
                      </a:solidFill>
                      <a:prstDash val="solid"/>
                      <a:round/>
                      <a:headEnd type="none" w="med" len="med"/>
                      <a:tailEnd type="none" w="med" len="med"/>
                    </a:lnB>
                  </a:tcPr>
                </a:tc>
                <a:tc>
                  <a:txBody>
                    <a:bodyPr/>
                    <a:lstStyle/>
                    <a:p>
                      <a:pPr algn="r"/>
                      <a:r>
                        <a:rPr lang="en-IN" sz="1200" dirty="0" smtClean="0"/>
                        <a:t>3</a:t>
                      </a:r>
                      <a:endParaRPr lang="en-IN" sz="1200" dirty="0"/>
                    </a:p>
                  </a:txBody>
                  <a:tcPr marR="432000">
                    <a:lnB w="12700" cap="flat" cmpd="sng" algn="ctr">
                      <a:solidFill>
                        <a:schemeClr val="tx1"/>
                      </a:solidFill>
                      <a:prstDash val="solid"/>
                      <a:round/>
                      <a:headEnd type="none" w="med" len="med"/>
                      <a:tailEnd type="none" w="med" len="med"/>
                    </a:lnB>
                  </a:tcPr>
                </a:tc>
                <a:tc>
                  <a:txBody>
                    <a:bodyPr/>
                    <a:lstStyle/>
                    <a:p>
                      <a:pPr algn="r"/>
                      <a:r>
                        <a:rPr lang="en-IN" sz="1200" dirty="0" smtClean="0"/>
                        <a:t>6</a:t>
                      </a:r>
                      <a:endParaRPr lang="en-IN" sz="1200" dirty="0"/>
                    </a:p>
                  </a:txBody>
                  <a:tcPr marR="540000">
                    <a:lnB w="12700" cap="flat" cmpd="sng" algn="ctr">
                      <a:solidFill>
                        <a:schemeClr val="tx1"/>
                      </a:solidFill>
                      <a:prstDash val="solid"/>
                      <a:round/>
                      <a:headEnd type="none" w="med" len="med"/>
                      <a:tailEnd type="none" w="med" len="med"/>
                    </a:lnB>
                  </a:tcPr>
                </a:tc>
              </a:tr>
            </a:tbl>
          </a:graphicData>
        </a:graphic>
      </p:graphicFrame>
      <p:pic>
        <p:nvPicPr>
          <p:cNvPr id="3" name="Picture 2" descr="The table shows ice cream consumption at 70 degrees and 90 degrees for different prices in dollars per scoop. Price = 2, consumption at 70 degrees = 25, consumption at 90 degrees = 50; price = 2.25, consumption at 70 degrees = 18, consumption at 90 degrees =36; price = 2.50, consumption at 70 degrees = 13, consumption at 90 degrees = 26; price = 2.75, consumption at 70 degrees = 10, consumption at 90 degrees = 20; price = 3, consumption at 70 degrees = 7, consumption at 90 degrees = 14; price = 3.25, consumption at 70 degrees = 5, consumption at 90 degrees = 10; price = 3.5, consumption at 70 degrees = 3, consumption at 90 degrees = 6. The graph of price against ice cream consumption at 70 degrees in gallons per day is a blue curve falling through (10, 2.75) and (25, 2). The graph for price against ice cream consumption at 90 degrees is a red curve falling through (20, 2.75) and (50,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851150"/>
            <a:ext cx="3562285" cy="3473450"/>
          </a:xfrm>
          <a:prstGeom prst="rect">
            <a:avLst/>
          </a:prstGeom>
        </p:spPr>
      </p:pic>
    </p:spTree>
    <p:extLst>
      <p:ext uri="{BB962C8B-B14F-4D97-AF65-F5344CB8AC3E}">
        <p14:creationId xmlns:p14="http://schemas.microsoft.com/office/powerpoint/2010/main" val="354876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Graphing Relationships Among More Than Two Variables </a:t>
            </a:r>
            <a:r>
              <a:rPr lang="en-CA" altLang="en-US" sz="2000" dirty="0" smtClean="0"/>
              <a:t>(8 </a:t>
            </a:r>
            <a:r>
              <a:rPr lang="en-CA" altLang="en-US" sz="2000" dirty="0"/>
              <a:t>of 8)</a:t>
            </a:r>
            <a:endParaRPr lang="en-IN" dirty="0"/>
          </a:p>
        </p:txBody>
      </p:sp>
      <p:sp>
        <p:nvSpPr>
          <p:cNvPr id="4" name="Content Placeholder 3"/>
          <p:cNvSpPr>
            <a:spLocks noGrp="1"/>
          </p:cNvSpPr>
          <p:nvPr>
            <p:ph sz="quarter" idx="14"/>
          </p:nvPr>
        </p:nvSpPr>
        <p:spPr/>
        <p:txBody>
          <a:bodyPr/>
          <a:lstStyle/>
          <a:p>
            <a:pPr marL="256032" lvl="1" indent="-256032">
              <a:spcBef>
                <a:spcPts val="1500"/>
              </a:spcBef>
              <a:buFont typeface="Arial" panose="020B0604020202020204" pitchFamily="34" charset="0"/>
              <a:buChar char="•"/>
            </a:pPr>
            <a:r>
              <a:rPr lang="en-US" altLang="en-US" dirty="0"/>
              <a:t>When the temperature rises from 70°F to 90°F, the curve showing the relationship shifts rightward from the blue curve to the red curve</a:t>
            </a:r>
            <a:r>
              <a:rPr lang="en-US" altLang="en-US" dirty="0" smtClean="0"/>
              <a:t>.</a:t>
            </a:r>
            <a:endParaRPr lang="en-US" altLang="en-US" dirty="0"/>
          </a:p>
        </p:txBody>
      </p:sp>
      <p:graphicFrame>
        <p:nvGraphicFramePr>
          <p:cNvPr id="6" name="Table 5" descr="The table shows ice cream consumption at 70 degrees and 90 degrees for different prices in dollars per scoop. Price = 2, consumption at 70 degrees = 25, consumption at 90 degrees = 50; price = 2.25, consumption at 70 degrees = 18, consumption at 90 degrees =36; price = 2.50, consumption at 70 degrees = 13, consumption at 90 degrees = 26; price = 2.75, consumption at 70 degrees = 10, consumption at 90 degrees = 20; price = 3, consumption at 70 degrees = 7, consumption at 90 degrees = 14; price = 3.25, consumption at 70 degrees = 5, consumption at 90 degrees = 10; price = 3.5, consumption at 70 degrees = 3, consumption at 90 degrees = 6. "/>
          <p:cNvGraphicFramePr>
            <a:graphicFrameLocks noGrp="1"/>
          </p:cNvGraphicFramePr>
          <p:nvPr>
            <p:extLst>
              <p:ext uri="{D42A27DB-BD31-4B8C-83A1-F6EECF244321}">
                <p14:modId xmlns:p14="http://schemas.microsoft.com/office/powerpoint/2010/main" val="683738272"/>
              </p:ext>
            </p:extLst>
          </p:nvPr>
        </p:nvGraphicFramePr>
        <p:xfrm>
          <a:off x="489584" y="3154680"/>
          <a:ext cx="4463416" cy="2788920"/>
        </p:xfrm>
        <a:graphic>
          <a:graphicData uri="http://schemas.openxmlformats.org/drawingml/2006/table">
            <a:tbl>
              <a:tblPr firstRow="1" bandRow="1">
                <a:tableStyleId>{2D5ABB26-0587-4C30-8999-92F81FD0307C}</a:tableStyleId>
              </a:tblPr>
              <a:tblGrid>
                <a:gridCol w="2100898"/>
                <a:gridCol w="901382"/>
                <a:gridCol w="1461136"/>
              </a:tblGrid>
              <a:tr h="304800">
                <a:tc rowSpan="2">
                  <a:txBody>
                    <a:bodyPr/>
                    <a:lstStyle/>
                    <a:p>
                      <a:pPr algn="ctr"/>
                      <a:endParaRPr lang="en-IN" sz="1500" b="1" u="none" strike="noStrike" kern="1200" baseline="0" dirty="0" smtClean="0"/>
                    </a:p>
                    <a:p>
                      <a:pPr algn="ctr"/>
                      <a:r>
                        <a:rPr lang="en-IN" sz="1500" b="1" u="none" strike="noStrike" kern="1200" baseline="0" dirty="0" smtClean="0"/>
                        <a:t>Price</a:t>
                      </a:r>
                      <a:br>
                        <a:rPr lang="en-IN" sz="1500" b="1" u="none" strike="noStrike" kern="1200" baseline="0" dirty="0" smtClean="0"/>
                      </a:br>
                      <a:r>
                        <a:rPr lang="en-IN" sz="1500" b="1" u="none" strike="noStrike" kern="1200" baseline="0" dirty="0" smtClean="0"/>
                        <a:t>(dollars per scoop)</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1500" b="1" u="none" strike="noStrike" kern="1200" baseline="0" dirty="0" smtClean="0"/>
                        <a:t>Ice cream consumption</a:t>
                      </a:r>
                    </a:p>
                    <a:p>
                      <a:pPr algn="ctr"/>
                      <a:r>
                        <a:rPr lang="en-IN" sz="1500" b="1" u="none" strike="noStrike" kern="1200" baseline="0" dirty="0" smtClean="0"/>
                        <a:t>(gallons per day)</a:t>
                      </a:r>
                      <a:endParaRPr lang="en-IN"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r>
              <a:tr h="320040">
                <a:tc vMerge="1">
                  <a:txBody>
                    <a:bodyPr/>
                    <a:lstStyle/>
                    <a:p>
                      <a:endParaRPr lang="en-IN"/>
                    </a:p>
                  </a:txBody>
                  <a:tcPr/>
                </a:tc>
                <a:tc>
                  <a:txBody>
                    <a:bodyPr/>
                    <a:lstStyle/>
                    <a:p>
                      <a:pPr algn="ctr"/>
                      <a:r>
                        <a:rPr lang="en-IN" sz="1400" b="1" u="none" strike="noStrike" kern="1200" baseline="0" dirty="0" smtClean="0"/>
                        <a:t>70ºF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b="1" u="none" strike="noStrike" kern="1200" baseline="0" dirty="0" smtClean="0"/>
                        <a:t>90ºF</a:t>
                      </a:r>
                      <a:endParaRPr lang="en-IN" sz="1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algn="ctr"/>
                      <a:r>
                        <a:rPr lang="en-IN" sz="1200" dirty="0" smtClean="0"/>
                        <a:t>2.00</a:t>
                      </a:r>
                      <a:endParaRPr lang="en-IN" sz="1200" dirty="0"/>
                    </a:p>
                  </a:txBody>
                  <a:tcPr>
                    <a:lnT w="12700" cap="flat" cmpd="sng" algn="ctr">
                      <a:solidFill>
                        <a:schemeClr val="tx1"/>
                      </a:solidFill>
                      <a:prstDash val="solid"/>
                      <a:round/>
                      <a:headEnd type="none" w="med" len="med"/>
                      <a:tailEnd type="none" w="med" len="med"/>
                    </a:lnT>
                  </a:tcPr>
                </a:tc>
                <a:tc>
                  <a:txBody>
                    <a:bodyPr/>
                    <a:lstStyle/>
                    <a:p>
                      <a:pPr algn="r"/>
                      <a:r>
                        <a:rPr lang="en-IN" sz="1200" dirty="0" smtClean="0"/>
                        <a:t>25</a:t>
                      </a:r>
                      <a:endParaRPr lang="en-IN" sz="1200" dirty="0"/>
                    </a:p>
                  </a:txBody>
                  <a:tcPr marR="432000">
                    <a:lnT w="12700" cap="flat" cmpd="sng" algn="ctr">
                      <a:solidFill>
                        <a:schemeClr val="tx1"/>
                      </a:solidFill>
                      <a:prstDash val="solid"/>
                      <a:round/>
                      <a:headEnd type="none" w="med" len="med"/>
                      <a:tailEnd type="none" w="med" len="med"/>
                    </a:lnT>
                  </a:tcPr>
                </a:tc>
                <a:tc>
                  <a:txBody>
                    <a:bodyPr/>
                    <a:lstStyle/>
                    <a:p>
                      <a:pPr algn="r"/>
                      <a:r>
                        <a:rPr lang="en-IN" sz="1200" dirty="0" smtClean="0"/>
                        <a:t>50</a:t>
                      </a:r>
                      <a:endParaRPr lang="en-IN" sz="1200" dirty="0"/>
                    </a:p>
                  </a:txBody>
                  <a:tcPr marR="540000">
                    <a:lnT w="12700" cap="flat" cmpd="sng" algn="ctr">
                      <a:solidFill>
                        <a:schemeClr val="tx1"/>
                      </a:solidFill>
                      <a:prstDash val="solid"/>
                      <a:round/>
                      <a:headEnd type="none" w="med" len="med"/>
                      <a:tailEnd type="none" w="med" len="med"/>
                    </a:lnT>
                  </a:tcPr>
                </a:tc>
              </a:tr>
              <a:tr h="152400">
                <a:tc>
                  <a:txBody>
                    <a:bodyPr/>
                    <a:lstStyle/>
                    <a:p>
                      <a:pPr algn="ctr"/>
                      <a:r>
                        <a:rPr lang="en-IN" sz="1200" dirty="0" smtClean="0"/>
                        <a:t>2.25</a:t>
                      </a:r>
                      <a:endParaRPr lang="en-IN" sz="1200" dirty="0"/>
                    </a:p>
                  </a:txBody>
                  <a:tcPr/>
                </a:tc>
                <a:tc>
                  <a:txBody>
                    <a:bodyPr/>
                    <a:lstStyle/>
                    <a:p>
                      <a:pPr algn="r"/>
                      <a:r>
                        <a:rPr lang="en-IN" sz="1200" dirty="0" smtClean="0"/>
                        <a:t>18</a:t>
                      </a:r>
                      <a:endParaRPr lang="en-IN" sz="1200" dirty="0"/>
                    </a:p>
                  </a:txBody>
                  <a:tcPr marR="432000"/>
                </a:tc>
                <a:tc>
                  <a:txBody>
                    <a:bodyPr/>
                    <a:lstStyle/>
                    <a:p>
                      <a:pPr algn="r"/>
                      <a:r>
                        <a:rPr lang="en-IN" sz="1200" dirty="0" smtClean="0"/>
                        <a:t>36</a:t>
                      </a:r>
                      <a:endParaRPr lang="en-IN" sz="1200" dirty="0"/>
                    </a:p>
                  </a:txBody>
                  <a:tcPr marR="540000"/>
                </a:tc>
              </a:tr>
              <a:tr h="0">
                <a:tc>
                  <a:txBody>
                    <a:bodyPr/>
                    <a:lstStyle/>
                    <a:p>
                      <a:pPr algn="ctr"/>
                      <a:r>
                        <a:rPr lang="en-IN" sz="1200" dirty="0" smtClean="0"/>
                        <a:t>2.50</a:t>
                      </a:r>
                      <a:endParaRPr lang="en-IN" sz="1200" dirty="0"/>
                    </a:p>
                  </a:txBody>
                  <a:tcPr/>
                </a:tc>
                <a:tc>
                  <a:txBody>
                    <a:bodyPr/>
                    <a:lstStyle/>
                    <a:p>
                      <a:pPr algn="r"/>
                      <a:r>
                        <a:rPr lang="en-IN" sz="1200" dirty="0" smtClean="0"/>
                        <a:t>13</a:t>
                      </a:r>
                      <a:endParaRPr lang="en-IN" sz="1200" dirty="0"/>
                    </a:p>
                  </a:txBody>
                  <a:tcPr marR="432000"/>
                </a:tc>
                <a:tc>
                  <a:txBody>
                    <a:bodyPr/>
                    <a:lstStyle/>
                    <a:p>
                      <a:pPr algn="r"/>
                      <a:r>
                        <a:rPr lang="en-IN" sz="1200" dirty="0" smtClean="0"/>
                        <a:t>26</a:t>
                      </a:r>
                      <a:endParaRPr lang="en-IN" sz="1200" dirty="0"/>
                    </a:p>
                  </a:txBody>
                  <a:tcPr marR="540000"/>
                </a:tc>
              </a:tr>
              <a:tr h="137160">
                <a:tc>
                  <a:txBody>
                    <a:bodyPr/>
                    <a:lstStyle/>
                    <a:p>
                      <a:pPr algn="ctr"/>
                      <a:r>
                        <a:rPr lang="en-IN" sz="1200" b="1" dirty="0" smtClean="0"/>
                        <a:t>2.75</a:t>
                      </a:r>
                      <a:endParaRPr lang="en-IN" sz="1200" b="1" dirty="0"/>
                    </a:p>
                  </a:txBody>
                  <a:tcPr/>
                </a:tc>
                <a:tc>
                  <a:txBody>
                    <a:bodyPr/>
                    <a:lstStyle/>
                    <a:p>
                      <a:pPr algn="r"/>
                      <a:r>
                        <a:rPr lang="en-IN" sz="1200" b="1" dirty="0" smtClean="0"/>
                        <a:t>10</a:t>
                      </a:r>
                      <a:endParaRPr lang="en-IN" sz="1200" b="1" dirty="0"/>
                    </a:p>
                  </a:txBody>
                  <a:tcPr marR="432000"/>
                </a:tc>
                <a:tc>
                  <a:txBody>
                    <a:bodyPr/>
                    <a:lstStyle/>
                    <a:p>
                      <a:pPr algn="r"/>
                      <a:r>
                        <a:rPr lang="en-IN" sz="1200" b="1" dirty="0" smtClean="0"/>
                        <a:t>20</a:t>
                      </a:r>
                      <a:endParaRPr lang="en-IN" sz="1200" b="1" dirty="0"/>
                    </a:p>
                  </a:txBody>
                  <a:tcPr marR="540000"/>
                </a:tc>
              </a:tr>
              <a:tr h="0">
                <a:tc>
                  <a:txBody>
                    <a:bodyPr/>
                    <a:lstStyle/>
                    <a:p>
                      <a:pPr algn="ctr"/>
                      <a:r>
                        <a:rPr lang="en-IN" sz="1200" dirty="0" smtClean="0"/>
                        <a:t>3.00</a:t>
                      </a:r>
                      <a:endParaRPr lang="en-IN" sz="1200" dirty="0"/>
                    </a:p>
                  </a:txBody>
                  <a:tcPr/>
                </a:tc>
                <a:tc>
                  <a:txBody>
                    <a:bodyPr/>
                    <a:lstStyle/>
                    <a:p>
                      <a:pPr algn="r"/>
                      <a:r>
                        <a:rPr lang="en-IN" sz="1200" dirty="0" smtClean="0"/>
                        <a:t>7</a:t>
                      </a:r>
                      <a:endParaRPr lang="en-IN" sz="1200" dirty="0"/>
                    </a:p>
                  </a:txBody>
                  <a:tcPr marR="432000"/>
                </a:tc>
                <a:tc>
                  <a:txBody>
                    <a:bodyPr/>
                    <a:lstStyle/>
                    <a:p>
                      <a:pPr algn="r"/>
                      <a:r>
                        <a:rPr lang="en-IN" sz="1200" dirty="0" smtClean="0"/>
                        <a:t>14</a:t>
                      </a:r>
                      <a:endParaRPr lang="en-IN" sz="1200" dirty="0"/>
                    </a:p>
                  </a:txBody>
                  <a:tcPr marR="540000"/>
                </a:tc>
              </a:tr>
              <a:tr h="121920">
                <a:tc>
                  <a:txBody>
                    <a:bodyPr/>
                    <a:lstStyle/>
                    <a:p>
                      <a:pPr algn="ctr"/>
                      <a:r>
                        <a:rPr lang="en-IN" sz="1200" dirty="0" smtClean="0"/>
                        <a:t>3.25</a:t>
                      </a:r>
                      <a:endParaRPr lang="en-IN" sz="1200" dirty="0"/>
                    </a:p>
                  </a:txBody>
                  <a:tcPr/>
                </a:tc>
                <a:tc>
                  <a:txBody>
                    <a:bodyPr/>
                    <a:lstStyle/>
                    <a:p>
                      <a:pPr algn="r"/>
                      <a:r>
                        <a:rPr lang="en-IN" sz="1200" dirty="0" smtClean="0"/>
                        <a:t>5</a:t>
                      </a:r>
                      <a:endParaRPr lang="en-IN" sz="1200" dirty="0"/>
                    </a:p>
                  </a:txBody>
                  <a:tcPr marR="432000"/>
                </a:tc>
                <a:tc>
                  <a:txBody>
                    <a:bodyPr/>
                    <a:lstStyle/>
                    <a:p>
                      <a:pPr algn="r"/>
                      <a:r>
                        <a:rPr lang="en-IN" sz="1200" dirty="0" smtClean="0"/>
                        <a:t>10</a:t>
                      </a:r>
                      <a:endParaRPr lang="en-IN" sz="1200" dirty="0"/>
                    </a:p>
                  </a:txBody>
                  <a:tcPr marR="540000"/>
                </a:tc>
              </a:tr>
              <a:tr h="152400">
                <a:tc>
                  <a:txBody>
                    <a:bodyPr/>
                    <a:lstStyle/>
                    <a:p>
                      <a:pPr algn="ctr"/>
                      <a:r>
                        <a:rPr lang="en-IN" sz="1200" dirty="0" smtClean="0"/>
                        <a:t>3.50</a:t>
                      </a:r>
                      <a:endParaRPr lang="en-IN" sz="1200" dirty="0"/>
                    </a:p>
                  </a:txBody>
                  <a:tcPr>
                    <a:lnB w="12700" cap="flat" cmpd="sng" algn="ctr">
                      <a:solidFill>
                        <a:schemeClr val="tx1"/>
                      </a:solidFill>
                      <a:prstDash val="solid"/>
                      <a:round/>
                      <a:headEnd type="none" w="med" len="med"/>
                      <a:tailEnd type="none" w="med" len="med"/>
                    </a:lnB>
                  </a:tcPr>
                </a:tc>
                <a:tc>
                  <a:txBody>
                    <a:bodyPr/>
                    <a:lstStyle/>
                    <a:p>
                      <a:pPr algn="r"/>
                      <a:r>
                        <a:rPr lang="en-IN" sz="1200" dirty="0" smtClean="0"/>
                        <a:t>3</a:t>
                      </a:r>
                      <a:endParaRPr lang="en-IN" sz="1200" dirty="0"/>
                    </a:p>
                  </a:txBody>
                  <a:tcPr marR="432000">
                    <a:lnB w="12700" cap="flat" cmpd="sng" algn="ctr">
                      <a:solidFill>
                        <a:schemeClr val="tx1"/>
                      </a:solidFill>
                      <a:prstDash val="solid"/>
                      <a:round/>
                      <a:headEnd type="none" w="med" len="med"/>
                      <a:tailEnd type="none" w="med" len="med"/>
                    </a:lnB>
                  </a:tcPr>
                </a:tc>
                <a:tc>
                  <a:txBody>
                    <a:bodyPr/>
                    <a:lstStyle/>
                    <a:p>
                      <a:pPr algn="r"/>
                      <a:r>
                        <a:rPr lang="en-IN" sz="1200" dirty="0" smtClean="0"/>
                        <a:t>6</a:t>
                      </a:r>
                      <a:endParaRPr lang="en-IN" sz="1200" dirty="0"/>
                    </a:p>
                  </a:txBody>
                  <a:tcPr marR="540000">
                    <a:lnB w="12700" cap="flat" cmpd="sng" algn="ctr">
                      <a:solidFill>
                        <a:schemeClr val="tx1"/>
                      </a:solidFill>
                      <a:prstDash val="solid"/>
                      <a:round/>
                      <a:headEnd type="none" w="med" len="med"/>
                      <a:tailEnd type="none" w="med" len="med"/>
                    </a:lnB>
                  </a:tcPr>
                </a:tc>
              </a:tr>
            </a:tbl>
          </a:graphicData>
        </a:graphic>
      </p:graphicFrame>
      <p:pic>
        <p:nvPicPr>
          <p:cNvPr id="3" name="Picture 2" descr="The graph of ice cream consumption in gallons per day at 90 degrees Fahrenheit is the graph of ice cream consumption for 70 degrees shifted right. The graph for 90 degrees is higher and appears more gradu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244" y="2874727"/>
            <a:ext cx="3459956" cy="3373673"/>
          </a:xfrm>
          <a:prstGeom prst="rect">
            <a:avLst/>
          </a:prstGeom>
        </p:spPr>
      </p:pic>
    </p:spTree>
    <p:extLst>
      <p:ext uri="{BB962C8B-B14F-4D97-AF65-F5344CB8AC3E}">
        <p14:creationId xmlns:p14="http://schemas.microsoft.com/office/powerpoint/2010/main" val="104608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smtClean="0"/>
              <a:t>(2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p:txBody>
          <a:bodyPr/>
          <a:lstStyle/>
          <a:p>
            <a:pPr>
              <a:defRPr/>
            </a:pPr>
            <a:r>
              <a:rPr lang="en-US" altLang="en-US" sz="2400" b="1" dirty="0"/>
              <a:t>What, How, and For Whom?</a:t>
            </a:r>
          </a:p>
          <a:p>
            <a:pPr lvl="1" indent="-259200">
              <a:defRPr/>
            </a:pPr>
            <a:r>
              <a:rPr lang="en-US" altLang="en-US" sz="2000" b="1" dirty="0"/>
              <a:t>Goods and services</a:t>
            </a:r>
            <a:r>
              <a:rPr lang="en-US" altLang="en-US" sz="2000" dirty="0"/>
              <a:t> are the objects that people value and produce to satisfy human wants.</a:t>
            </a:r>
          </a:p>
          <a:p>
            <a:pPr marL="255600">
              <a:defRPr/>
            </a:pPr>
            <a:r>
              <a:rPr lang="en-CA" altLang="en-US" sz="2400" b="1" dirty="0" smtClean="0">
                <a:cs typeface="Arial" panose="020B0604020202020204" pitchFamily="34" charset="0"/>
              </a:rPr>
              <a:t>What</a:t>
            </a:r>
            <a:r>
              <a:rPr lang="en-CA" altLang="en-US" sz="2400" b="1" dirty="0">
                <a:cs typeface="Arial" panose="020B0604020202020204" pitchFamily="34" charset="0"/>
              </a:rPr>
              <a:t>?</a:t>
            </a:r>
            <a:endParaRPr lang="en-US" altLang="en-US" sz="2400" b="1" dirty="0"/>
          </a:p>
          <a:p>
            <a:pPr lvl="1" indent="-259200">
              <a:defRPr/>
            </a:pPr>
            <a:r>
              <a:rPr lang="en-US" altLang="en-US" sz="2000" dirty="0"/>
              <a:t>Agriculture accounts for less than 1 percent of total U.S. production, manufactured goods for 22 percent, and services for 77 percent. </a:t>
            </a:r>
          </a:p>
          <a:p>
            <a:pPr lvl="1" indent="-259200">
              <a:defRPr/>
            </a:pPr>
            <a:r>
              <a:rPr lang="en-US" altLang="en-US" sz="2000" dirty="0"/>
              <a:t>In China, agriculture accounts for 11 percent of total production, manufactured goods for 47 percent, and services for 43 percent</a:t>
            </a:r>
            <a:r>
              <a:rPr lang="en-US" altLang="en-US" sz="2000" dirty="0" smtClean="0"/>
              <a:t>.</a:t>
            </a:r>
            <a:endParaRPr lang="en-US" altLang="en-US" sz="2000" dirty="0"/>
          </a:p>
        </p:txBody>
      </p:sp>
    </p:spTree>
    <p:extLst>
      <p:ext uri="{BB962C8B-B14F-4D97-AF65-F5344CB8AC3E}">
        <p14:creationId xmlns:p14="http://schemas.microsoft.com/office/powerpoint/2010/main" val="397089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smtClean="0"/>
              <a:t>(3 </a:t>
            </a:r>
            <a:r>
              <a:rPr lang="en-US" altLang="en-US" sz="2000" dirty="0"/>
              <a:t>of </a:t>
            </a:r>
            <a:r>
              <a:rPr lang="en-US" altLang="en-US" sz="2000" dirty="0" smtClean="0"/>
              <a:t>17)</a:t>
            </a:r>
            <a:endParaRPr lang="en-IN" dirty="0"/>
          </a:p>
        </p:txBody>
      </p:sp>
      <p:sp>
        <p:nvSpPr>
          <p:cNvPr id="4" name="Content Placeholder 3"/>
          <p:cNvSpPr>
            <a:spLocks noGrp="1"/>
          </p:cNvSpPr>
          <p:nvPr>
            <p:ph sz="quarter" idx="14"/>
          </p:nvPr>
        </p:nvSpPr>
        <p:spPr>
          <a:xfrm>
            <a:off x="457200" y="1600200"/>
            <a:ext cx="4114800" cy="4525963"/>
          </a:xfrm>
        </p:spPr>
        <p:txBody>
          <a:bodyPr/>
          <a:lstStyle/>
          <a:p>
            <a:pPr marL="255600" lvl="1" indent="-266400">
              <a:lnSpc>
                <a:spcPct val="90000"/>
              </a:lnSpc>
              <a:spcBef>
                <a:spcPts val="1200"/>
              </a:spcBef>
              <a:buFont typeface="Arial" panose="020B0604020202020204" pitchFamily="34" charset="0"/>
              <a:buChar char="•"/>
            </a:pPr>
            <a:r>
              <a:rPr lang="en-US" altLang="en-US" dirty="0"/>
              <a:t>Figure 1.1 shows these numbers for the United States and China. </a:t>
            </a:r>
          </a:p>
          <a:p>
            <a:pPr marL="255600" lvl="1" indent="-266400">
              <a:lnSpc>
                <a:spcPct val="90000"/>
              </a:lnSpc>
              <a:spcBef>
                <a:spcPts val="1200"/>
              </a:spcBef>
              <a:buFont typeface="Arial" panose="020B0604020202020204" pitchFamily="34" charset="0"/>
              <a:buChar char="•"/>
            </a:pPr>
            <a:r>
              <a:rPr lang="en-US" altLang="en-US" dirty="0"/>
              <a:t>It also shows the numbers  for Brazil. </a:t>
            </a:r>
          </a:p>
          <a:p>
            <a:pPr marL="255600" lvl="1" indent="-266400">
              <a:lnSpc>
                <a:spcPct val="90000"/>
              </a:lnSpc>
              <a:spcBef>
                <a:spcPts val="1200"/>
              </a:spcBef>
              <a:buFont typeface="Arial" panose="020B0604020202020204" pitchFamily="34" charset="0"/>
              <a:buChar char="•"/>
            </a:pPr>
            <a:r>
              <a:rPr lang="en-US" altLang="en-US" dirty="0"/>
              <a:t>What determines these patterns of production?</a:t>
            </a:r>
          </a:p>
          <a:p>
            <a:pPr marL="255600" lvl="1" indent="-266400">
              <a:lnSpc>
                <a:spcPct val="90000"/>
              </a:lnSpc>
              <a:spcBef>
                <a:spcPts val="1200"/>
              </a:spcBef>
              <a:buFont typeface="Arial" panose="020B0604020202020204" pitchFamily="34" charset="0"/>
              <a:buChar char="•"/>
            </a:pPr>
            <a:r>
              <a:rPr lang="en-US" altLang="en-US" dirty="0"/>
              <a:t>How do choices end up determining the quantity of each item produced in the United States and around the world</a:t>
            </a:r>
            <a:r>
              <a:rPr lang="en-US" altLang="en-US" dirty="0" smtClean="0"/>
              <a:t>?</a:t>
            </a:r>
            <a:endParaRPr lang="en-US" altLang="en-US" dirty="0"/>
          </a:p>
        </p:txBody>
      </p:sp>
      <p:pic>
        <p:nvPicPr>
          <p:cNvPr id="5" name="Picture 4" descr="A horizontal bar graph: production for three countries. United States: agriculture 2%, manufacturing 20%, services 88%. Brazil: agriculture 5%, manufacturing 25%, services 70%. China: agriculture 8%, manufacturing 47%, services 45%. All values estim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882" y="2057400"/>
            <a:ext cx="44116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84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Big Economic Questions </a:t>
            </a:r>
            <a:r>
              <a:rPr lang="en-US" altLang="en-US" sz="2000" dirty="0" smtClean="0"/>
              <a:t>(4 of 17)</a:t>
            </a:r>
            <a:endParaRPr lang="en-IN" dirty="0"/>
          </a:p>
        </p:txBody>
      </p:sp>
      <p:sp>
        <p:nvSpPr>
          <p:cNvPr id="4" name="Content Placeholder 3"/>
          <p:cNvSpPr>
            <a:spLocks noGrp="1"/>
          </p:cNvSpPr>
          <p:nvPr>
            <p:ph sz="quarter" idx="14"/>
          </p:nvPr>
        </p:nvSpPr>
        <p:spPr/>
        <p:txBody>
          <a:bodyPr/>
          <a:lstStyle/>
          <a:p>
            <a:pPr marL="114300"/>
            <a:r>
              <a:rPr lang="en-US" altLang="en-US" sz="2400" b="1" dirty="0"/>
              <a:t>How?</a:t>
            </a:r>
          </a:p>
          <a:p>
            <a:pPr lvl="1" indent="-259200">
              <a:spcBef>
                <a:spcPts val="1200"/>
              </a:spcBef>
            </a:pPr>
            <a:r>
              <a:rPr lang="en-US" altLang="en-US" sz="2000" dirty="0"/>
              <a:t>Goods and services are produced by using productive resources that economists call </a:t>
            </a:r>
            <a:r>
              <a:rPr lang="en-US" altLang="en-US" sz="2000" b="1" dirty="0"/>
              <a:t>factors of production</a:t>
            </a:r>
            <a:r>
              <a:rPr lang="en-US" altLang="en-US" sz="2000" dirty="0"/>
              <a:t>.</a:t>
            </a:r>
          </a:p>
          <a:p>
            <a:pPr lvl="1" indent="-259200">
              <a:spcBef>
                <a:spcPts val="1200"/>
              </a:spcBef>
            </a:pPr>
            <a:r>
              <a:rPr lang="en-US" altLang="en-US" sz="2000" dirty="0"/>
              <a:t>Factors of production are grouped into four categories:</a:t>
            </a:r>
            <a:endParaRPr lang="en-US" altLang="en-US" dirty="0"/>
          </a:p>
          <a:p>
            <a:pPr lvl="2">
              <a:spcBef>
                <a:spcPts val="1200"/>
              </a:spcBef>
              <a:buSzPct val="120000"/>
            </a:pPr>
            <a:r>
              <a:rPr lang="en-US" altLang="en-US" dirty="0"/>
              <a:t> </a:t>
            </a:r>
            <a:r>
              <a:rPr lang="en-US" altLang="en-US" sz="1800" dirty="0"/>
              <a:t>Land</a:t>
            </a:r>
          </a:p>
          <a:p>
            <a:pPr lvl="2">
              <a:spcBef>
                <a:spcPts val="1200"/>
              </a:spcBef>
              <a:buSzPct val="120000"/>
            </a:pPr>
            <a:r>
              <a:rPr lang="en-US" altLang="en-US" sz="1800" dirty="0"/>
              <a:t> Labor</a:t>
            </a:r>
          </a:p>
          <a:p>
            <a:pPr lvl="2">
              <a:spcBef>
                <a:spcPts val="1200"/>
              </a:spcBef>
              <a:buSzPct val="120000"/>
            </a:pPr>
            <a:r>
              <a:rPr lang="en-US" altLang="en-US" sz="1800" dirty="0"/>
              <a:t> Capital</a:t>
            </a:r>
          </a:p>
          <a:p>
            <a:pPr lvl="2">
              <a:spcBef>
                <a:spcPts val="1200"/>
              </a:spcBef>
              <a:buSzPct val="120000"/>
            </a:pPr>
            <a:r>
              <a:rPr lang="en-US" altLang="en-US" sz="1800" dirty="0"/>
              <a:t> </a:t>
            </a:r>
            <a:r>
              <a:rPr lang="en-US" altLang="en-US" sz="1800" dirty="0" smtClean="0"/>
              <a:t>Entrepreneurship</a:t>
            </a:r>
            <a:endParaRPr lang="en-US" altLang="en-US" sz="1800" dirty="0"/>
          </a:p>
        </p:txBody>
      </p:sp>
    </p:spTree>
    <p:extLst>
      <p:ext uri="{BB962C8B-B14F-4D97-AF65-F5344CB8AC3E}">
        <p14:creationId xmlns:p14="http://schemas.microsoft.com/office/powerpoint/2010/main" val="1225419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5188</Words>
  <Application>Microsoft Office PowerPoint</Application>
  <PresentationFormat>On-screen Show (4:3)</PresentationFormat>
  <Paragraphs>567</Paragraphs>
  <Slides>68</Slides>
  <Notes>10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508 Lecture</vt:lpstr>
      <vt:lpstr>ECONOMICS</vt:lpstr>
      <vt:lpstr>Chapter Outline and Learning Objectives</vt:lpstr>
      <vt:lpstr>Definition of Economics (1 of 3)</vt:lpstr>
      <vt:lpstr>Definition of Economics (2 of 3)</vt:lpstr>
      <vt:lpstr>Definition of Economics (3 of 3)</vt:lpstr>
      <vt:lpstr>Two Big Economic Questions (1 of 17)</vt:lpstr>
      <vt:lpstr>Two Big Economic Questions (2 of 17)</vt:lpstr>
      <vt:lpstr>Two Big Economic Questions (3 of 17)</vt:lpstr>
      <vt:lpstr>Two Big Economic Questions (4 of 17)</vt:lpstr>
      <vt:lpstr>Two Big Economic Questions (5 of 17)</vt:lpstr>
      <vt:lpstr>Two Big Economic Questions (6 of 17)</vt:lpstr>
      <vt:lpstr>Two Big Economic Questions (7 of 17)</vt:lpstr>
      <vt:lpstr>Two Big Economic Questions (8 of 17)</vt:lpstr>
      <vt:lpstr>Two Big Economic Questions (9 of 17)</vt:lpstr>
      <vt:lpstr>Two Big Economic Questions (10 of 17)</vt:lpstr>
      <vt:lpstr>Two Big Economic Questions (11 of 17)</vt:lpstr>
      <vt:lpstr>Two Big Economic Questions (12 of 17)</vt:lpstr>
      <vt:lpstr>Two Big Economic Questions (13 of 17)</vt:lpstr>
      <vt:lpstr>Two Big Economic Questions (14 of 17)</vt:lpstr>
      <vt:lpstr>Two Big Economic Questions (15 of 17)</vt:lpstr>
      <vt:lpstr>Two Big Economic Questions (16 of 17)</vt:lpstr>
      <vt:lpstr>Two Big Economic Questions (17 of 17)</vt:lpstr>
      <vt:lpstr>Economic Way of Thinking (1 of 3)</vt:lpstr>
      <vt:lpstr>Economic Way of Thinking (2 of 3)</vt:lpstr>
      <vt:lpstr>Economic Way of Thinking (3 of 3)</vt:lpstr>
      <vt:lpstr>The Economic Way of Thinking (1 of 5)</vt:lpstr>
      <vt:lpstr>The Economic Way of Thinking (2 of 5)</vt:lpstr>
      <vt:lpstr>The Economic Way of Thinking (3 of 5)</vt:lpstr>
      <vt:lpstr>The Economic Way of Thinking (4 of 5)</vt:lpstr>
      <vt:lpstr>The Economic Way of Thinking (5 of 5)</vt:lpstr>
      <vt:lpstr>Economics: A Social Science and Policy Tool (1 of 4)</vt:lpstr>
      <vt:lpstr>Economics: A Social Science and Policy Tool (2 of 4)</vt:lpstr>
      <vt:lpstr>Economics: A Social Science and Policy Tool (3 of 4)</vt:lpstr>
      <vt:lpstr>Economics: A Social Science and Policy Tool (4 of 4)</vt:lpstr>
      <vt:lpstr> APPENDIX</vt:lpstr>
      <vt:lpstr>After studying this chapter, you will be able to:</vt:lpstr>
      <vt:lpstr>Graphing Data (1 of 9)</vt:lpstr>
      <vt:lpstr>Graphing Data (2 of 9)</vt:lpstr>
      <vt:lpstr>Graphing Data (3 of 9)</vt:lpstr>
      <vt:lpstr>Graphing Data (4 of 9)</vt:lpstr>
      <vt:lpstr>Graphing Data (5 of 9)</vt:lpstr>
      <vt:lpstr>Graphing Data (6 of 9)</vt:lpstr>
      <vt:lpstr>Graphing Data (7 of 9)</vt:lpstr>
      <vt:lpstr>Graphing Data (8 of 9)</vt:lpstr>
      <vt:lpstr>Graphing Data (9 of 9)</vt:lpstr>
      <vt:lpstr>Graphs used in Economic Models (1 of 9)</vt:lpstr>
      <vt:lpstr>Graphs used in Economic Models (2 of 9)</vt:lpstr>
      <vt:lpstr>Graphs used in Economic Models (3 of 9)</vt:lpstr>
      <vt:lpstr>Graphs used in Economic Models (4 of 9)</vt:lpstr>
      <vt:lpstr>Graphs used in Economic Models (5 of 9)</vt:lpstr>
      <vt:lpstr>Graphs used in Economic Models (6 of 9)</vt:lpstr>
      <vt:lpstr>Graphs used in Economic Models (7 of 9)</vt:lpstr>
      <vt:lpstr>Graphs used in Economic Models (8 of 9)</vt:lpstr>
      <vt:lpstr>Graphs used in Economic Models (8 of 9)</vt:lpstr>
      <vt:lpstr>The Slope of a Relationship (1 of 6)</vt:lpstr>
      <vt:lpstr>The Slope of a Relationship (2 of 6)</vt:lpstr>
      <vt:lpstr>The Slope of a Relationship (3 of 6)</vt:lpstr>
      <vt:lpstr>The Slope of a Relationship (4 of 6)</vt:lpstr>
      <vt:lpstr>The Slope of a Relationship (5 of 6)</vt:lpstr>
      <vt:lpstr>The Slope of a Relationship (6 of 6)</vt:lpstr>
      <vt:lpstr>Graphing Relationships Among More Than Two Variables (1 of 8)</vt:lpstr>
      <vt:lpstr>Graphing Relationships Among More Than Two Variables (2 of 8)</vt:lpstr>
      <vt:lpstr>Graphing Relationships Among More Than Two Variables (3 of 8)</vt:lpstr>
      <vt:lpstr>Graphing Relationships Among More Than Two Variables (4 of 8)</vt:lpstr>
      <vt:lpstr>Graphing Relationships Among More Than Two Variables (5 of 8)</vt:lpstr>
      <vt:lpstr>Graphing Relationships Among More Than Two Variables (6 of 8)</vt:lpstr>
      <vt:lpstr>Graphing Relationships Among More Than Two Variables (7 of 8)</vt:lpstr>
      <vt:lpstr>Graphing Relationships Among More Than Two Variables (8 of 8)</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sameerjena</cp:lastModifiedBy>
  <cp:revision>298</cp:revision>
  <dcterms:created xsi:type="dcterms:W3CDTF">2014-10-10T17:07:42Z</dcterms:created>
  <dcterms:modified xsi:type="dcterms:W3CDTF">2015-08-20T14:15:55Z</dcterms:modified>
</cp:coreProperties>
</file>