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303" r:id="rId2"/>
    <p:sldId id="308" r:id="rId3"/>
    <p:sldId id="309" r:id="rId4"/>
    <p:sldId id="307" r:id="rId5"/>
    <p:sldId id="310" r:id="rId6"/>
    <p:sldId id="311" r:id="rId7"/>
    <p:sldId id="312" r:id="rId8"/>
    <p:sldId id="314" r:id="rId9"/>
    <p:sldId id="315" r:id="rId10"/>
    <p:sldId id="316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22"/>
    <p:restoredTop sz="94803"/>
  </p:normalViewPr>
  <p:slideViewPr>
    <p:cSldViewPr snapToGrid="0" snapToObjects="1">
      <p:cViewPr>
        <p:scale>
          <a:sx n="50" d="100"/>
          <a:sy n="50" d="100"/>
        </p:scale>
        <p:origin x="-547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9918-98AF-C246-80A2-CB2969ADAD10}" type="datetimeFigureOut">
              <a:rPr kumimoji="1" lang="zh-CN" altLang="en-US" smtClean="0"/>
              <a:pPr/>
              <a:t>2018/2/7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31764-3E71-534C-A5AB-4DFE0412C772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596646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0342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0FA2C5F-42F5-4268-9DE7-195CEF80B61D}" type="slidenum">
              <a:rPr lang="zh-TW" altLang="en-US" smtClean="0">
                <a:ea typeface="新細明體" charset="-120"/>
              </a:rPr>
              <a:pPr/>
              <a:t>10</a:t>
            </a:fld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D4116A3-EAD7-3542-8DD4-938BB6B32491}" type="datetimeFigureOut">
              <a:rPr kumimoji="1" lang="zh-CN" altLang="en-US" smtClean="0"/>
              <a:pPr/>
              <a:t>2018/2/7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ED2BDA-8563-3C49-83AF-408082C653E8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129651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16A3-EAD7-3542-8DD4-938BB6B32491}" type="datetimeFigureOut">
              <a:rPr kumimoji="1" lang="zh-CN" altLang="en-US" smtClean="0"/>
              <a:pPr/>
              <a:t>2018/2/7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2BDA-8563-3C49-83AF-408082C653E8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91747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16A3-EAD7-3542-8DD4-938BB6B32491}" type="datetimeFigureOut">
              <a:rPr kumimoji="1" lang="zh-CN" altLang="en-US" smtClean="0"/>
              <a:pPr/>
              <a:t>2018/2/7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2BDA-8563-3C49-83AF-408082C653E8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289646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0" advTm="0">
    <p:push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16A3-EAD7-3542-8DD4-938BB6B32491}" type="datetimeFigureOut">
              <a:rPr kumimoji="1" lang="zh-CN" altLang="en-US" smtClean="0"/>
              <a:pPr/>
              <a:t>2018/2/7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2BDA-8563-3C49-83AF-408082C653E8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1173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D4116A3-EAD7-3542-8DD4-938BB6B32491}" type="datetimeFigureOut">
              <a:rPr kumimoji="1" lang="zh-CN" altLang="en-US" smtClean="0"/>
              <a:pPr/>
              <a:t>2018/2/7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4ED2BDA-8563-3C49-83AF-408082C653E8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="" xmlns:p14="http://schemas.microsoft.com/office/powerpoint/2010/main" val="15284144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16A3-EAD7-3542-8DD4-938BB6B32491}" type="datetimeFigureOut">
              <a:rPr kumimoji="1" lang="zh-CN" altLang="en-US" smtClean="0"/>
              <a:pPr/>
              <a:t>2018/2/7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2BDA-8563-3C49-83AF-408082C653E8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00940643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16A3-EAD7-3542-8DD4-938BB6B32491}" type="datetimeFigureOut">
              <a:rPr kumimoji="1" lang="zh-CN" altLang="en-US" smtClean="0"/>
              <a:pPr/>
              <a:t>2018/2/7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2BDA-8563-3C49-83AF-408082C653E8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76613713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16A3-EAD7-3542-8DD4-938BB6B32491}" type="datetimeFigureOut">
              <a:rPr kumimoji="1" lang="zh-CN" altLang="en-US" smtClean="0"/>
              <a:pPr/>
              <a:t>2018/2/7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2BDA-8563-3C49-83AF-408082C653E8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54796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16A3-EAD7-3542-8DD4-938BB6B32491}" type="datetimeFigureOut">
              <a:rPr kumimoji="1" lang="zh-CN" altLang="en-US" smtClean="0"/>
              <a:pPr/>
              <a:t>2018/2/7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2BDA-8563-3C49-83AF-408082C653E8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062045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3D4116A3-EAD7-3542-8DD4-938BB6B32491}" type="datetimeFigureOut">
              <a:rPr kumimoji="1" lang="zh-CN" altLang="en-US" smtClean="0"/>
              <a:pPr/>
              <a:t>2018/2/7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84ED2BDA-8563-3C49-83AF-408082C653E8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205992656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3D4116A3-EAD7-3542-8DD4-938BB6B32491}" type="datetimeFigureOut">
              <a:rPr kumimoji="1" lang="zh-CN" altLang="en-US" smtClean="0"/>
              <a:pPr/>
              <a:t>2018/2/7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84ED2BDA-8563-3C49-83AF-408082C653E8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601921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D4116A3-EAD7-3542-8DD4-938BB6B32491}" type="datetimeFigureOut">
              <a:rPr kumimoji="1" lang="zh-CN" altLang="en-US" smtClean="0"/>
              <a:pPr/>
              <a:t>2018/2/7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4ED2BDA-8563-3C49-83AF-408082C653E8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  <p:sp>
        <p:nvSpPr>
          <p:cNvPr id="11" name="Freeform 6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1917057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aezcpc@nccu.edu.t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3.nccu.edu.tw/~iaezcpc/English%20index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udn.com/search/tagging/2/%E6%80%A7%E4%BE%B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翻轉性別教育-PP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6649" y="1874517"/>
            <a:ext cx="11055351" cy="428148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None/>
            </a:pPr>
            <a:endParaRPr lang="en-US" altLang="zh-TW" dirty="0" smtClean="0"/>
          </a:p>
          <a:p>
            <a:pPr eaLnBrk="1" hangingPunct="1">
              <a:buFont typeface="Wingdings" pitchFamily="2" charset="2"/>
              <a:buNone/>
            </a:pPr>
            <a:endParaRPr lang="en-US" altLang="zh-TW" sz="3200" b="1" dirty="0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TW" sz="3200" b="1" dirty="0" smtClean="0">
                <a:latin typeface="Times New Roman" pitchFamily="18" charset="0"/>
              </a:rPr>
              <a:t>Email</a:t>
            </a:r>
            <a:r>
              <a:rPr lang="zh-TW" altLang="en-US" sz="3200" b="1" dirty="0" smtClean="0">
                <a:latin typeface="Times New Roman" pitchFamily="18" charset="0"/>
              </a:rPr>
              <a:t>：</a:t>
            </a:r>
            <a:endParaRPr lang="en-US" altLang="zh-TW" sz="3200" b="1" dirty="0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3200" b="1" dirty="0" smtClean="0">
                <a:latin typeface="Times New Roman" pitchFamily="18" charset="0"/>
              </a:rPr>
              <a:t>  </a:t>
            </a:r>
            <a:r>
              <a:rPr lang="en-US" altLang="zh-TW" sz="3200" b="1" dirty="0" smtClean="0">
                <a:latin typeface="Times New Roman" pitchFamily="18" charset="0"/>
              </a:rPr>
              <a:t> </a:t>
            </a:r>
            <a:r>
              <a:rPr lang="en-US" altLang="zh-TW" sz="3200" b="1" dirty="0" smtClean="0">
                <a:latin typeface="Times New Roman" pitchFamily="18" charset="0"/>
                <a:hlinkClick r:id="rId3"/>
              </a:rPr>
              <a:t>iaezcpc@nccu.edu.tw</a:t>
            </a:r>
            <a:r>
              <a:rPr lang="en-US" altLang="zh-TW" sz="3200" b="1" dirty="0" smtClean="0">
                <a:latin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TW" sz="3200" b="1" dirty="0" smtClean="0">
              <a:latin typeface="Times New Roman" pitchFamily="18" charset="0"/>
            </a:endParaRPr>
          </a:p>
          <a:p>
            <a:pPr eaLnBrk="1" hangingPunct="1">
              <a:buNone/>
            </a:pPr>
            <a:r>
              <a:rPr lang="zh-TW" altLang="en-US" sz="3200" b="1" dirty="0" smtClean="0">
                <a:latin typeface="Times New Roman" pitchFamily="18" charset="0"/>
              </a:rPr>
              <a:t>個人網頁：</a:t>
            </a:r>
            <a:r>
              <a:rPr lang="en-US" altLang="zh-TW" sz="3200" b="1" dirty="0" smtClean="0">
                <a:latin typeface="Times New Roman" pitchFamily="18" charset="0"/>
                <a:hlinkClick r:id="rId4"/>
              </a:rPr>
              <a:t>http://www3.nccu.edu.tw/~iaezcpc/English%20index.htm</a:t>
            </a:r>
            <a:endParaRPr lang="en-US" altLang="zh-TW" sz="3200" b="1" dirty="0" smtClean="0">
              <a:latin typeface="Times New Roman" pitchFamily="18" charset="0"/>
            </a:endParaRPr>
          </a:p>
          <a:p>
            <a:pPr eaLnBrk="1" hangingPunct="1"/>
            <a:endParaRPr lang="en-US" altLang="zh-TW" sz="3200" b="1" dirty="0" smtClean="0">
              <a:latin typeface="Times New Roman" pitchFamily="18" charset="0"/>
            </a:endParaRPr>
          </a:p>
          <a:p>
            <a:pPr eaLnBrk="1" hangingPunct="1">
              <a:buNone/>
            </a:pPr>
            <a:r>
              <a:rPr lang="en-US" altLang="zh-TW" sz="3200" b="1" dirty="0" smtClean="0">
                <a:latin typeface="Times New Roman" pitchFamily="18" charset="0"/>
              </a:rPr>
              <a:t> 2018/2/7</a:t>
            </a:r>
          </a:p>
          <a:p>
            <a:pPr eaLnBrk="1" hangingPunct="1"/>
            <a:endParaRPr lang="en-US" altLang="zh-TW" sz="3200" b="1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altLang="zh-TW" sz="3200" b="1" dirty="0" smtClean="0">
              <a:latin typeface="Times New Roman" pitchFamily="18" charset="0"/>
            </a:endParaRPr>
          </a:p>
          <a:p>
            <a:pPr eaLnBrk="1" hangingPunct="1"/>
            <a:endParaRPr lang="en-US" altLang="zh-TW" sz="3200" b="1" dirty="0" smtClean="0">
              <a:latin typeface="Times New Roman" pitchFamily="18" charset="0"/>
            </a:endParaRPr>
          </a:p>
          <a:p>
            <a:pPr eaLnBrk="1" hangingPunct="1"/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寫書動機、、、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466850"/>
            <a:ext cx="10178322" cy="4404363"/>
          </a:xfrm>
        </p:spPr>
        <p:txBody>
          <a:bodyPr>
            <a:noAutofit/>
          </a:bodyPr>
          <a:lstStyle/>
          <a:p>
            <a:r>
              <a:rPr lang="zh-TW" altLang="en-US" sz="2800" b="1" dirty="0" smtClean="0">
                <a:latin typeface="細明體" pitchFamily="49" charset="-120"/>
                <a:ea typeface="細明體" pitchFamily="49" charset="-120"/>
              </a:rPr>
              <a:t>政大校友</a:t>
            </a:r>
            <a:r>
              <a:rPr lang="zh-TW" altLang="zh-TW" sz="2800" b="1" dirty="0" smtClean="0">
                <a:latin typeface="細明體" pitchFamily="49" charset="-120"/>
                <a:ea typeface="細明體" pitchFamily="49" charset="-120"/>
              </a:rPr>
              <a:t>林奕含《房思琪的初戀樂園》一書的震撼</a:t>
            </a:r>
            <a:r>
              <a:rPr lang="zh-TW" altLang="en-US" sz="2800" b="1" dirty="0" smtClean="0">
                <a:latin typeface="細明體" pitchFamily="49" charset="-120"/>
                <a:ea typeface="細明體" pitchFamily="49" charset="-120"/>
              </a:rPr>
              <a:t>。</a:t>
            </a:r>
            <a:endParaRPr lang="en-US" altLang="zh-TW" sz="2800" b="1" dirty="0" smtClean="0">
              <a:latin typeface="細明體" pitchFamily="49" charset="-120"/>
              <a:ea typeface="細明體" pitchFamily="49" charset="-120"/>
            </a:endParaRPr>
          </a:p>
          <a:p>
            <a:endParaRPr lang="en-US" altLang="zh-TW" sz="2800" b="1" dirty="0" smtClean="0">
              <a:latin typeface="細明體" pitchFamily="49" charset="-120"/>
              <a:ea typeface="細明體" pitchFamily="49" charset="-120"/>
            </a:endParaRPr>
          </a:p>
          <a:p>
            <a:r>
              <a:rPr lang="zh-TW" altLang="en-US" sz="2800" b="1" dirty="0" smtClean="0">
                <a:latin typeface="細明體" pitchFamily="49" charset="-120"/>
                <a:ea typeface="細明體" pitchFamily="49" charset="-120"/>
              </a:rPr>
              <a:t>每天攤開報紙、網上搜尋新聞，層出不窮的性侵害、性暴力新聞。</a:t>
            </a:r>
            <a:endParaRPr lang="en-US" altLang="zh-TW" sz="2800" b="1" dirty="0" smtClean="0">
              <a:latin typeface="細明體" pitchFamily="49" charset="-120"/>
              <a:ea typeface="細明體" pitchFamily="49" charset="-120"/>
            </a:endParaRPr>
          </a:p>
          <a:p>
            <a:endParaRPr lang="en-US" altLang="zh-TW" sz="2800" b="1" dirty="0" smtClean="0">
              <a:latin typeface="細明體" pitchFamily="49" charset="-120"/>
              <a:ea typeface="細明體" pitchFamily="49" charset="-120"/>
            </a:endParaRPr>
          </a:p>
          <a:p>
            <a:r>
              <a:rPr lang="zh-TW" altLang="zh-TW" sz="2800" b="1" dirty="0" smtClean="0">
                <a:latin typeface="細明體" pitchFamily="49" charset="-120"/>
                <a:ea typeface="細明體" pitchFamily="49" charset="-120"/>
              </a:rPr>
              <a:t>人類歷史上最大規模的屠殺是房思琪式的強暴</a:t>
            </a:r>
            <a:endParaRPr lang="en-US" altLang="zh-TW" sz="2800" b="1" dirty="0" smtClean="0">
              <a:latin typeface="細明體" pitchFamily="49" charset="-120"/>
              <a:ea typeface="細明體" pitchFamily="49" charset="-120"/>
            </a:endParaRPr>
          </a:p>
          <a:p>
            <a:endParaRPr lang="en-US" altLang="zh-TW" sz="2800" b="1" dirty="0" smtClean="0">
              <a:latin typeface="細明體" pitchFamily="49" charset="-120"/>
              <a:ea typeface="細明體" pitchFamily="49" charset="-120"/>
            </a:endParaRPr>
          </a:p>
          <a:p>
            <a:r>
              <a:rPr lang="zh-TW" altLang="zh-TW" sz="2800" b="1" dirty="0" smtClean="0">
                <a:latin typeface="細明體" pitchFamily="49" charset="-120"/>
                <a:ea typeface="細明體" pitchFamily="49" charset="-120"/>
              </a:rPr>
              <a:t>遭遇性侵與性暴力受害者，主要介於十二到十八歲占多數，且往往報案率不到一成</a:t>
            </a:r>
            <a:r>
              <a:rPr lang="zh-TW" altLang="en-US" sz="2800" b="1" dirty="0" smtClean="0">
                <a:latin typeface="細明體" pitchFamily="49" charset="-120"/>
                <a:ea typeface="細明體" pitchFamily="49" charset="-120"/>
              </a:rPr>
              <a:t>。</a:t>
            </a:r>
            <a:endParaRPr lang="en-US" altLang="zh-TW" sz="2800" b="1" dirty="0" smtClean="0">
              <a:latin typeface="細明體" pitchFamily="49" charset="-120"/>
              <a:ea typeface="細明體" pitchFamily="49" charset="-120"/>
            </a:endParaRPr>
          </a:p>
          <a:p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 smtClean="0"/>
              <a:t>「</a:t>
            </a:r>
            <a:r>
              <a:rPr lang="zh-TW" altLang="zh-TW" sz="4000" b="1" dirty="0" smtClean="0"/>
              <a:t>性侵」案件每天層出不窮在你我周遭發生，充滿在社會各個角落，似乎永無止境</a:t>
            </a:r>
            <a:r>
              <a:rPr lang="zh-TW" altLang="en-US" sz="4000" b="1" dirty="0" smtClean="0"/>
              <a:t>、、、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zh-TW" sz="2800" b="1" dirty="0" smtClean="0">
                <a:latin typeface="細明體" pitchFamily="49" charset="-120"/>
                <a:ea typeface="細明體" pitchFamily="49" charset="-120"/>
              </a:rPr>
              <a:t>性侵害的加害人，本身不僅有罪，更是有病的一群</a:t>
            </a:r>
            <a:r>
              <a:rPr lang="zh-TW" altLang="en-US" sz="2800" b="1" dirty="0" smtClean="0">
                <a:latin typeface="細明體" pitchFamily="49" charset="-120"/>
                <a:ea typeface="細明體" pitchFamily="49" charset="-120"/>
              </a:rPr>
              <a:t>。</a:t>
            </a:r>
            <a:endParaRPr lang="en-US" altLang="zh-TW" sz="2800" b="1" dirty="0" smtClean="0">
              <a:latin typeface="細明體" pitchFamily="49" charset="-120"/>
              <a:ea typeface="細明體" pitchFamily="49" charset="-120"/>
            </a:endParaRPr>
          </a:p>
          <a:p>
            <a:endParaRPr lang="en-US" altLang="zh-TW" sz="2800" b="1" dirty="0" smtClean="0">
              <a:latin typeface="細明體" pitchFamily="49" charset="-120"/>
              <a:ea typeface="細明體" pitchFamily="49" charset="-120"/>
            </a:endParaRPr>
          </a:p>
          <a:p>
            <a:r>
              <a:rPr lang="zh-TW" altLang="en-US" sz="2800" b="1" dirty="0" smtClean="0">
                <a:latin typeface="細明體" pitchFamily="49" charset="-120"/>
                <a:ea typeface="細明體" pitchFamily="49" charset="-120"/>
              </a:rPr>
              <a:t>沒有公平的世界，</a:t>
            </a:r>
            <a:r>
              <a:rPr lang="zh-TW" altLang="zh-TW" sz="2800" b="1" dirty="0" smtClean="0">
                <a:latin typeface="細明體" pitchFamily="49" charset="-120"/>
                <a:ea typeface="細明體" pitchFamily="49" charset="-120"/>
              </a:rPr>
              <a:t>受害者的公道與正義</a:t>
            </a:r>
            <a:r>
              <a:rPr lang="zh-TW" altLang="en-US" sz="2800" b="1" dirty="0" smtClean="0">
                <a:latin typeface="細明體" pitchFamily="49" charset="-120"/>
                <a:ea typeface="細明體" pitchFamily="49" charset="-120"/>
              </a:rPr>
              <a:t>，</a:t>
            </a:r>
            <a:r>
              <a:rPr lang="zh-TW" altLang="zh-TW" sz="2800" b="1" dirty="0" smtClean="0">
                <a:latin typeface="細明體" pitchFamily="49" charset="-120"/>
                <a:ea typeface="細明體" pitchFamily="49" charset="-120"/>
              </a:rPr>
              <a:t>相對的</a:t>
            </a:r>
            <a:r>
              <a:rPr lang="zh-TW" altLang="en-US" sz="2800" b="1" dirty="0" smtClean="0">
                <a:latin typeface="細明體" pitchFamily="49" charset="-120"/>
                <a:ea typeface="細明體" pitchFamily="49" charset="-120"/>
              </a:rPr>
              <a:t>難以追討！</a:t>
            </a:r>
            <a:endParaRPr lang="en-US" altLang="zh-TW" sz="2800" b="1" dirty="0" smtClean="0">
              <a:latin typeface="細明體" pitchFamily="49" charset="-120"/>
              <a:ea typeface="細明體" pitchFamily="49" charset="-120"/>
            </a:endParaRPr>
          </a:p>
          <a:p>
            <a:endParaRPr lang="en-US" altLang="zh-TW" sz="2800" b="1" dirty="0" smtClean="0">
              <a:latin typeface="細明體" pitchFamily="49" charset="-120"/>
              <a:ea typeface="細明體" pitchFamily="49" charset="-120"/>
            </a:endParaRPr>
          </a:p>
          <a:p>
            <a:r>
              <a:rPr lang="zh-TW" altLang="zh-TW" sz="2800" b="1" dirty="0" smtClean="0">
                <a:latin typeface="細明體" pitchFamily="49" charset="-120"/>
                <a:ea typeface="細明體" pitchFamily="49" charset="-120"/>
              </a:rPr>
              <a:t>社會上的層層共犯結構，依然牢不可破，這些有形與無形的枷鎖，造成</a:t>
            </a:r>
            <a:r>
              <a:rPr lang="zh-TW" altLang="en-US" sz="2800" b="1" dirty="0" smtClean="0">
                <a:latin typeface="細明體" pitchFamily="49" charset="-120"/>
                <a:ea typeface="細明體" pitchFamily="49" charset="-120"/>
              </a:rPr>
              <a:t>受</a:t>
            </a:r>
            <a:r>
              <a:rPr lang="zh-TW" altLang="zh-TW" sz="2800" b="1" dirty="0" smtClean="0">
                <a:latin typeface="細明體" pitchFamily="49" charset="-120"/>
                <a:ea typeface="細明體" pitchFamily="49" charset="-120"/>
              </a:rPr>
              <a:t>害</a:t>
            </a:r>
            <a:r>
              <a:rPr lang="zh-TW" altLang="en-US" sz="2800" b="1" dirty="0" smtClean="0">
                <a:latin typeface="細明體" pitchFamily="49" charset="-120"/>
                <a:ea typeface="細明體" pitchFamily="49" charset="-120"/>
              </a:rPr>
              <a:t>者</a:t>
            </a:r>
            <a:r>
              <a:rPr lang="zh-TW" altLang="zh-TW" sz="2800" b="1" dirty="0" smtClean="0">
                <a:latin typeface="細明體" pitchFamily="49" charset="-120"/>
                <a:ea typeface="細明體" pitchFamily="49" charset="-120"/>
              </a:rPr>
              <a:t>求助無門的困境</a:t>
            </a:r>
            <a:r>
              <a:rPr lang="zh-TW" altLang="en-US" sz="2800" b="1" dirty="0" smtClean="0">
                <a:latin typeface="細明體" pitchFamily="49" charset="-120"/>
                <a:ea typeface="細明體" pitchFamily="49" charset="-120"/>
              </a:rPr>
              <a:t>。</a:t>
            </a:r>
            <a:endParaRPr lang="en-US" altLang="zh-TW" sz="2800" b="1" dirty="0" smtClean="0">
              <a:latin typeface="細明體" pitchFamily="49" charset="-120"/>
              <a:ea typeface="細明體" pitchFamily="49" charset="-120"/>
            </a:endParaRPr>
          </a:p>
          <a:p>
            <a:pPr>
              <a:buNone/>
            </a:pPr>
            <a:endParaRPr lang="zh-TW" altLang="zh-TW" sz="2800" b="1" dirty="0" smtClean="0"/>
          </a:p>
          <a:p>
            <a:endParaRPr lang="zh-TW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為何要翻轉性別教育  </a:t>
            </a:r>
            <a:r>
              <a:rPr lang="en-US" altLang="zh-TW" dirty="0" smtClean="0"/>
              <a:t>?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550" y="1143000"/>
            <a:ext cx="10706100" cy="5943600"/>
          </a:xfrm>
        </p:spPr>
        <p:txBody>
          <a:bodyPr>
            <a:normAutofit fontScale="70000" lnSpcReduction="20000"/>
          </a:bodyPr>
          <a:lstStyle/>
          <a:p>
            <a:endParaRPr lang="en-US" altLang="zh-TW" sz="4000" dirty="0" smtClean="0">
              <a:latin typeface="細明體" pitchFamily="49" charset="-120"/>
              <a:ea typeface="細明體" pitchFamily="49" charset="-120"/>
            </a:endParaRPr>
          </a:p>
          <a:p>
            <a:r>
              <a:rPr lang="zh-TW" altLang="en-US" sz="4000" b="1" dirty="0" smtClean="0">
                <a:latin typeface="細明體" pitchFamily="49" charset="-120"/>
                <a:ea typeface="細明體" pitchFamily="49" charset="-120"/>
              </a:rPr>
              <a:t>很難教的一門課：不是大學課堂上的知識與理論傳授，而是生命、感受、經驗與情感的分享。</a:t>
            </a:r>
            <a:endParaRPr lang="en-US" altLang="zh-TW" sz="4000" b="1" dirty="0" smtClean="0">
              <a:latin typeface="細明體" pitchFamily="49" charset="-120"/>
              <a:ea typeface="細明體" pitchFamily="49" charset="-120"/>
            </a:endParaRPr>
          </a:p>
          <a:p>
            <a:endParaRPr lang="en-US" altLang="zh-TW" sz="4000" b="1" dirty="0" smtClean="0">
              <a:latin typeface="細明體" pitchFamily="49" charset="-120"/>
              <a:ea typeface="細明體" pitchFamily="49" charset="-120"/>
            </a:endParaRPr>
          </a:p>
          <a:p>
            <a:r>
              <a:rPr lang="zh-TW" altLang="en-US" sz="4000" b="1" dirty="0" smtClean="0">
                <a:latin typeface="細明體" pitchFamily="49" charset="-120"/>
                <a:ea typeface="細明體" pitchFamily="49" charset="-120"/>
              </a:rPr>
              <a:t>在課堂創造一些平台。學生成為參與者，變成「當事人」的自我涉入。</a:t>
            </a:r>
            <a:endParaRPr lang="en-US" altLang="zh-TW" sz="4000" b="1" dirty="0" smtClean="0">
              <a:latin typeface="細明體" pitchFamily="49" charset="-120"/>
              <a:ea typeface="細明體" pitchFamily="49" charset="-120"/>
            </a:endParaRPr>
          </a:p>
          <a:p>
            <a:endParaRPr lang="en-US" altLang="zh-TW" sz="4000" b="1" dirty="0" smtClean="0">
              <a:latin typeface="細明體" pitchFamily="49" charset="-120"/>
              <a:ea typeface="細明體" pitchFamily="49" charset="-120"/>
            </a:endParaRPr>
          </a:p>
          <a:p>
            <a:r>
              <a:rPr lang="zh-TW" altLang="en-US" sz="4000" b="1" dirty="0" smtClean="0">
                <a:latin typeface="細明體" pitchFamily="49" charset="-120"/>
                <a:ea typeface="細明體" pitchFamily="49" charset="-120"/>
              </a:rPr>
              <a:t>從</a:t>
            </a:r>
            <a:r>
              <a:rPr lang="zh-TW" altLang="zh-TW" sz="4000" b="1" dirty="0" smtClean="0">
                <a:latin typeface="細明體" pitchFamily="49" charset="-120"/>
                <a:ea typeface="細明體" pitchFamily="49" charset="-120"/>
              </a:rPr>
              <a:t>真人</a:t>
            </a:r>
            <a:r>
              <a:rPr lang="zh-TW" altLang="en-US" sz="4000" b="1" dirty="0" smtClean="0">
                <a:latin typeface="細明體" pitchFamily="49" charset="-120"/>
                <a:ea typeface="細明體" pitchFamily="49" charset="-120"/>
              </a:rPr>
              <a:t>故</a:t>
            </a:r>
            <a:r>
              <a:rPr lang="zh-TW" altLang="zh-TW" sz="4000" b="1" dirty="0" smtClean="0">
                <a:latin typeface="細明體" pitchFamily="49" charset="-120"/>
                <a:ea typeface="細明體" pitchFamily="49" charset="-120"/>
              </a:rPr>
              <a:t>事</a:t>
            </a:r>
            <a:r>
              <a:rPr lang="zh-TW" altLang="en-US" sz="4000" b="1" dirty="0" smtClean="0">
                <a:latin typeface="細明體" pitchFamily="49" charset="-120"/>
                <a:ea typeface="細明體" pitchFamily="49" charset="-120"/>
              </a:rPr>
              <a:t>中的喜怒哀樂</a:t>
            </a:r>
            <a:r>
              <a:rPr lang="zh-TW" altLang="zh-TW" sz="4000" b="1" dirty="0" smtClean="0">
                <a:latin typeface="細明體" pitchFamily="49" charset="-120"/>
                <a:ea typeface="細明體" pitchFamily="49" charset="-120"/>
              </a:rPr>
              <a:t>，為</a:t>
            </a:r>
            <a:r>
              <a:rPr lang="zh-TW" altLang="en-US" sz="4000" b="1" dirty="0" smtClean="0">
                <a:latin typeface="細明體" pitchFamily="49" charset="-120"/>
                <a:ea typeface="細明體" pitchFamily="49" charset="-120"/>
              </a:rPr>
              <a:t>他</a:t>
            </a:r>
            <a:r>
              <a:rPr lang="zh-TW" altLang="zh-TW" sz="4000" b="1" dirty="0" smtClean="0">
                <a:latin typeface="細明體" pitchFamily="49" charset="-120"/>
                <a:ea typeface="細明體" pitchFamily="49" charset="-120"/>
              </a:rPr>
              <a:t>們留下</a:t>
            </a:r>
            <a:r>
              <a:rPr lang="zh-TW" altLang="en-US" sz="4000" b="1" dirty="0" smtClean="0">
                <a:latin typeface="細明體" pitchFamily="49" charset="-120"/>
                <a:ea typeface="細明體" pitchFamily="49" charset="-120"/>
              </a:rPr>
              <a:t>生命</a:t>
            </a:r>
            <a:r>
              <a:rPr lang="zh-TW" altLang="zh-TW" sz="4000" b="1" dirty="0" smtClean="0">
                <a:latin typeface="細明體" pitchFamily="49" charset="-120"/>
                <a:ea typeface="細明體" pitchFamily="49" charset="-120"/>
              </a:rPr>
              <a:t>見證</a:t>
            </a:r>
            <a:r>
              <a:rPr lang="zh-TW" altLang="en-US" sz="4000" b="1" dirty="0" smtClean="0">
                <a:latin typeface="細明體" pitchFamily="49" charset="-120"/>
                <a:ea typeface="細明體" pitchFamily="49" charset="-120"/>
              </a:rPr>
              <a:t>，也供後人學習與參考</a:t>
            </a:r>
            <a:r>
              <a:rPr lang="zh-TW" altLang="zh-TW" sz="4000" b="1" dirty="0" smtClean="0">
                <a:latin typeface="細明體" pitchFamily="49" charset="-120"/>
                <a:ea typeface="細明體" pitchFamily="49" charset="-120"/>
              </a:rPr>
              <a:t>。 </a:t>
            </a:r>
            <a:endParaRPr lang="en-US" altLang="zh-TW" sz="4000" b="1" dirty="0" smtClean="0">
              <a:latin typeface="細明體" pitchFamily="49" charset="-120"/>
              <a:ea typeface="細明體" pitchFamily="49" charset="-120"/>
            </a:endParaRPr>
          </a:p>
          <a:p>
            <a:endParaRPr lang="en-US" altLang="zh-TW" sz="4000" b="1" dirty="0" smtClean="0">
              <a:latin typeface="細明體" pitchFamily="49" charset="-120"/>
              <a:ea typeface="細明體" pitchFamily="49" charset="-120"/>
            </a:endParaRPr>
          </a:p>
          <a:p>
            <a:r>
              <a:rPr lang="zh-TW" altLang="en-US" sz="4000" b="1" dirty="0" smtClean="0">
                <a:latin typeface="細明體" pitchFamily="49" charset="-120"/>
                <a:ea typeface="細明體" pitchFamily="49" charset="-120"/>
              </a:rPr>
              <a:t>課程中更進一步透過</a:t>
            </a:r>
            <a:r>
              <a:rPr lang="zh-TW" altLang="en-US" sz="6300" b="1" dirty="0" smtClean="0">
                <a:solidFill>
                  <a:srgbClr val="0070C0"/>
                </a:solidFill>
                <a:latin typeface="細明體" pitchFamily="49" charset="-120"/>
                <a:ea typeface="細明體" pitchFamily="49" charset="-120"/>
              </a:rPr>
              <a:t>模擬約會</a:t>
            </a:r>
            <a:r>
              <a:rPr lang="zh-TW" altLang="en-US" sz="4000" b="1" dirty="0" smtClean="0">
                <a:latin typeface="細明體" pitchFamily="49" charset="-120"/>
                <a:ea typeface="細明體" pitchFamily="49" charset="-120"/>
              </a:rPr>
              <a:t>，強迫大學生去體驗「約會」！</a:t>
            </a:r>
            <a:endParaRPr lang="en-US" altLang="zh-TW" sz="4000" b="1" dirty="0" smtClean="0">
              <a:latin typeface="細明體" pitchFamily="49" charset="-120"/>
              <a:ea typeface="細明體" pitchFamily="49" charset="-120"/>
            </a:endParaRPr>
          </a:p>
          <a:p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126375"/>
          </a:xfrm>
        </p:spPr>
        <p:txBody>
          <a:bodyPr/>
          <a:lstStyle/>
          <a:p>
            <a:r>
              <a:rPr lang="zh-TW" altLang="en-US" b="1" dirty="0" smtClean="0">
                <a:latin typeface="細明體" pitchFamily="49" charset="-120"/>
                <a:ea typeface="細明體" pitchFamily="49" charset="-120"/>
              </a:rPr>
              <a:t>或許透過教育，可以、、、</a:t>
            </a:r>
            <a:endParaRPr lang="zh-TW" altLang="en-US" b="1" dirty="0">
              <a:latin typeface="細明體" pitchFamily="49" charset="-120"/>
              <a:ea typeface="細明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1508760"/>
            <a:ext cx="10406922" cy="4876799"/>
          </a:xfrm>
        </p:spPr>
        <p:txBody>
          <a:bodyPr>
            <a:noAutofit/>
          </a:bodyPr>
          <a:lstStyle/>
          <a:p>
            <a:r>
              <a:rPr lang="zh-TW" altLang="zh-TW" sz="3200" b="1" dirty="0" smtClean="0">
                <a:latin typeface="細明體" pitchFamily="49" charset="-120"/>
                <a:ea typeface="細明體" pitchFamily="49" charset="-120"/>
              </a:rPr>
              <a:t>六歲女童慘遭哥哥國中同學性侵後溺斃的</a:t>
            </a:r>
            <a:r>
              <a:rPr lang="zh-TW" altLang="en-US" sz="3200" b="1" dirty="0" smtClean="0">
                <a:latin typeface="細明體" pitchFamily="49" charset="-120"/>
                <a:ea typeface="細明體" pitchFamily="49" charset="-120"/>
              </a:rPr>
              <a:t>熟人加害</a:t>
            </a:r>
            <a:r>
              <a:rPr lang="zh-TW" altLang="zh-TW" sz="3200" b="1" dirty="0" smtClean="0">
                <a:latin typeface="細明體" pitchFamily="49" charset="-120"/>
                <a:ea typeface="細明體" pitchFamily="49" charset="-120"/>
              </a:rPr>
              <a:t>案子</a:t>
            </a:r>
            <a:r>
              <a:rPr lang="zh-TW" altLang="en-US" sz="3200" b="1" dirty="0" smtClean="0">
                <a:latin typeface="細明體" pitchFamily="49" charset="-120"/>
                <a:ea typeface="細明體" pitchFamily="49" charset="-120"/>
              </a:rPr>
              <a:t>，可以預防；</a:t>
            </a:r>
            <a:endParaRPr lang="en-US" altLang="zh-TW" sz="3200" b="1" dirty="0" smtClean="0">
              <a:latin typeface="細明體" pitchFamily="49" charset="-120"/>
              <a:ea typeface="細明體" pitchFamily="49" charset="-120"/>
            </a:endParaRPr>
          </a:p>
          <a:p>
            <a:endParaRPr lang="en-US" altLang="zh-TW" sz="3200" b="1" dirty="0" smtClean="0">
              <a:latin typeface="細明體" pitchFamily="49" charset="-120"/>
              <a:ea typeface="細明體" pitchFamily="49" charset="-120"/>
            </a:endParaRPr>
          </a:p>
          <a:p>
            <a:r>
              <a:rPr lang="zh-TW" altLang="zh-TW" sz="3200" b="1" dirty="0" smtClean="0">
                <a:latin typeface="細明體" pitchFamily="49" charset="-120"/>
                <a:ea typeface="細明體" pitchFamily="49" charset="-120"/>
              </a:rPr>
              <a:t>美國一家三個女兒皆遭體操隊醫生</a:t>
            </a:r>
            <a:r>
              <a:rPr lang="en-US" altLang="zh-TW" sz="3200" b="1" u="sng" dirty="0" err="1" smtClean="0">
                <a:solidFill>
                  <a:srgbClr val="7030A0"/>
                </a:solidFill>
                <a:latin typeface="細明體" pitchFamily="49" charset="-120"/>
                <a:ea typeface="細明體" pitchFamily="49" charset="-120"/>
                <a:hlinkClick r:id="rId2"/>
              </a:rPr>
              <a:t>性侵</a:t>
            </a:r>
            <a:r>
              <a:rPr lang="zh-TW" altLang="zh-TW" sz="3200" b="1" dirty="0" smtClean="0">
                <a:latin typeface="細明體" pitchFamily="49" charset="-120"/>
                <a:ea typeface="細明體" pitchFamily="49" charset="-120"/>
              </a:rPr>
              <a:t>，</a:t>
            </a:r>
            <a:r>
              <a:rPr lang="zh-TW" altLang="en-US" sz="3200" b="1" dirty="0" smtClean="0">
                <a:latin typeface="細明體" pitchFamily="49" charset="-120"/>
                <a:ea typeface="細明體" pitchFamily="49" charset="-120"/>
              </a:rPr>
              <a:t>可以在第一時間予以制止。</a:t>
            </a:r>
            <a:endParaRPr lang="en-US" altLang="zh-TW" sz="3200" b="1" dirty="0" smtClean="0">
              <a:latin typeface="細明體" pitchFamily="49" charset="-120"/>
              <a:ea typeface="細明體" pitchFamily="49" charset="-120"/>
            </a:endParaRPr>
          </a:p>
          <a:p>
            <a:endParaRPr lang="en-US" altLang="zh-TW" sz="3200" b="1" dirty="0" smtClean="0">
              <a:latin typeface="細明體" pitchFamily="49" charset="-120"/>
              <a:ea typeface="細明體" pitchFamily="49" charset="-120"/>
            </a:endParaRPr>
          </a:p>
          <a:p>
            <a:r>
              <a:rPr lang="zh-TW" altLang="zh-TW" sz="3200" b="1" dirty="0" smtClean="0">
                <a:latin typeface="細明體" pitchFamily="49" charset="-120"/>
                <a:ea typeface="細明體" pitchFamily="49" charset="-120"/>
              </a:rPr>
              <a:t>房思琪</a:t>
            </a:r>
            <a:r>
              <a:rPr lang="zh-TW" altLang="en-US" sz="3200" b="1" dirty="0" smtClean="0">
                <a:latin typeface="細明體" pitchFamily="49" charset="-120"/>
                <a:ea typeface="細明體" pitchFamily="49" charset="-120"/>
              </a:rPr>
              <a:t>向媽媽徵詢意見時，媽媽不會再說：這麼小年紀就這麼騷。</a:t>
            </a:r>
            <a:endParaRPr lang="en-US" altLang="zh-TW" sz="3200" b="1" dirty="0" smtClean="0">
              <a:latin typeface="細明體" pitchFamily="49" charset="-120"/>
              <a:ea typeface="細明體" pitchFamily="49" charset="-120"/>
            </a:endParaRPr>
          </a:p>
          <a:p>
            <a:endParaRPr lang="en-US" altLang="zh-TW" sz="3200" b="1" i="1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1678" y="990600"/>
            <a:ext cx="10178322" cy="4362450"/>
          </a:xfrm>
        </p:spPr>
        <p:txBody>
          <a:bodyPr>
            <a:noAutofit/>
          </a:bodyPr>
          <a:lstStyle/>
          <a:p>
            <a:r>
              <a:rPr lang="zh-TW" altLang="en-US" sz="3200" b="1" dirty="0" smtClean="0">
                <a:latin typeface="細明體" pitchFamily="49" charset="-120"/>
                <a:ea typeface="細明體" pitchFamily="49" charset="-120"/>
              </a:rPr>
              <a:t>而書中第</a:t>
            </a:r>
            <a:r>
              <a:rPr lang="en-US" altLang="zh-TW" sz="3200" b="1" dirty="0" smtClean="0">
                <a:latin typeface="細明體" pitchFamily="49" charset="-120"/>
                <a:ea typeface="細明體" pitchFamily="49" charset="-120"/>
              </a:rPr>
              <a:t>180</a:t>
            </a:r>
            <a:r>
              <a:rPr lang="zh-TW" altLang="en-US" sz="3200" b="1" dirty="0" smtClean="0">
                <a:latin typeface="細明體" pitchFamily="49" charset="-120"/>
                <a:ea typeface="細明體" pitchFamily="49" charset="-120"/>
              </a:rPr>
              <a:t>頁「</a:t>
            </a:r>
            <a:r>
              <a:rPr lang="zh-TW" altLang="zh-TW" sz="3200" b="1" dirty="0" smtClean="0">
                <a:latin typeface="細明體" pitchFamily="49" charset="-120"/>
                <a:ea typeface="細明體" pitchFamily="49" charset="-120"/>
              </a:rPr>
              <a:t>家門換鎖後</a:t>
            </a:r>
            <a:r>
              <a:rPr lang="zh-TW" altLang="en-US" sz="3200" b="1" dirty="0" smtClean="0">
                <a:latin typeface="細明體" pitchFamily="49" charset="-120"/>
                <a:ea typeface="細明體" pitchFamily="49" charset="-120"/>
              </a:rPr>
              <a:t>」的慧心，公婆也不至於聽信前夫一面之詞，堅持不讓媳婦進入家門，成為婚姻加害者的幫兇！</a:t>
            </a:r>
            <a:endParaRPr lang="en-US" altLang="zh-TW" sz="3200" b="1" dirty="0" smtClean="0">
              <a:latin typeface="細明體" pitchFamily="49" charset="-120"/>
              <a:ea typeface="細明體" pitchFamily="49" charset="-120"/>
            </a:endParaRPr>
          </a:p>
          <a:p>
            <a:endParaRPr lang="en-US" altLang="zh-TW" sz="3200" b="1" dirty="0" smtClean="0">
              <a:latin typeface="細明體" pitchFamily="49" charset="-120"/>
              <a:ea typeface="細明體" pitchFamily="49" charset="-120"/>
            </a:endParaRPr>
          </a:p>
          <a:p>
            <a:r>
              <a:rPr lang="zh-TW" altLang="en-US" sz="3200" b="1" dirty="0" smtClean="0">
                <a:latin typeface="細明體" pitchFamily="49" charset="-120"/>
                <a:ea typeface="細明體" pitchFamily="49" charset="-120"/>
              </a:rPr>
              <a:t>而如果在捷運上遇到坐在博愛座上身體有些不一樣的年輕人，會想起八仙塵爆的受害者，給予支持與理解！</a:t>
            </a:r>
          </a:p>
          <a:p>
            <a:pPr>
              <a:buNone/>
            </a:pPr>
            <a:endParaRPr lang="zh-TW" altLang="en-US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1678" y="706234"/>
            <a:ext cx="10178322" cy="5770766"/>
          </a:xfrm>
        </p:spPr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rgbClr val="0070C0"/>
                </a:solidFill>
                <a:latin typeface="細明體" pitchFamily="49" charset="-120"/>
                <a:ea typeface="細明體" pitchFamily="49" charset="-120"/>
              </a:rPr>
              <a:t>當然，更希望這些讓作者一邊寫，一邊掉淚的書中故事，除了好看，</a:t>
            </a:r>
            <a:r>
              <a:rPr lang="en-US" altLang="zh-TW" sz="4000" b="1" dirty="0" smtClean="0">
                <a:solidFill>
                  <a:srgbClr val="0070C0"/>
                </a:solidFill>
                <a:latin typeface="細明體" pitchFamily="49" charset="-120"/>
                <a:ea typeface="細明體" pitchFamily="49" charset="-120"/>
              </a:rPr>
              <a:t/>
            </a:r>
            <a:br>
              <a:rPr lang="en-US" altLang="zh-TW" sz="4000" b="1" dirty="0" smtClean="0">
                <a:solidFill>
                  <a:srgbClr val="0070C0"/>
                </a:solidFill>
                <a:latin typeface="細明體" pitchFamily="49" charset="-120"/>
                <a:ea typeface="細明體" pitchFamily="49" charset="-120"/>
              </a:rPr>
            </a:br>
            <a:r>
              <a:rPr lang="en-US" altLang="zh-TW" sz="4000" b="1" dirty="0" smtClean="0">
                <a:solidFill>
                  <a:srgbClr val="0070C0"/>
                </a:solidFill>
                <a:latin typeface="細明體" pitchFamily="49" charset="-120"/>
                <a:ea typeface="細明體" pitchFamily="49" charset="-120"/>
              </a:rPr>
              <a:t/>
            </a:r>
            <a:br>
              <a:rPr lang="en-US" altLang="zh-TW" sz="4000" b="1" dirty="0" smtClean="0">
                <a:solidFill>
                  <a:srgbClr val="0070C0"/>
                </a:solidFill>
                <a:latin typeface="細明體" pitchFamily="49" charset="-120"/>
                <a:ea typeface="細明體" pitchFamily="49" charset="-120"/>
              </a:rPr>
            </a:br>
            <a:r>
              <a:rPr lang="zh-TW" altLang="en-US" sz="4000" b="1" dirty="0" smtClean="0">
                <a:solidFill>
                  <a:srgbClr val="0070C0"/>
                </a:solidFill>
                <a:latin typeface="細明體" pitchFamily="49" charset="-120"/>
                <a:ea typeface="細明體" pitchFamily="49" charset="-120"/>
              </a:rPr>
              <a:t>將來也有人願意將他們編成劇，甚至拍成電影或偶像劇、 、 、 ！</a:t>
            </a:r>
            <a:r>
              <a:rPr lang="en-US" altLang="zh-TW" sz="4800" dirty="0" smtClean="0">
                <a:solidFill>
                  <a:schemeClr val="tx1"/>
                </a:solidFill>
              </a:rPr>
              <a:t/>
            </a:r>
            <a:br>
              <a:rPr lang="en-US" altLang="zh-TW" sz="4800" dirty="0" smtClean="0">
                <a:solidFill>
                  <a:schemeClr val="tx1"/>
                </a:solidFill>
              </a:rPr>
            </a:br>
            <a:r>
              <a:rPr lang="en-US" altLang="zh-TW" sz="4800" dirty="0" smtClean="0">
                <a:sym typeface="Wingdings" pitchFamily="2" charset="2"/>
              </a:rPr>
              <a:t/>
            </a:r>
            <a:br>
              <a:rPr lang="en-US" altLang="zh-TW" sz="4800" dirty="0" smtClean="0">
                <a:sym typeface="Wingdings" pitchFamily="2" charset="2"/>
              </a:rPr>
            </a:br>
            <a:r>
              <a:rPr lang="zh-TW" altLang="en-US" sz="4800" dirty="0" smtClean="0">
                <a:sym typeface="Wingdings" pitchFamily="2" charset="2"/>
              </a:rPr>
              <a:t>　　　　　　</a:t>
            </a:r>
            <a:r>
              <a:rPr lang="en-US" altLang="zh-TW" sz="4800" dirty="0" smtClean="0">
                <a:sym typeface="Wingdings" pitchFamily="2" charset="2"/>
              </a:rPr>
              <a:t/>
            </a:r>
            <a:br>
              <a:rPr lang="en-US" altLang="zh-TW" sz="4800" dirty="0" smtClean="0">
                <a:sym typeface="Wingdings" pitchFamily="2" charset="2"/>
              </a:rPr>
            </a:br>
            <a:r>
              <a:rPr lang="zh-TW" altLang="en-US" sz="4800" dirty="0" smtClean="0">
                <a:sym typeface="Wingdings" pitchFamily="2" charset="2"/>
              </a:rPr>
              <a:t>　　　　　　</a:t>
            </a:r>
            <a:r>
              <a:rPr lang="en-US" altLang="zh-TW" sz="6000" dirty="0" smtClean="0">
                <a:sym typeface="Wingdings" pitchFamily="2" charset="2"/>
              </a:rPr>
              <a:t></a:t>
            </a:r>
            <a:r>
              <a:rPr lang="zh-TW" altLang="en-US" sz="6000" dirty="0" smtClean="0">
                <a:sym typeface="Wingdings" pitchFamily="2" charset="2"/>
              </a:rPr>
              <a:t> </a:t>
            </a:r>
            <a:r>
              <a:rPr lang="en-US" altLang="zh-TW" sz="6000" dirty="0" smtClean="0">
                <a:sym typeface="Wingdings" pitchFamily="2" charset="2"/>
              </a:rPr>
              <a:t></a:t>
            </a:r>
            <a:r>
              <a:rPr lang="zh-TW" altLang="en-US" sz="6000" dirty="0" smtClean="0">
                <a:sym typeface="Wingdings" pitchFamily="2" charset="2"/>
              </a:rPr>
              <a:t> </a:t>
            </a:r>
            <a:r>
              <a:rPr lang="en-US" altLang="zh-TW" sz="6000" dirty="0" smtClean="0">
                <a:sym typeface="Wingdings" pitchFamily="2" charset="2"/>
              </a:rPr>
              <a:t></a:t>
            </a:r>
            <a:r>
              <a:rPr lang="zh-TW" altLang="en-US" sz="6000" dirty="0" smtClean="0"/>
              <a:t/>
            </a:r>
            <a:br>
              <a:rPr lang="zh-TW" altLang="en-US" sz="6000" dirty="0" smtClean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dministrator\Desktop\ty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" y="-2062"/>
            <a:ext cx="12191107" cy="6860486"/>
          </a:xfrm>
          <a:prstGeom prst="rect">
            <a:avLst/>
          </a:prstGeom>
          <a:noFill/>
        </p:spPr>
      </p:pic>
      <p:sp>
        <p:nvSpPr>
          <p:cNvPr id="13" name="TextBox 48"/>
          <p:cNvSpPr txBox="1"/>
          <p:nvPr/>
        </p:nvSpPr>
        <p:spPr>
          <a:xfrm>
            <a:off x="4601845" y="2002155"/>
            <a:ext cx="3559810" cy="16404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US" altLang="zh-CN" sz="5330" b="1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  <a:p>
            <a:r>
              <a:rPr lang="zh-CN" altLang="en-US" sz="5330" b="1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感謝</a:t>
            </a:r>
            <a:r>
              <a:rPr lang="zh-TW" altLang="en-US" sz="5330" b="1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聆聽</a:t>
            </a:r>
            <a:r>
              <a:rPr lang="zh-CN" altLang="en-US" sz="5330" b="1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！</a:t>
            </a:r>
            <a:endParaRPr lang="zh-CN" altLang="en-US" sz="5330" b="1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1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6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7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8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2" name="Picture 7" descr="image3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24418" y="333375"/>
            <a:ext cx="2381249" cy="2520950"/>
          </a:xfrm>
          <a:noFill/>
        </p:spPr>
      </p:pic>
      <p:pic>
        <p:nvPicPr>
          <p:cNvPr id="97283" name="Picture 11" descr="image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24717" y="1125538"/>
            <a:ext cx="2497667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4" name="Picture 12" descr="image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2901" y="1989139"/>
            <a:ext cx="2341033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5" name="Picture 13" descr="image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27951" y="2852739"/>
            <a:ext cx="2360083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6" name="Picture 14" descr="image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4417" y="3716338"/>
            <a:ext cx="2300816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7" name="Picture 15" descr="image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56251" y="2857500"/>
            <a:ext cx="1079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8" name="Picture 17" descr="image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27351" y="4292601"/>
            <a:ext cx="2302933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9" name="Picture 18" descr="image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27652" y="4581526"/>
            <a:ext cx="2305049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徽章">
  <a:themeElements>
    <a:clrScheme name="徽章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徽章">
      <a:majorFont>
        <a:latin typeface="Impact"/>
        <a:ea typeface=""/>
        <a:cs typeface=""/>
      </a:majorFont>
      <a:minorFont>
        <a:latin typeface="Gill Sans MT"/>
        <a:ea typeface=""/>
        <a:cs typeface=""/>
      </a:minorFont>
    </a:fontScheme>
    <a:fmtScheme name="徽章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1945</TotalTime>
  <Words>422</Words>
  <Application>Microsoft Office PowerPoint</Application>
  <PresentationFormat>自訂</PresentationFormat>
  <Paragraphs>47</Paragraphs>
  <Slides>10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徽章</vt:lpstr>
      <vt:lpstr>投影片 1</vt:lpstr>
      <vt:lpstr>寫書動機、、、</vt:lpstr>
      <vt:lpstr>「性侵」案件每天層出不窮在你我周遭發生，充滿在社會各個角落，似乎永無止境、、、</vt:lpstr>
      <vt:lpstr>為何要翻轉性別教育  ? </vt:lpstr>
      <vt:lpstr>或許透過教育，可以、、、</vt:lpstr>
      <vt:lpstr>投影片 6</vt:lpstr>
      <vt:lpstr>當然，更希望這些讓作者一邊寫，一邊掉淚的書中故事，除了好看，  將來也有人願意將他們編成劇，甚至拍成電影或偶像劇、 、 、 ！  　　　　　　 　　　　　　   </vt:lpstr>
      <vt:lpstr>投影片 8</vt:lpstr>
      <vt:lpstr>投影片 9</vt:lpstr>
      <vt:lpstr>投影片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翻轉性別教育</dc:title>
  <dc:creator>Office</dc:creator>
  <cp:lastModifiedBy>user</cp:lastModifiedBy>
  <cp:revision>32</cp:revision>
  <dcterms:created xsi:type="dcterms:W3CDTF">2017-12-31T06:42:54Z</dcterms:created>
  <dcterms:modified xsi:type="dcterms:W3CDTF">2018-02-07T03:29:10Z</dcterms:modified>
</cp:coreProperties>
</file>